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diagrams/colors11.xml" ContentType="application/vnd.openxmlformats-officedocument.drawingml.diagramColors+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diagrams/layout13.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colors12.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diagrams/layout6.xml" ContentType="application/vnd.openxmlformats-officedocument.drawingml.diagramLayout+xml"/>
  <Override PartName="/ppt/notesSlides/notesSlide35.xml" ContentType="application/vnd.openxmlformats-officedocument.presentationml.notesSlide+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notesSlides/notesSlide42.xml" ContentType="application/vnd.openxmlformats-officedocument.presentationml.notesSlide+xml"/>
  <Override PartName="/ppt/diagrams/colors9.xml" ContentType="application/vnd.openxmlformats-officedocument.drawingml.diagramCol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diagrams/layout7.xml" ContentType="application/vnd.openxmlformats-officedocument.drawingml.diagramLayout+xml"/>
  <Override PartName="/ppt/notesSlides/notesSlide43.xml" ContentType="application/vnd.openxmlformats-officedocument.presentationml.notesSlide+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diagrams/data4.xml" ContentType="application/vnd.openxmlformats-officedocument.drawingml.diagramData+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colors10.xml" ContentType="application/vnd.openxmlformats-officedocument.drawingml.diagramColors+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Override PartName="/ppt/notesSlides/notesSlide37.xml" ContentType="application/vnd.openxmlformats-officedocument.presentationml.notesSlid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diagrams/data9.xml" ContentType="application/vnd.openxmlformats-officedocument.drawingml.diagramData+xml"/>
  <Override PartName="/ppt/slides/slide20.xml" ContentType="application/vnd.openxmlformats-officedocument.presentationml.slide+xml"/>
  <Override PartName="/ppt/notesSlides/notesSlide22.xml" ContentType="application/vnd.openxmlformats-officedocument.presentationml.notesSlide+xml"/>
  <Override PartName="/ppt/diagrams/layout4.xml" ContentType="application/vnd.openxmlformats-officedocument.drawingml.diagramLayout+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40.xml" ContentType="application/vnd.openxmlformats-officedocument.presentationml.notesSlide+xml"/>
  <Override PartName="/ppt/diagrams/colors7.xml" ContentType="application/vnd.openxmlformats-officedocument.drawingml.diagramColors+xml"/>
  <Override PartName="/ppt/diagrams/quickStyle12.xml" ContentType="application/vnd.openxmlformats-officedocument.drawingml.diagramStyle+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slides/slide2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343" r:id="rId2"/>
    <p:sldId id="346" r:id="rId3"/>
    <p:sldId id="326" r:id="rId4"/>
    <p:sldId id="352" r:id="rId5"/>
    <p:sldId id="353" r:id="rId6"/>
    <p:sldId id="348" r:id="rId7"/>
    <p:sldId id="349" r:id="rId8"/>
    <p:sldId id="350" r:id="rId9"/>
    <p:sldId id="354" r:id="rId10"/>
    <p:sldId id="286" r:id="rId11"/>
    <p:sldId id="292" r:id="rId12"/>
    <p:sldId id="294" r:id="rId13"/>
    <p:sldId id="291" r:id="rId14"/>
    <p:sldId id="383" r:id="rId15"/>
    <p:sldId id="355" r:id="rId16"/>
    <p:sldId id="356" r:id="rId17"/>
    <p:sldId id="359" r:id="rId18"/>
    <p:sldId id="363" r:id="rId19"/>
    <p:sldId id="366" r:id="rId20"/>
    <p:sldId id="367" r:id="rId21"/>
    <p:sldId id="369" r:id="rId22"/>
    <p:sldId id="370" r:id="rId23"/>
    <p:sldId id="371" r:id="rId24"/>
    <p:sldId id="373" r:id="rId25"/>
    <p:sldId id="375" r:id="rId26"/>
    <p:sldId id="376" r:id="rId27"/>
    <p:sldId id="377" r:id="rId28"/>
    <p:sldId id="379" r:id="rId29"/>
    <p:sldId id="391" r:id="rId30"/>
    <p:sldId id="401" r:id="rId31"/>
    <p:sldId id="392" r:id="rId32"/>
    <p:sldId id="393" r:id="rId33"/>
    <p:sldId id="394" r:id="rId34"/>
    <p:sldId id="395" r:id="rId35"/>
    <p:sldId id="396" r:id="rId36"/>
    <p:sldId id="397" r:id="rId37"/>
    <p:sldId id="398" r:id="rId38"/>
    <p:sldId id="399" r:id="rId39"/>
    <p:sldId id="400" r:id="rId40"/>
    <p:sldId id="382" r:id="rId41"/>
    <p:sldId id="386" r:id="rId42"/>
    <p:sldId id="387" r:id="rId43"/>
    <p:sldId id="293" r:id="rId44"/>
    <p:sldId id="328" r:id="rId45"/>
    <p:sldId id="329" r:id="rId46"/>
    <p:sldId id="330" r:id="rId47"/>
    <p:sldId id="331" r:id="rId48"/>
    <p:sldId id="332" r:id="rId49"/>
    <p:sldId id="333" r:id="rId50"/>
    <p:sldId id="334" r:id="rId51"/>
    <p:sldId id="327" r:id="rId52"/>
    <p:sldId id="295" r:id="rId53"/>
    <p:sldId id="296" r:id="rId54"/>
    <p:sldId id="297" r:id="rId55"/>
    <p:sldId id="336" r:id="rId56"/>
    <p:sldId id="316" r:id="rId57"/>
    <p:sldId id="319" r:id="rId58"/>
    <p:sldId id="322" r:id="rId59"/>
    <p:sldId id="337" r:id="rId60"/>
    <p:sldId id="323" r:id="rId61"/>
    <p:sldId id="338" r:id="rId62"/>
    <p:sldId id="324" r:id="rId63"/>
    <p:sldId id="345" r:id="rId64"/>
  </p:sldIdLst>
  <p:sldSz cx="9144000" cy="6858000" type="screen4x3"/>
  <p:notesSz cx="9866313" cy="6735763"/>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000000"/>
    <a:srgbClr val="3333FF"/>
    <a:srgbClr val="33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22" autoAdjust="0"/>
  </p:normalViewPr>
  <p:slideViewPr>
    <p:cSldViewPr>
      <p:cViewPr>
        <p:scale>
          <a:sx n="81" d="100"/>
          <a:sy n="81" d="100"/>
        </p:scale>
        <p:origin x="-1242"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589C7C-BDD1-4DD2-9789-5E7C21729887}" type="doc">
      <dgm:prSet loTypeId="urn:microsoft.com/office/officeart/2005/8/layout/hList6" loCatId="list" qsTypeId="urn:microsoft.com/office/officeart/2009/2/quickstyle/3d8" qsCatId="3D" csTypeId="urn:microsoft.com/office/officeart/2005/8/colors/accent2_2" csCatId="accent2" phldr="1"/>
      <dgm:spPr/>
      <dgm:t>
        <a:bodyPr/>
        <a:lstStyle/>
        <a:p>
          <a:endParaRPr lang="en-US"/>
        </a:p>
      </dgm:t>
    </dgm:pt>
    <dgm:pt modelId="{F9B9D268-03FB-4A55-87B8-9475A10F8DDA}">
      <dgm:prSet/>
      <dgm:spPr/>
      <dgm:t>
        <a:bodyPr/>
        <a:lstStyle/>
        <a:p>
          <a:pPr rtl="0"/>
          <a:r>
            <a:rPr lang="en-US" dirty="0" smtClean="0"/>
            <a:t>STANDARD FORM FOR LIABILITY ONLY POLICY</a:t>
          </a:r>
          <a:endParaRPr lang="en-US" dirty="0"/>
        </a:p>
      </dgm:t>
    </dgm:pt>
    <dgm:pt modelId="{F31C4C7A-6901-4E81-A2D6-2CF076C9E88F}" type="parTrans" cxnId="{92D7A15F-404D-4184-AD9B-1BB2C9291572}">
      <dgm:prSet/>
      <dgm:spPr/>
      <dgm:t>
        <a:bodyPr/>
        <a:lstStyle/>
        <a:p>
          <a:endParaRPr lang="en-US"/>
        </a:p>
      </dgm:t>
    </dgm:pt>
    <dgm:pt modelId="{F10778C7-DDE5-43C9-98B1-4E913FBEA653}" type="sibTrans" cxnId="{92D7A15F-404D-4184-AD9B-1BB2C9291572}">
      <dgm:prSet/>
      <dgm:spPr/>
      <dgm:t>
        <a:bodyPr/>
        <a:lstStyle/>
        <a:p>
          <a:endParaRPr lang="en-US"/>
        </a:p>
      </dgm:t>
    </dgm:pt>
    <dgm:pt modelId="{606A2FC8-74C6-4E68-AAEB-872C1DC9CA7E}" type="pres">
      <dgm:prSet presAssocID="{AC589C7C-BDD1-4DD2-9789-5E7C21729887}" presName="Name0" presStyleCnt="0">
        <dgm:presLayoutVars>
          <dgm:dir/>
          <dgm:resizeHandles val="exact"/>
        </dgm:presLayoutVars>
      </dgm:prSet>
      <dgm:spPr/>
      <dgm:t>
        <a:bodyPr/>
        <a:lstStyle/>
        <a:p>
          <a:endParaRPr lang="en-US"/>
        </a:p>
      </dgm:t>
    </dgm:pt>
    <dgm:pt modelId="{6C759DBD-960C-4CB8-8348-AC6D61AB4ADA}" type="pres">
      <dgm:prSet presAssocID="{F9B9D268-03FB-4A55-87B8-9475A10F8DDA}" presName="node" presStyleLbl="node1" presStyleIdx="0" presStyleCnt="1">
        <dgm:presLayoutVars>
          <dgm:bulletEnabled val="1"/>
        </dgm:presLayoutVars>
      </dgm:prSet>
      <dgm:spPr/>
      <dgm:t>
        <a:bodyPr/>
        <a:lstStyle/>
        <a:p>
          <a:endParaRPr lang="en-US"/>
        </a:p>
      </dgm:t>
    </dgm:pt>
  </dgm:ptLst>
  <dgm:cxnLst>
    <dgm:cxn modelId="{05558AD8-61B3-4FFA-9700-2C64A52BD2A9}" type="presOf" srcId="{F9B9D268-03FB-4A55-87B8-9475A10F8DDA}" destId="{6C759DBD-960C-4CB8-8348-AC6D61AB4ADA}" srcOrd="0" destOrd="0" presId="urn:microsoft.com/office/officeart/2005/8/layout/hList6"/>
    <dgm:cxn modelId="{92D7A15F-404D-4184-AD9B-1BB2C9291572}" srcId="{AC589C7C-BDD1-4DD2-9789-5E7C21729887}" destId="{F9B9D268-03FB-4A55-87B8-9475A10F8DDA}" srcOrd="0" destOrd="0" parTransId="{F31C4C7A-6901-4E81-A2D6-2CF076C9E88F}" sibTransId="{F10778C7-DDE5-43C9-98B1-4E913FBEA653}"/>
    <dgm:cxn modelId="{B6956D4D-1B2E-4523-9683-200419D047A9}" type="presOf" srcId="{AC589C7C-BDD1-4DD2-9789-5E7C21729887}" destId="{606A2FC8-74C6-4E68-AAEB-872C1DC9CA7E}" srcOrd="0" destOrd="0" presId="urn:microsoft.com/office/officeart/2005/8/layout/hList6"/>
    <dgm:cxn modelId="{DDE40E8C-66DC-4FA9-AB35-E9EAE05CD968}" type="presParOf" srcId="{606A2FC8-74C6-4E68-AAEB-872C1DC9CA7E}" destId="{6C759DBD-960C-4CB8-8348-AC6D61AB4ADA}" srcOrd="0" destOrd="0" presId="urn:microsoft.com/office/officeart/2005/8/layout/hList6"/>
  </dgm:cxnLst>
  <dgm:bg/>
  <dgm:whole/>
</dgm:dataModel>
</file>

<file path=ppt/diagrams/data10.xml><?xml version="1.0" encoding="utf-8"?>
<dgm:dataModel xmlns:dgm="http://schemas.openxmlformats.org/drawingml/2006/diagram" xmlns:a="http://schemas.openxmlformats.org/drawingml/2006/main">
  <dgm:ptLst>
    <dgm:pt modelId="{3E5DFDAE-B6BF-4DA2-B71D-F17DD5DCA86F}" type="doc">
      <dgm:prSet loTypeId="urn:microsoft.com/office/officeart/2005/8/layout/pyramid2" loCatId="pyramid" qsTypeId="urn:microsoft.com/office/officeart/2005/8/quickstyle/3d3" qsCatId="3D" csTypeId="urn:microsoft.com/office/officeart/2005/8/colors/accent1_2" csCatId="accent1" phldr="1"/>
      <dgm:spPr/>
      <dgm:t>
        <a:bodyPr/>
        <a:lstStyle/>
        <a:p>
          <a:endParaRPr lang="en-US"/>
        </a:p>
      </dgm:t>
    </dgm:pt>
    <dgm:pt modelId="{EE23E450-EE54-442A-83A8-1B4EF29095BA}">
      <dgm:prSet/>
      <dgm:spPr/>
      <dgm:t>
        <a:bodyPr/>
        <a:lstStyle/>
        <a:p>
          <a:pPr rtl="0"/>
          <a:r>
            <a:rPr lang="en-US" dirty="0" smtClean="0"/>
            <a:t>The contents of documents may be proved either by primary or secondary evidence.</a:t>
          </a:r>
          <a:endParaRPr lang="en-US" dirty="0"/>
        </a:p>
      </dgm:t>
    </dgm:pt>
    <dgm:pt modelId="{C5293483-E7F4-4ED6-8FBD-3CEEC5AECE39}" type="parTrans" cxnId="{C9633DD8-6595-4C45-A154-1627A639FCDD}">
      <dgm:prSet/>
      <dgm:spPr/>
      <dgm:t>
        <a:bodyPr/>
        <a:lstStyle/>
        <a:p>
          <a:endParaRPr lang="en-US"/>
        </a:p>
      </dgm:t>
    </dgm:pt>
    <dgm:pt modelId="{5A29DB0D-C796-4420-BEE3-09C1B80340FD}" type="sibTrans" cxnId="{C9633DD8-6595-4C45-A154-1627A639FCDD}">
      <dgm:prSet/>
      <dgm:spPr/>
      <dgm:t>
        <a:bodyPr/>
        <a:lstStyle/>
        <a:p>
          <a:endParaRPr lang="en-US"/>
        </a:p>
      </dgm:t>
    </dgm:pt>
    <dgm:pt modelId="{5F976E40-929A-46B5-A104-1DE430EB0241}">
      <dgm:prSet/>
      <dgm:spPr/>
      <dgm:t>
        <a:bodyPr/>
        <a:lstStyle/>
        <a:p>
          <a:pPr rtl="0"/>
          <a:r>
            <a:rPr lang="en-US" b="1" dirty="0" smtClean="0"/>
            <a:t>62. </a:t>
          </a:r>
          <a:r>
            <a:rPr lang="en-US" dirty="0" smtClean="0"/>
            <a:t>Primary evidence means the documents itself produced for the inspection of the Court</a:t>
          </a:r>
          <a:endParaRPr lang="en-US" dirty="0"/>
        </a:p>
      </dgm:t>
    </dgm:pt>
    <dgm:pt modelId="{CA26FC27-D4D8-4D28-8C2D-AD49B2964F3E}" type="parTrans" cxnId="{4286F0FD-CF47-4260-A6D3-57B2BF1E644B}">
      <dgm:prSet/>
      <dgm:spPr/>
      <dgm:t>
        <a:bodyPr/>
        <a:lstStyle/>
        <a:p>
          <a:endParaRPr lang="en-US"/>
        </a:p>
      </dgm:t>
    </dgm:pt>
    <dgm:pt modelId="{557F992F-F68C-44C2-A0F7-A9B341D14A8D}" type="sibTrans" cxnId="{4286F0FD-CF47-4260-A6D3-57B2BF1E644B}">
      <dgm:prSet/>
      <dgm:spPr/>
      <dgm:t>
        <a:bodyPr/>
        <a:lstStyle/>
        <a:p>
          <a:endParaRPr lang="en-US"/>
        </a:p>
      </dgm:t>
    </dgm:pt>
    <dgm:pt modelId="{6C712AA0-2786-439B-B73F-768AA3885662}">
      <dgm:prSet/>
      <dgm:spPr/>
      <dgm:t>
        <a:bodyPr/>
        <a:lstStyle/>
        <a:p>
          <a:pPr algn="just" rtl="0"/>
          <a:r>
            <a:rPr lang="en-US" b="0" dirty="0" smtClean="0"/>
            <a:t>65. Cases in which secondary evidence relating to documents may be given</a:t>
          </a:r>
          <a:endParaRPr lang="en-US" b="0" dirty="0"/>
        </a:p>
      </dgm:t>
    </dgm:pt>
    <dgm:pt modelId="{50F08EE3-5821-41D0-8CBB-EDE7317623A2}" type="parTrans" cxnId="{C162F51E-E966-4241-90C0-3465E9E2D0C6}">
      <dgm:prSet/>
      <dgm:spPr/>
      <dgm:t>
        <a:bodyPr/>
        <a:lstStyle/>
        <a:p>
          <a:endParaRPr lang="en-US"/>
        </a:p>
      </dgm:t>
    </dgm:pt>
    <dgm:pt modelId="{6489B28D-E697-4779-AE16-B9BEB4CA07AF}" type="sibTrans" cxnId="{C162F51E-E966-4241-90C0-3465E9E2D0C6}">
      <dgm:prSet/>
      <dgm:spPr/>
      <dgm:t>
        <a:bodyPr/>
        <a:lstStyle/>
        <a:p>
          <a:endParaRPr lang="en-US"/>
        </a:p>
      </dgm:t>
    </dgm:pt>
    <dgm:pt modelId="{612E5410-1E12-4D5C-9459-760EF60B9C4A}" type="pres">
      <dgm:prSet presAssocID="{3E5DFDAE-B6BF-4DA2-B71D-F17DD5DCA86F}" presName="compositeShape" presStyleCnt="0">
        <dgm:presLayoutVars>
          <dgm:dir/>
          <dgm:resizeHandles/>
        </dgm:presLayoutVars>
      </dgm:prSet>
      <dgm:spPr/>
      <dgm:t>
        <a:bodyPr/>
        <a:lstStyle/>
        <a:p>
          <a:endParaRPr lang="en-US"/>
        </a:p>
      </dgm:t>
    </dgm:pt>
    <dgm:pt modelId="{61F1DD17-C0F9-4F84-B441-94D571262584}" type="pres">
      <dgm:prSet presAssocID="{3E5DFDAE-B6BF-4DA2-B71D-F17DD5DCA86F}" presName="pyramid" presStyleLbl="node1" presStyleIdx="0" presStyleCnt="1"/>
      <dgm:spPr/>
    </dgm:pt>
    <dgm:pt modelId="{29313FDF-85A9-4F75-B81C-C14AECC9167A}" type="pres">
      <dgm:prSet presAssocID="{3E5DFDAE-B6BF-4DA2-B71D-F17DD5DCA86F}" presName="theList" presStyleCnt="0"/>
      <dgm:spPr/>
    </dgm:pt>
    <dgm:pt modelId="{6EA2B9E7-FA92-4243-AA5A-B871F3068C3B}" type="pres">
      <dgm:prSet presAssocID="{EE23E450-EE54-442A-83A8-1B4EF29095BA}" presName="aNode" presStyleLbl="fgAcc1" presStyleIdx="0" presStyleCnt="3">
        <dgm:presLayoutVars>
          <dgm:bulletEnabled val="1"/>
        </dgm:presLayoutVars>
      </dgm:prSet>
      <dgm:spPr/>
      <dgm:t>
        <a:bodyPr/>
        <a:lstStyle/>
        <a:p>
          <a:endParaRPr lang="en-US"/>
        </a:p>
      </dgm:t>
    </dgm:pt>
    <dgm:pt modelId="{84B3A48B-E0F4-431B-B6FA-89F52BC39245}" type="pres">
      <dgm:prSet presAssocID="{EE23E450-EE54-442A-83A8-1B4EF29095BA}" presName="aSpace" presStyleCnt="0"/>
      <dgm:spPr/>
    </dgm:pt>
    <dgm:pt modelId="{1CE9EF82-11C1-42D6-BB76-EDBD86DC56BE}" type="pres">
      <dgm:prSet presAssocID="{5F976E40-929A-46B5-A104-1DE430EB0241}" presName="aNode" presStyleLbl="fgAcc1" presStyleIdx="1" presStyleCnt="3">
        <dgm:presLayoutVars>
          <dgm:bulletEnabled val="1"/>
        </dgm:presLayoutVars>
      </dgm:prSet>
      <dgm:spPr/>
      <dgm:t>
        <a:bodyPr/>
        <a:lstStyle/>
        <a:p>
          <a:endParaRPr lang="en-US"/>
        </a:p>
      </dgm:t>
    </dgm:pt>
    <dgm:pt modelId="{DC395516-4BD0-4B1B-A228-907F2289A132}" type="pres">
      <dgm:prSet presAssocID="{5F976E40-929A-46B5-A104-1DE430EB0241}" presName="aSpace" presStyleCnt="0"/>
      <dgm:spPr/>
    </dgm:pt>
    <dgm:pt modelId="{1105476E-1E05-4A3C-820F-72B734C1D094}" type="pres">
      <dgm:prSet presAssocID="{6C712AA0-2786-439B-B73F-768AA3885662}" presName="aNode" presStyleLbl="fgAcc1" presStyleIdx="2" presStyleCnt="3">
        <dgm:presLayoutVars>
          <dgm:bulletEnabled val="1"/>
        </dgm:presLayoutVars>
      </dgm:prSet>
      <dgm:spPr/>
      <dgm:t>
        <a:bodyPr/>
        <a:lstStyle/>
        <a:p>
          <a:endParaRPr lang="en-US"/>
        </a:p>
      </dgm:t>
    </dgm:pt>
    <dgm:pt modelId="{F6A4688E-7E65-472E-8152-E3C90B04CEC9}" type="pres">
      <dgm:prSet presAssocID="{6C712AA0-2786-439B-B73F-768AA3885662}" presName="aSpace" presStyleCnt="0"/>
      <dgm:spPr/>
    </dgm:pt>
  </dgm:ptLst>
  <dgm:cxnLst>
    <dgm:cxn modelId="{82E070EA-2C68-42B8-A9FA-7530315EF6B0}" type="presOf" srcId="{5F976E40-929A-46B5-A104-1DE430EB0241}" destId="{1CE9EF82-11C1-42D6-BB76-EDBD86DC56BE}" srcOrd="0" destOrd="0" presId="urn:microsoft.com/office/officeart/2005/8/layout/pyramid2"/>
    <dgm:cxn modelId="{C9633DD8-6595-4C45-A154-1627A639FCDD}" srcId="{3E5DFDAE-B6BF-4DA2-B71D-F17DD5DCA86F}" destId="{EE23E450-EE54-442A-83A8-1B4EF29095BA}" srcOrd="0" destOrd="0" parTransId="{C5293483-E7F4-4ED6-8FBD-3CEEC5AECE39}" sibTransId="{5A29DB0D-C796-4420-BEE3-09C1B80340FD}"/>
    <dgm:cxn modelId="{C162F51E-E966-4241-90C0-3465E9E2D0C6}" srcId="{3E5DFDAE-B6BF-4DA2-B71D-F17DD5DCA86F}" destId="{6C712AA0-2786-439B-B73F-768AA3885662}" srcOrd="2" destOrd="0" parTransId="{50F08EE3-5821-41D0-8CBB-EDE7317623A2}" sibTransId="{6489B28D-E697-4779-AE16-B9BEB4CA07AF}"/>
    <dgm:cxn modelId="{4286F0FD-CF47-4260-A6D3-57B2BF1E644B}" srcId="{3E5DFDAE-B6BF-4DA2-B71D-F17DD5DCA86F}" destId="{5F976E40-929A-46B5-A104-1DE430EB0241}" srcOrd="1" destOrd="0" parTransId="{CA26FC27-D4D8-4D28-8C2D-AD49B2964F3E}" sibTransId="{557F992F-F68C-44C2-A0F7-A9B341D14A8D}"/>
    <dgm:cxn modelId="{667B430F-CF6A-4943-9446-AD4368C82F6F}" type="presOf" srcId="{EE23E450-EE54-442A-83A8-1B4EF29095BA}" destId="{6EA2B9E7-FA92-4243-AA5A-B871F3068C3B}" srcOrd="0" destOrd="0" presId="urn:microsoft.com/office/officeart/2005/8/layout/pyramid2"/>
    <dgm:cxn modelId="{DA5AA9A3-8E49-48EE-827B-F511BF6A910E}" type="presOf" srcId="{6C712AA0-2786-439B-B73F-768AA3885662}" destId="{1105476E-1E05-4A3C-820F-72B734C1D094}" srcOrd="0" destOrd="0" presId="urn:microsoft.com/office/officeart/2005/8/layout/pyramid2"/>
    <dgm:cxn modelId="{5C4D8BBA-7813-4A9C-A741-9128E5B8F221}" type="presOf" srcId="{3E5DFDAE-B6BF-4DA2-B71D-F17DD5DCA86F}" destId="{612E5410-1E12-4D5C-9459-760EF60B9C4A}" srcOrd="0" destOrd="0" presId="urn:microsoft.com/office/officeart/2005/8/layout/pyramid2"/>
    <dgm:cxn modelId="{7D6E4D20-5247-47FB-A0D6-F75B9E73E2EA}" type="presParOf" srcId="{612E5410-1E12-4D5C-9459-760EF60B9C4A}" destId="{61F1DD17-C0F9-4F84-B441-94D571262584}" srcOrd="0" destOrd="0" presId="urn:microsoft.com/office/officeart/2005/8/layout/pyramid2"/>
    <dgm:cxn modelId="{F561387C-BB6F-4E02-A155-65EAEB3E6B67}" type="presParOf" srcId="{612E5410-1E12-4D5C-9459-760EF60B9C4A}" destId="{29313FDF-85A9-4F75-B81C-C14AECC9167A}" srcOrd="1" destOrd="0" presId="urn:microsoft.com/office/officeart/2005/8/layout/pyramid2"/>
    <dgm:cxn modelId="{224D69D4-E39E-41FE-8E7A-113F93A65A51}" type="presParOf" srcId="{29313FDF-85A9-4F75-B81C-C14AECC9167A}" destId="{6EA2B9E7-FA92-4243-AA5A-B871F3068C3B}" srcOrd="0" destOrd="0" presId="urn:microsoft.com/office/officeart/2005/8/layout/pyramid2"/>
    <dgm:cxn modelId="{3BB35048-7ABD-49BF-B695-F29F1E78FE2F}" type="presParOf" srcId="{29313FDF-85A9-4F75-B81C-C14AECC9167A}" destId="{84B3A48B-E0F4-431B-B6FA-89F52BC39245}" srcOrd="1" destOrd="0" presId="urn:microsoft.com/office/officeart/2005/8/layout/pyramid2"/>
    <dgm:cxn modelId="{F45EFD58-39EE-462F-833D-E35C61AF5118}" type="presParOf" srcId="{29313FDF-85A9-4F75-B81C-C14AECC9167A}" destId="{1CE9EF82-11C1-42D6-BB76-EDBD86DC56BE}" srcOrd="2" destOrd="0" presId="urn:microsoft.com/office/officeart/2005/8/layout/pyramid2"/>
    <dgm:cxn modelId="{17053D6A-169C-45C6-8171-F24DFFC5C466}" type="presParOf" srcId="{29313FDF-85A9-4F75-B81C-C14AECC9167A}" destId="{DC395516-4BD0-4B1B-A228-907F2289A132}" srcOrd="3" destOrd="0" presId="urn:microsoft.com/office/officeart/2005/8/layout/pyramid2"/>
    <dgm:cxn modelId="{25122471-9207-4908-8FB9-E82C85385DA2}" type="presParOf" srcId="{29313FDF-85A9-4F75-B81C-C14AECC9167A}" destId="{1105476E-1E05-4A3C-820F-72B734C1D094}" srcOrd="4" destOrd="0" presId="urn:microsoft.com/office/officeart/2005/8/layout/pyramid2"/>
    <dgm:cxn modelId="{0A05C274-B8F4-4B74-881E-774BE39DC425}" type="presParOf" srcId="{29313FDF-85A9-4F75-B81C-C14AECC9167A}" destId="{F6A4688E-7E65-472E-8152-E3C90B04CEC9}" srcOrd="5" destOrd="0" presId="urn:microsoft.com/office/officeart/2005/8/layout/pyramid2"/>
  </dgm:cxnLst>
  <dgm:bg/>
  <dgm:whole/>
</dgm:dataModel>
</file>

<file path=ppt/diagrams/data11.xml><?xml version="1.0" encoding="utf-8"?>
<dgm:dataModel xmlns:dgm="http://schemas.openxmlformats.org/drawingml/2006/diagram" xmlns:a="http://schemas.openxmlformats.org/drawingml/2006/main">
  <dgm:ptLst>
    <dgm:pt modelId="{12FC6E50-9814-4100-B207-B549EA99332B}"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AB6E6976-C7CC-4E44-828C-7FD86BCFB23A}">
      <dgm:prSet phldrT="[Text]"/>
      <dgm:spPr/>
      <dgm:t>
        <a:bodyPr/>
        <a:lstStyle/>
        <a:p>
          <a:r>
            <a:rPr lang="en-US" b="1" dirty="0" smtClean="0">
              <a:latin typeface="+mn-lt"/>
            </a:rPr>
            <a:t>EXAMINATION IN CHIEF</a:t>
          </a:r>
          <a:endParaRPr lang="en-US" dirty="0"/>
        </a:p>
      </dgm:t>
    </dgm:pt>
    <dgm:pt modelId="{517937BC-5A09-4795-A76A-946E462DDD24}" type="parTrans" cxnId="{B0E25052-F6E9-4004-A970-505DE9A2E322}">
      <dgm:prSet/>
      <dgm:spPr/>
      <dgm:t>
        <a:bodyPr/>
        <a:lstStyle/>
        <a:p>
          <a:endParaRPr lang="en-US"/>
        </a:p>
      </dgm:t>
    </dgm:pt>
    <dgm:pt modelId="{DE20D848-9732-400A-A836-D9E9528BE754}" type="sibTrans" cxnId="{B0E25052-F6E9-4004-A970-505DE9A2E322}">
      <dgm:prSet/>
      <dgm:spPr/>
      <dgm:t>
        <a:bodyPr/>
        <a:lstStyle/>
        <a:p>
          <a:endParaRPr lang="en-US"/>
        </a:p>
      </dgm:t>
    </dgm:pt>
    <dgm:pt modelId="{364D4FE2-748E-4F65-9711-AF7C6EB2A8F4}">
      <dgm:prSet phldrT="[Text]"/>
      <dgm:spPr/>
      <dgm:t>
        <a:bodyPr/>
        <a:lstStyle/>
        <a:p>
          <a:r>
            <a:rPr lang="en-US" dirty="0" smtClean="0">
              <a:latin typeface="+mn-lt"/>
            </a:rPr>
            <a:t>The examination of a witness by the party who calls him &amp; must relate to relevant facts </a:t>
          </a:r>
          <a:endParaRPr lang="en-US" dirty="0"/>
        </a:p>
      </dgm:t>
    </dgm:pt>
    <dgm:pt modelId="{C931C44E-3F04-45B9-9D9D-00C7355A3B2F}" type="parTrans" cxnId="{CC9EF59C-A637-4232-BE7D-C61B1CD7E160}">
      <dgm:prSet/>
      <dgm:spPr/>
      <dgm:t>
        <a:bodyPr/>
        <a:lstStyle/>
        <a:p>
          <a:endParaRPr lang="en-US"/>
        </a:p>
      </dgm:t>
    </dgm:pt>
    <dgm:pt modelId="{0C8E39FE-DA50-429F-A682-97EF0730E7C0}" type="sibTrans" cxnId="{CC9EF59C-A637-4232-BE7D-C61B1CD7E160}">
      <dgm:prSet/>
      <dgm:spPr/>
      <dgm:t>
        <a:bodyPr/>
        <a:lstStyle/>
        <a:p>
          <a:endParaRPr lang="en-US"/>
        </a:p>
      </dgm:t>
    </dgm:pt>
    <dgm:pt modelId="{BC271F89-FADE-44E5-84F2-CFE5E581C785}">
      <dgm:prSet phldrT="[Text]"/>
      <dgm:spPr/>
      <dgm:t>
        <a:bodyPr/>
        <a:lstStyle/>
        <a:p>
          <a:r>
            <a:rPr lang="en-US" dirty="0" smtClean="0"/>
            <a:t>Leading questions must not, if objected to by the adverse party be asked in an examination-in-chief</a:t>
          </a:r>
          <a:endParaRPr lang="en-US" dirty="0"/>
        </a:p>
      </dgm:t>
    </dgm:pt>
    <dgm:pt modelId="{56B87002-A68D-4448-9F1B-FC994AF1D010}" type="parTrans" cxnId="{CD36ABD5-5237-4D9D-B2D4-61A2F89A5967}">
      <dgm:prSet/>
      <dgm:spPr/>
      <dgm:t>
        <a:bodyPr/>
        <a:lstStyle/>
        <a:p>
          <a:endParaRPr lang="en-US"/>
        </a:p>
      </dgm:t>
    </dgm:pt>
    <dgm:pt modelId="{FB261D0C-50AD-4325-AFBA-42DBC511B197}" type="sibTrans" cxnId="{CD36ABD5-5237-4D9D-B2D4-61A2F89A5967}">
      <dgm:prSet/>
      <dgm:spPr/>
      <dgm:t>
        <a:bodyPr/>
        <a:lstStyle/>
        <a:p>
          <a:endParaRPr lang="en-US"/>
        </a:p>
      </dgm:t>
    </dgm:pt>
    <dgm:pt modelId="{A42CA29C-7922-478F-9712-F52CA5E2786C}">
      <dgm:prSet phldrT="[Text]"/>
      <dgm:spPr/>
      <dgm:t>
        <a:bodyPr/>
        <a:lstStyle/>
        <a:p>
          <a:r>
            <a:rPr lang="en-US" b="1" dirty="0" smtClean="0">
              <a:latin typeface="+mn-lt"/>
            </a:rPr>
            <a:t>CROSS-EXAMINATION</a:t>
          </a:r>
          <a:endParaRPr lang="en-US" b="1" dirty="0"/>
        </a:p>
      </dgm:t>
    </dgm:pt>
    <dgm:pt modelId="{47BAD366-E09F-4169-82A1-390BB3E7B4D9}" type="parTrans" cxnId="{A49AF37A-29C2-409C-B061-F7DB5B4C361F}">
      <dgm:prSet/>
      <dgm:spPr/>
      <dgm:t>
        <a:bodyPr/>
        <a:lstStyle/>
        <a:p>
          <a:endParaRPr lang="en-US"/>
        </a:p>
      </dgm:t>
    </dgm:pt>
    <dgm:pt modelId="{0A1485BC-7069-447E-837F-5DC4BA89FC22}" type="sibTrans" cxnId="{A49AF37A-29C2-409C-B061-F7DB5B4C361F}">
      <dgm:prSet/>
      <dgm:spPr/>
      <dgm:t>
        <a:bodyPr/>
        <a:lstStyle/>
        <a:p>
          <a:endParaRPr lang="en-US"/>
        </a:p>
      </dgm:t>
    </dgm:pt>
    <dgm:pt modelId="{27626FB9-25A1-43C4-9945-BC51981FDE3D}">
      <dgm:prSet phldrT="[Text]"/>
      <dgm:spPr/>
      <dgm:t>
        <a:bodyPr/>
        <a:lstStyle/>
        <a:p>
          <a:r>
            <a:rPr lang="en-US" dirty="0" smtClean="0">
              <a:latin typeface="+mn-lt"/>
            </a:rPr>
            <a:t>The examination of a witness by the adverse party  &amp; need not be confined to the facts to which the witness testified on his examination –in-Chief </a:t>
          </a:r>
          <a:endParaRPr lang="en-US" dirty="0"/>
        </a:p>
      </dgm:t>
    </dgm:pt>
    <dgm:pt modelId="{C17E141A-313D-450F-9166-D5292789E10F}" type="parTrans" cxnId="{50F28250-2083-4306-A28F-744CAF7ACC87}">
      <dgm:prSet/>
      <dgm:spPr/>
      <dgm:t>
        <a:bodyPr/>
        <a:lstStyle/>
        <a:p>
          <a:endParaRPr lang="en-US"/>
        </a:p>
      </dgm:t>
    </dgm:pt>
    <dgm:pt modelId="{F6079E30-DC44-4C3F-9D47-0B76C6EA87B9}" type="sibTrans" cxnId="{50F28250-2083-4306-A28F-744CAF7ACC87}">
      <dgm:prSet/>
      <dgm:spPr/>
      <dgm:t>
        <a:bodyPr/>
        <a:lstStyle/>
        <a:p>
          <a:endParaRPr lang="en-US"/>
        </a:p>
      </dgm:t>
    </dgm:pt>
    <dgm:pt modelId="{8B18C7B1-6A28-4499-8506-D23BCF26AA29}">
      <dgm:prSet phldrT="[Text]"/>
      <dgm:spPr/>
      <dgm:t>
        <a:bodyPr/>
        <a:lstStyle/>
        <a:p>
          <a:r>
            <a:rPr lang="en-US" dirty="0" smtClean="0"/>
            <a:t>(1) to test his veracity.(2) to discover who he is and what is his position in life, or (3) to shake his credit, by injuring his character [APART FROM LEADING QUESTIONS (S.141)</a:t>
          </a:r>
          <a:endParaRPr lang="en-US" dirty="0"/>
        </a:p>
      </dgm:t>
    </dgm:pt>
    <dgm:pt modelId="{9DCF9F7D-BA67-4B94-8E21-F05F3579C267}" type="parTrans" cxnId="{A014B7E4-01B7-44EB-BC4F-A4CCB9719093}">
      <dgm:prSet/>
      <dgm:spPr/>
      <dgm:t>
        <a:bodyPr/>
        <a:lstStyle/>
        <a:p>
          <a:endParaRPr lang="en-US"/>
        </a:p>
      </dgm:t>
    </dgm:pt>
    <dgm:pt modelId="{6F020309-6B37-4AEF-B3E0-0F140F2B4F62}" type="sibTrans" cxnId="{A014B7E4-01B7-44EB-BC4F-A4CCB9719093}">
      <dgm:prSet/>
      <dgm:spPr/>
      <dgm:t>
        <a:bodyPr/>
        <a:lstStyle/>
        <a:p>
          <a:endParaRPr lang="en-US"/>
        </a:p>
      </dgm:t>
    </dgm:pt>
    <dgm:pt modelId="{F6F934B8-25F1-48D9-9A57-FC1341F50CF9}">
      <dgm:prSet phldrT="[Text]"/>
      <dgm:spPr/>
      <dgm:t>
        <a:bodyPr/>
        <a:lstStyle/>
        <a:p>
          <a:r>
            <a:rPr lang="en-US" b="1" dirty="0" smtClean="0">
              <a:latin typeface="+mn-lt"/>
            </a:rPr>
            <a:t>RE-EXAMINATION</a:t>
          </a:r>
          <a:endParaRPr lang="en-US" b="1" dirty="0"/>
        </a:p>
      </dgm:t>
    </dgm:pt>
    <dgm:pt modelId="{E3521BC8-74C7-4020-AFAA-633A210A4C78}" type="parTrans" cxnId="{D2D51ED2-1E7E-4ACF-9383-79F4FD0A8C94}">
      <dgm:prSet/>
      <dgm:spPr/>
      <dgm:t>
        <a:bodyPr/>
        <a:lstStyle/>
        <a:p>
          <a:endParaRPr lang="en-US"/>
        </a:p>
      </dgm:t>
    </dgm:pt>
    <dgm:pt modelId="{1938CCC0-0B69-47B4-968C-E7EE865771BE}" type="sibTrans" cxnId="{D2D51ED2-1E7E-4ACF-9383-79F4FD0A8C94}">
      <dgm:prSet/>
      <dgm:spPr/>
      <dgm:t>
        <a:bodyPr/>
        <a:lstStyle/>
        <a:p>
          <a:endParaRPr lang="en-US"/>
        </a:p>
      </dgm:t>
    </dgm:pt>
    <dgm:pt modelId="{3FC94813-3955-4A49-AEAD-D9B17FE9E2B3}">
      <dgm:prSet phldrT="[Text]"/>
      <dgm:spPr/>
      <dgm:t>
        <a:bodyPr/>
        <a:lstStyle/>
        <a:p>
          <a:r>
            <a:rPr lang="en-US" dirty="0" smtClean="0">
              <a:latin typeface="+mn-lt"/>
            </a:rPr>
            <a:t>The examination of a witness, subsequent to the cross-examination by the party who called him, must relate to relevant facts </a:t>
          </a:r>
          <a:endParaRPr lang="en-US" dirty="0"/>
        </a:p>
      </dgm:t>
    </dgm:pt>
    <dgm:pt modelId="{59D04905-C82A-4971-91C8-368116DEF0D7}" type="parTrans" cxnId="{B5556E2E-A275-4BA1-8C6D-B2475BE5F91A}">
      <dgm:prSet/>
      <dgm:spPr/>
      <dgm:t>
        <a:bodyPr/>
        <a:lstStyle/>
        <a:p>
          <a:endParaRPr lang="en-US"/>
        </a:p>
      </dgm:t>
    </dgm:pt>
    <dgm:pt modelId="{A84302C5-F9FF-486D-B5DF-3CEA084DE202}" type="sibTrans" cxnId="{B5556E2E-A275-4BA1-8C6D-B2475BE5F91A}">
      <dgm:prSet/>
      <dgm:spPr/>
      <dgm:t>
        <a:bodyPr/>
        <a:lstStyle/>
        <a:p>
          <a:endParaRPr lang="en-US"/>
        </a:p>
      </dgm:t>
    </dgm:pt>
    <dgm:pt modelId="{4ECC3B61-DE7B-430D-88F3-4439699EACA6}">
      <dgm:prSet phldrT="[Text]"/>
      <dgm:spPr/>
      <dgm:t>
        <a:bodyPr/>
        <a:lstStyle/>
        <a:p>
          <a:r>
            <a:rPr lang="en-US" dirty="0" smtClean="0"/>
            <a:t>Leading questions must not, if objected to by the adverse party be asked in Re-examination</a:t>
          </a:r>
          <a:endParaRPr lang="en-US" dirty="0"/>
        </a:p>
      </dgm:t>
    </dgm:pt>
    <dgm:pt modelId="{757FAB14-94F0-4C41-9739-5D93E8AF8D88}" type="parTrans" cxnId="{99A9BC5A-9FE7-4DD4-9BC9-DAF974690EC6}">
      <dgm:prSet/>
      <dgm:spPr/>
      <dgm:t>
        <a:bodyPr/>
        <a:lstStyle/>
        <a:p>
          <a:endParaRPr lang="en-US"/>
        </a:p>
      </dgm:t>
    </dgm:pt>
    <dgm:pt modelId="{C6AD787B-49D4-437B-8540-557C248DBD1F}" type="sibTrans" cxnId="{99A9BC5A-9FE7-4DD4-9BC9-DAF974690EC6}">
      <dgm:prSet/>
      <dgm:spPr/>
      <dgm:t>
        <a:bodyPr/>
        <a:lstStyle/>
        <a:p>
          <a:endParaRPr lang="en-US"/>
        </a:p>
      </dgm:t>
    </dgm:pt>
    <dgm:pt modelId="{11B4C631-BB42-4FBE-8E76-3F0AC39740BF}" type="pres">
      <dgm:prSet presAssocID="{12FC6E50-9814-4100-B207-B549EA99332B}" presName="Name0" presStyleCnt="0">
        <dgm:presLayoutVars>
          <dgm:dir/>
          <dgm:animLvl val="lvl"/>
          <dgm:resizeHandles val="exact"/>
        </dgm:presLayoutVars>
      </dgm:prSet>
      <dgm:spPr/>
      <dgm:t>
        <a:bodyPr/>
        <a:lstStyle/>
        <a:p>
          <a:endParaRPr lang="en-US"/>
        </a:p>
      </dgm:t>
    </dgm:pt>
    <dgm:pt modelId="{66BD467E-8A29-419D-8E8E-62D01F177B45}" type="pres">
      <dgm:prSet presAssocID="{F6F934B8-25F1-48D9-9A57-FC1341F50CF9}" presName="boxAndChildren" presStyleCnt="0"/>
      <dgm:spPr/>
    </dgm:pt>
    <dgm:pt modelId="{8C59BEEA-FB07-4390-B29B-E8C8236016A0}" type="pres">
      <dgm:prSet presAssocID="{F6F934B8-25F1-48D9-9A57-FC1341F50CF9}" presName="parentTextBox" presStyleLbl="node1" presStyleIdx="0" presStyleCnt="3"/>
      <dgm:spPr/>
      <dgm:t>
        <a:bodyPr/>
        <a:lstStyle/>
        <a:p>
          <a:endParaRPr lang="en-US"/>
        </a:p>
      </dgm:t>
    </dgm:pt>
    <dgm:pt modelId="{839744D3-31D2-4689-BB11-FBB7D5796292}" type="pres">
      <dgm:prSet presAssocID="{F6F934B8-25F1-48D9-9A57-FC1341F50CF9}" presName="entireBox" presStyleLbl="node1" presStyleIdx="0" presStyleCnt="3"/>
      <dgm:spPr/>
      <dgm:t>
        <a:bodyPr/>
        <a:lstStyle/>
        <a:p>
          <a:endParaRPr lang="en-US"/>
        </a:p>
      </dgm:t>
    </dgm:pt>
    <dgm:pt modelId="{C972CABA-19A5-4ED7-92E3-4B219F581EBC}" type="pres">
      <dgm:prSet presAssocID="{F6F934B8-25F1-48D9-9A57-FC1341F50CF9}" presName="descendantBox" presStyleCnt="0"/>
      <dgm:spPr/>
    </dgm:pt>
    <dgm:pt modelId="{CCC732D9-368D-4BCC-BB2E-AC6310E12041}" type="pres">
      <dgm:prSet presAssocID="{3FC94813-3955-4A49-AEAD-D9B17FE9E2B3}" presName="childTextBox" presStyleLbl="fgAccFollowNode1" presStyleIdx="0" presStyleCnt="6">
        <dgm:presLayoutVars>
          <dgm:bulletEnabled val="1"/>
        </dgm:presLayoutVars>
      </dgm:prSet>
      <dgm:spPr/>
      <dgm:t>
        <a:bodyPr/>
        <a:lstStyle/>
        <a:p>
          <a:endParaRPr lang="en-US"/>
        </a:p>
      </dgm:t>
    </dgm:pt>
    <dgm:pt modelId="{75407162-8A25-4DBC-818E-A8C0A5374CC5}" type="pres">
      <dgm:prSet presAssocID="{4ECC3B61-DE7B-430D-88F3-4439699EACA6}" presName="childTextBox" presStyleLbl="fgAccFollowNode1" presStyleIdx="1" presStyleCnt="6">
        <dgm:presLayoutVars>
          <dgm:bulletEnabled val="1"/>
        </dgm:presLayoutVars>
      </dgm:prSet>
      <dgm:spPr/>
      <dgm:t>
        <a:bodyPr/>
        <a:lstStyle/>
        <a:p>
          <a:endParaRPr lang="en-US"/>
        </a:p>
      </dgm:t>
    </dgm:pt>
    <dgm:pt modelId="{F0DE587C-E83A-4A1A-8F2E-704BBF5B19B4}" type="pres">
      <dgm:prSet presAssocID="{0A1485BC-7069-447E-837F-5DC4BA89FC22}" presName="sp" presStyleCnt="0"/>
      <dgm:spPr/>
    </dgm:pt>
    <dgm:pt modelId="{296E0C7F-3D71-4DDB-81FA-077656F7F9A3}" type="pres">
      <dgm:prSet presAssocID="{A42CA29C-7922-478F-9712-F52CA5E2786C}" presName="arrowAndChildren" presStyleCnt="0"/>
      <dgm:spPr/>
    </dgm:pt>
    <dgm:pt modelId="{D1C31FF8-75C2-4B66-81F6-969F37480D68}" type="pres">
      <dgm:prSet presAssocID="{A42CA29C-7922-478F-9712-F52CA5E2786C}" presName="parentTextArrow" presStyleLbl="node1" presStyleIdx="0" presStyleCnt="3"/>
      <dgm:spPr/>
      <dgm:t>
        <a:bodyPr/>
        <a:lstStyle/>
        <a:p>
          <a:endParaRPr lang="en-US"/>
        </a:p>
      </dgm:t>
    </dgm:pt>
    <dgm:pt modelId="{9D03DA56-55AF-47F5-AF88-F83E67A5C497}" type="pres">
      <dgm:prSet presAssocID="{A42CA29C-7922-478F-9712-F52CA5E2786C}" presName="arrow" presStyleLbl="node1" presStyleIdx="1" presStyleCnt="3"/>
      <dgm:spPr/>
      <dgm:t>
        <a:bodyPr/>
        <a:lstStyle/>
        <a:p>
          <a:endParaRPr lang="en-US"/>
        </a:p>
      </dgm:t>
    </dgm:pt>
    <dgm:pt modelId="{479B6A94-1E10-45CD-8A10-6C17CE5A39C5}" type="pres">
      <dgm:prSet presAssocID="{A42CA29C-7922-478F-9712-F52CA5E2786C}" presName="descendantArrow" presStyleCnt="0"/>
      <dgm:spPr/>
    </dgm:pt>
    <dgm:pt modelId="{19B67AC2-B441-4403-BD87-61849BF406FC}" type="pres">
      <dgm:prSet presAssocID="{27626FB9-25A1-43C4-9945-BC51981FDE3D}" presName="childTextArrow" presStyleLbl="fgAccFollowNode1" presStyleIdx="2" presStyleCnt="6">
        <dgm:presLayoutVars>
          <dgm:bulletEnabled val="1"/>
        </dgm:presLayoutVars>
      </dgm:prSet>
      <dgm:spPr/>
      <dgm:t>
        <a:bodyPr/>
        <a:lstStyle/>
        <a:p>
          <a:endParaRPr lang="en-US"/>
        </a:p>
      </dgm:t>
    </dgm:pt>
    <dgm:pt modelId="{EF4B0177-A312-4657-86F5-1E6DCD42E5C5}" type="pres">
      <dgm:prSet presAssocID="{8B18C7B1-6A28-4499-8506-D23BCF26AA29}" presName="childTextArrow" presStyleLbl="fgAccFollowNode1" presStyleIdx="3" presStyleCnt="6">
        <dgm:presLayoutVars>
          <dgm:bulletEnabled val="1"/>
        </dgm:presLayoutVars>
      </dgm:prSet>
      <dgm:spPr/>
      <dgm:t>
        <a:bodyPr/>
        <a:lstStyle/>
        <a:p>
          <a:endParaRPr lang="en-US"/>
        </a:p>
      </dgm:t>
    </dgm:pt>
    <dgm:pt modelId="{9A4F3B87-92C8-437C-917E-050284681B41}" type="pres">
      <dgm:prSet presAssocID="{DE20D848-9732-400A-A836-D9E9528BE754}" presName="sp" presStyleCnt="0"/>
      <dgm:spPr/>
    </dgm:pt>
    <dgm:pt modelId="{E07D7D45-8D0F-40E1-A4E7-884D81343D68}" type="pres">
      <dgm:prSet presAssocID="{AB6E6976-C7CC-4E44-828C-7FD86BCFB23A}" presName="arrowAndChildren" presStyleCnt="0"/>
      <dgm:spPr/>
    </dgm:pt>
    <dgm:pt modelId="{38A431F5-ED62-4539-A9AD-8C46F1318371}" type="pres">
      <dgm:prSet presAssocID="{AB6E6976-C7CC-4E44-828C-7FD86BCFB23A}" presName="parentTextArrow" presStyleLbl="node1" presStyleIdx="1" presStyleCnt="3"/>
      <dgm:spPr/>
      <dgm:t>
        <a:bodyPr/>
        <a:lstStyle/>
        <a:p>
          <a:endParaRPr lang="en-US"/>
        </a:p>
      </dgm:t>
    </dgm:pt>
    <dgm:pt modelId="{32C417EE-2E5E-4EBB-AA89-2580EC410723}" type="pres">
      <dgm:prSet presAssocID="{AB6E6976-C7CC-4E44-828C-7FD86BCFB23A}" presName="arrow" presStyleLbl="node1" presStyleIdx="2" presStyleCnt="3"/>
      <dgm:spPr/>
      <dgm:t>
        <a:bodyPr/>
        <a:lstStyle/>
        <a:p>
          <a:endParaRPr lang="en-US"/>
        </a:p>
      </dgm:t>
    </dgm:pt>
    <dgm:pt modelId="{43B2C473-926F-426D-B3DD-15EF3AEA51BF}" type="pres">
      <dgm:prSet presAssocID="{AB6E6976-C7CC-4E44-828C-7FD86BCFB23A}" presName="descendantArrow" presStyleCnt="0"/>
      <dgm:spPr/>
    </dgm:pt>
    <dgm:pt modelId="{3394EE56-5B27-4B96-B565-DC3C6D11F9B8}" type="pres">
      <dgm:prSet presAssocID="{364D4FE2-748E-4F65-9711-AF7C6EB2A8F4}" presName="childTextArrow" presStyleLbl="fgAccFollowNode1" presStyleIdx="4" presStyleCnt="6">
        <dgm:presLayoutVars>
          <dgm:bulletEnabled val="1"/>
        </dgm:presLayoutVars>
      </dgm:prSet>
      <dgm:spPr/>
      <dgm:t>
        <a:bodyPr/>
        <a:lstStyle/>
        <a:p>
          <a:endParaRPr lang="en-US"/>
        </a:p>
      </dgm:t>
    </dgm:pt>
    <dgm:pt modelId="{F1869048-3283-46A9-99D3-F93ECE7CE071}" type="pres">
      <dgm:prSet presAssocID="{BC271F89-FADE-44E5-84F2-CFE5E581C785}" presName="childTextArrow" presStyleLbl="fgAccFollowNode1" presStyleIdx="5" presStyleCnt="6">
        <dgm:presLayoutVars>
          <dgm:bulletEnabled val="1"/>
        </dgm:presLayoutVars>
      </dgm:prSet>
      <dgm:spPr/>
      <dgm:t>
        <a:bodyPr/>
        <a:lstStyle/>
        <a:p>
          <a:endParaRPr lang="en-US"/>
        </a:p>
      </dgm:t>
    </dgm:pt>
  </dgm:ptLst>
  <dgm:cxnLst>
    <dgm:cxn modelId="{968F270A-DAF3-4E89-90D2-FBC6687C580D}" type="presOf" srcId="{12FC6E50-9814-4100-B207-B549EA99332B}" destId="{11B4C631-BB42-4FBE-8E76-3F0AC39740BF}" srcOrd="0" destOrd="0" presId="urn:microsoft.com/office/officeart/2005/8/layout/process4"/>
    <dgm:cxn modelId="{4DBA7E44-1C2D-4DEC-9972-E00DD7BDA08D}" type="presOf" srcId="{BC271F89-FADE-44E5-84F2-CFE5E581C785}" destId="{F1869048-3283-46A9-99D3-F93ECE7CE071}" srcOrd="0" destOrd="0" presId="urn:microsoft.com/office/officeart/2005/8/layout/process4"/>
    <dgm:cxn modelId="{50F28250-2083-4306-A28F-744CAF7ACC87}" srcId="{A42CA29C-7922-478F-9712-F52CA5E2786C}" destId="{27626FB9-25A1-43C4-9945-BC51981FDE3D}" srcOrd="0" destOrd="0" parTransId="{C17E141A-313D-450F-9166-D5292789E10F}" sibTransId="{F6079E30-DC44-4C3F-9D47-0B76C6EA87B9}"/>
    <dgm:cxn modelId="{B9414078-09FA-4598-990D-91927D1C9B8C}" type="presOf" srcId="{27626FB9-25A1-43C4-9945-BC51981FDE3D}" destId="{19B67AC2-B441-4403-BD87-61849BF406FC}" srcOrd="0" destOrd="0" presId="urn:microsoft.com/office/officeart/2005/8/layout/process4"/>
    <dgm:cxn modelId="{DA75F9D3-4D74-4436-A6F2-6710E65C2B11}" type="presOf" srcId="{364D4FE2-748E-4F65-9711-AF7C6EB2A8F4}" destId="{3394EE56-5B27-4B96-B565-DC3C6D11F9B8}" srcOrd="0" destOrd="0" presId="urn:microsoft.com/office/officeart/2005/8/layout/process4"/>
    <dgm:cxn modelId="{7EDE60B0-F113-49AA-A806-276A694D8CD5}" type="presOf" srcId="{8B18C7B1-6A28-4499-8506-D23BCF26AA29}" destId="{EF4B0177-A312-4657-86F5-1E6DCD42E5C5}" srcOrd="0" destOrd="0" presId="urn:microsoft.com/office/officeart/2005/8/layout/process4"/>
    <dgm:cxn modelId="{B0E25052-F6E9-4004-A970-505DE9A2E322}" srcId="{12FC6E50-9814-4100-B207-B549EA99332B}" destId="{AB6E6976-C7CC-4E44-828C-7FD86BCFB23A}" srcOrd="0" destOrd="0" parTransId="{517937BC-5A09-4795-A76A-946E462DDD24}" sibTransId="{DE20D848-9732-400A-A836-D9E9528BE754}"/>
    <dgm:cxn modelId="{A014B7E4-01B7-44EB-BC4F-A4CCB9719093}" srcId="{A42CA29C-7922-478F-9712-F52CA5E2786C}" destId="{8B18C7B1-6A28-4499-8506-D23BCF26AA29}" srcOrd="1" destOrd="0" parTransId="{9DCF9F7D-BA67-4B94-8E21-F05F3579C267}" sibTransId="{6F020309-6B37-4AEF-B3E0-0F140F2B4F62}"/>
    <dgm:cxn modelId="{3C9C1162-D684-49FB-ADB9-B2709292C118}" type="presOf" srcId="{AB6E6976-C7CC-4E44-828C-7FD86BCFB23A}" destId="{38A431F5-ED62-4539-A9AD-8C46F1318371}" srcOrd="0" destOrd="0" presId="urn:microsoft.com/office/officeart/2005/8/layout/process4"/>
    <dgm:cxn modelId="{CC9EF59C-A637-4232-BE7D-C61B1CD7E160}" srcId="{AB6E6976-C7CC-4E44-828C-7FD86BCFB23A}" destId="{364D4FE2-748E-4F65-9711-AF7C6EB2A8F4}" srcOrd="0" destOrd="0" parTransId="{C931C44E-3F04-45B9-9D9D-00C7355A3B2F}" sibTransId="{0C8E39FE-DA50-429F-A682-97EF0730E7C0}"/>
    <dgm:cxn modelId="{8224A6BA-F930-44A4-A8E3-30B699A7DF9D}" type="presOf" srcId="{F6F934B8-25F1-48D9-9A57-FC1341F50CF9}" destId="{839744D3-31D2-4689-BB11-FBB7D5796292}" srcOrd="1" destOrd="0" presId="urn:microsoft.com/office/officeart/2005/8/layout/process4"/>
    <dgm:cxn modelId="{CD36ABD5-5237-4D9D-B2D4-61A2F89A5967}" srcId="{AB6E6976-C7CC-4E44-828C-7FD86BCFB23A}" destId="{BC271F89-FADE-44E5-84F2-CFE5E581C785}" srcOrd="1" destOrd="0" parTransId="{56B87002-A68D-4448-9F1B-FC994AF1D010}" sibTransId="{FB261D0C-50AD-4325-AFBA-42DBC511B197}"/>
    <dgm:cxn modelId="{27B0870F-83E1-40D8-A8DC-30E189A9DE21}" type="presOf" srcId="{A42CA29C-7922-478F-9712-F52CA5E2786C}" destId="{D1C31FF8-75C2-4B66-81F6-969F37480D68}" srcOrd="0" destOrd="0" presId="urn:microsoft.com/office/officeart/2005/8/layout/process4"/>
    <dgm:cxn modelId="{4BCC1F13-D35C-412D-AA61-9455FC743488}" type="presOf" srcId="{F6F934B8-25F1-48D9-9A57-FC1341F50CF9}" destId="{8C59BEEA-FB07-4390-B29B-E8C8236016A0}" srcOrd="0" destOrd="0" presId="urn:microsoft.com/office/officeart/2005/8/layout/process4"/>
    <dgm:cxn modelId="{A49AF37A-29C2-409C-B061-F7DB5B4C361F}" srcId="{12FC6E50-9814-4100-B207-B549EA99332B}" destId="{A42CA29C-7922-478F-9712-F52CA5E2786C}" srcOrd="1" destOrd="0" parTransId="{47BAD366-E09F-4169-82A1-390BB3E7B4D9}" sibTransId="{0A1485BC-7069-447E-837F-5DC4BA89FC22}"/>
    <dgm:cxn modelId="{0876AFD8-7993-4760-A4E4-3F1865B0542B}" type="presOf" srcId="{4ECC3B61-DE7B-430D-88F3-4439699EACA6}" destId="{75407162-8A25-4DBC-818E-A8C0A5374CC5}" srcOrd="0" destOrd="0" presId="urn:microsoft.com/office/officeart/2005/8/layout/process4"/>
    <dgm:cxn modelId="{B5556E2E-A275-4BA1-8C6D-B2475BE5F91A}" srcId="{F6F934B8-25F1-48D9-9A57-FC1341F50CF9}" destId="{3FC94813-3955-4A49-AEAD-D9B17FE9E2B3}" srcOrd="0" destOrd="0" parTransId="{59D04905-C82A-4971-91C8-368116DEF0D7}" sibTransId="{A84302C5-F9FF-486D-B5DF-3CEA084DE202}"/>
    <dgm:cxn modelId="{D2D51ED2-1E7E-4ACF-9383-79F4FD0A8C94}" srcId="{12FC6E50-9814-4100-B207-B549EA99332B}" destId="{F6F934B8-25F1-48D9-9A57-FC1341F50CF9}" srcOrd="2" destOrd="0" parTransId="{E3521BC8-74C7-4020-AFAA-633A210A4C78}" sibTransId="{1938CCC0-0B69-47B4-968C-E7EE865771BE}"/>
    <dgm:cxn modelId="{6CBDAC74-357C-423F-AE23-A0096721C839}" type="presOf" srcId="{AB6E6976-C7CC-4E44-828C-7FD86BCFB23A}" destId="{32C417EE-2E5E-4EBB-AA89-2580EC410723}" srcOrd="1" destOrd="0" presId="urn:microsoft.com/office/officeart/2005/8/layout/process4"/>
    <dgm:cxn modelId="{99A9BC5A-9FE7-4DD4-9BC9-DAF974690EC6}" srcId="{F6F934B8-25F1-48D9-9A57-FC1341F50CF9}" destId="{4ECC3B61-DE7B-430D-88F3-4439699EACA6}" srcOrd="1" destOrd="0" parTransId="{757FAB14-94F0-4C41-9739-5D93E8AF8D88}" sibTransId="{C6AD787B-49D4-437B-8540-557C248DBD1F}"/>
    <dgm:cxn modelId="{8B34B3FF-01AB-4A4F-891E-47D3479441BB}" type="presOf" srcId="{3FC94813-3955-4A49-AEAD-D9B17FE9E2B3}" destId="{CCC732D9-368D-4BCC-BB2E-AC6310E12041}" srcOrd="0" destOrd="0" presId="urn:microsoft.com/office/officeart/2005/8/layout/process4"/>
    <dgm:cxn modelId="{D2B09E84-FF7A-4DB1-9659-68B473290E71}" type="presOf" srcId="{A42CA29C-7922-478F-9712-F52CA5E2786C}" destId="{9D03DA56-55AF-47F5-AF88-F83E67A5C497}" srcOrd="1" destOrd="0" presId="urn:microsoft.com/office/officeart/2005/8/layout/process4"/>
    <dgm:cxn modelId="{2FA00F0C-FA11-41BA-B07C-9AD3FB3D687E}" type="presParOf" srcId="{11B4C631-BB42-4FBE-8E76-3F0AC39740BF}" destId="{66BD467E-8A29-419D-8E8E-62D01F177B45}" srcOrd="0" destOrd="0" presId="urn:microsoft.com/office/officeart/2005/8/layout/process4"/>
    <dgm:cxn modelId="{7E57BD90-7784-4121-A9F8-FF52E300A519}" type="presParOf" srcId="{66BD467E-8A29-419D-8E8E-62D01F177B45}" destId="{8C59BEEA-FB07-4390-B29B-E8C8236016A0}" srcOrd="0" destOrd="0" presId="urn:microsoft.com/office/officeart/2005/8/layout/process4"/>
    <dgm:cxn modelId="{C1FE1C4F-4A98-4EA9-9257-BC14731DA514}" type="presParOf" srcId="{66BD467E-8A29-419D-8E8E-62D01F177B45}" destId="{839744D3-31D2-4689-BB11-FBB7D5796292}" srcOrd="1" destOrd="0" presId="urn:microsoft.com/office/officeart/2005/8/layout/process4"/>
    <dgm:cxn modelId="{801D0E0E-EEDC-440A-A453-A71F6FB688FB}" type="presParOf" srcId="{66BD467E-8A29-419D-8E8E-62D01F177B45}" destId="{C972CABA-19A5-4ED7-92E3-4B219F581EBC}" srcOrd="2" destOrd="0" presId="urn:microsoft.com/office/officeart/2005/8/layout/process4"/>
    <dgm:cxn modelId="{A4E9016E-4001-4D88-B85A-BA3E70248A39}" type="presParOf" srcId="{C972CABA-19A5-4ED7-92E3-4B219F581EBC}" destId="{CCC732D9-368D-4BCC-BB2E-AC6310E12041}" srcOrd="0" destOrd="0" presId="urn:microsoft.com/office/officeart/2005/8/layout/process4"/>
    <dgm:cxn modelId="{4478343A-9D5D-430C-B97D-81E16AEFDD96}" type="presParOf" srcId="{C972CABA-19A5-4ED7-92E3-4B219F581EBC}" destId="{75407162-8A25-4DBC-818E-A8C0A5374CC5}" srcOrd="1" destOrd="0" presId="urn:microsoft.com/office/officeart/2005/8/layout/process4"/>
    <dgm:cxn modelId="{D8ED8F35-400C-4B72-9260-5DB1E20FC6B4}" type="presParOf" srcId="{11B4C631-BB42-4FBE-8E76-3F0AC39740BF}" destId="{F0DE587C-E83A-4A1A-8F2E-704BBF5B19B4}" srcOrd="1" destOrd="0" presId="urn:microsoft.com/office/officeart/2005/8/layout/process4"/>
    <dgm:cxn modelId="{5E4E49D0-BA7E-479C-8943-558FC54F739C}" type="presParOf" srcId="{11B4C631-BB42-4FBE-8E76-3F0AC39740BF}" destId="{296E0C7F-3D71-4DDB-81FA-077656F7F9A3}" srcOrd="2" destOrd="0" presId="urn:microsoft.com/office/officeart/2005/8/layout/process4"/>
    <dgm:cxn modelId="{AC64DFDA-380E-46CF-8C9F-B1BF8FB365D0}" type="presParOf" srcId="{296E0C7F-3D71-4DDB-81FA-077656F7F9A3}" destId="{D1C31FF8-75C2-4B66-81F6-969F37480D68}" srcOrd="0" destOrd="0" presId="urn:microsoft.com/office/officeart/2005/8/layout/process4"/>
    <dgm:cxn modelId="{7B4EF01F-AEB3-4026-9564-79BC40F27C62}" type="presParOf" srcId="{296E0C7F-3D71-4DDB-81FA-077656F7F9A3}" destId="{9D03DA56-55AF-47F5-AF88-F83E67A5C497}" srcOrd="1" destOrd="0" presId="urn:microsoft.com/office/officeart/2005/8/layout/process4"/>
    <dgm:cxn modelId="{F2B69790-B66B-4595-9B0E-F9B3DC3F54B5}" type="presParOf" srcId="{296E0C7F-3D71-4DDB-81FA-077656F7F9A3}" destId="{479B6A94-1E10-45CD-8A10-6C17CE5A39C5}" srcOrd="2" destOrd="0" presId="urn:microsoft.com/office/officeart/2005/8/layout/process4"/>
    <dgm:cxn modelId="{AB40679B-EF07-4CC2-AF2F-A917DDC7C620}" type="presParOf" srcId="{479B6A94-1E10-45CD-8A10-6C17CE5A39C5}" destId="{19B67AC2-B441-4403-BD87-61849BF406FC}" srcOrd="0" destOrd="0" presId="urn:microsoft.com/office/officeart/2005/8/layout/process4"/>
    <dgm:cxn modelId="{8F555B6D-6E9B-46E8-8474-509F9E4401BB}" type="presParOf" srcId="{479B6A94-1E10-45CD-8A10-6C17CE5A39C5}" destId="{EF4B0177-A312-4657-86F5-1E6DCD42E5C5}" srcOrd="1" destOrd="0" presId="urn:microsoft.com/office/officeart/2005/8/layout/process4"/>
    <dgm:cxn modelId="{93AD9CBE-A8C8-4765-B7F7-AABBC4B90F92}" type="presParOf" srcId="{11B4C631-BB42-4FBE-8E76-3F0AC39740BF}" destId="{9A4F3B87-92C8-437C-917E-050284681B41}" srcOrd="3" destOrd="0" presId="urn:microsoft.com/office/officeart/2005/8/layout/process4"/>
    <dgm:cxn modelId="{F08C9EEE-0874-46A7-A586-39EDACDD4AE4}" type="presParOf" srcId="{11B4C631-BB42-4FBE-8E76-3F0AC39740BF}" destId="{E07D7D45-8D0F-40E1-A4E7-884D81343D68}" srcOrd="4" destOrd="0" presId="urn:microsoft.com/office/officeart/2005/8/layout/process4"/>
    <dgm:cxn modelId="{25741C0F-02AF-4615-94D8-9A2000F396CF}" type="presParOf" srcId="{E07D7D45-8D0F-40E1-A4E7-884D81343D68}" destId="{38A431F5-ED62-4539-A9AD-8C46F1318371}" srcOrd="0" destOrd="0" presId="urn:microsoft.com/office/officeart/2005/8/layout/process4"/>
    <dgm:cxn modelId="{616B037D-B200-4665-8B24-C2A889745E0C}" type="presParOf" srcId="{E07D7D45-8D0F-40E1-A4E7-884D81343D68}" destId="{32C417EE-2E5E-4EBB-AA89-2580EC410723}" srcOrd="1" destOrd="0" presId="urn:microsoft.com/office/officeart/2005/8/layout/process4"/>
    <dgm:cxn modelId="{209E9165-3318-4FB5-8C3B-460FC1D4763A}" type="presParOf" srcId="{E07D7D45-8D0F-40E1-A4E7-884D81343D68}" destId="{43B2C473-926F-426D-B3DD-15EF3AEA51BF}" srcOrd="2" destOrd="0" presId="urn:microsoft.com/office/officeart/2005/8/layout/process4"/>
    <dgm:cxn modelId="{427F4957-4671-4BD7-ADDB-07FC4B94AACF}" type="presParOf" srcId="{43B2C473-926F-426D-B3DD-15EF3AEA51BF}" destId="{3394EE56-5B27-4B96-B565-DC3C6D11F9B8}" srcOrd="0" destOrd="0" presId="urn:microsoft.com/office/officeart/2005/8/layout/process4"/>
    <dgm:cxn modelId="{D5EEA4A8-4DB4-4B93-8D07-ACC09AE5F280}" type="presParOf" srcId="{43B2C473-926F-426D-B3DD-15EF3AEA51BF}" destId="{F1869048-3283-46A9-99D3-F93ECE7CE071}" srcOrd="1" destOrd="0" presId="urn:microsoft.com/office/officeart/2005/8/layout/process4"/>
  </dgm:cxnLst>
  <dgm:bg/>
  <dgm:whole/>
</dgm:dataModel>
</file>

<file path=ppt/diagrams/data12.xml><?xml version="1.0" encoding="utf-8"?>
<dgm:dataModel xmlns:dgm="http://schemas.openxmlformats.org/drawingml/2006/diagram" xmlns:a="http://schemas.openxmlformats.org/drawingml/2006/main">
  <dgm:ptLst>
    <dgm:pt modelId="{AC589C7C-BDD1-4DD2-9789-5E7C21729887}" type="doc">
      <dgm:prSet loTypeId="urn:microsoft.com/office/officeart/2005/8/layout/hList6" loCatId="list" qsTypeId="urn:microsoft.com/office/officeart/2009/2/quickstyle/3d8" qsCatId="3D" csTypeId="urn:microsoft.com/office/officeart/2005/8/colors/accent1_5" csCatId="accent1" phldr="1"/>
      <dgm:spPr/>
      <dgm:t>
        <a:bodyPr/>
        <a:lstStyle/>
        <a:p>
          <a:endParaRPr lang="en-US"/>
        </a:p>
      </dgm:t>
    </dgm:pt>
    <dgm:pt modelId="{F9B9D268-03FB-4A55-87B8-9475A10F8DDA}">
      <dgm:prSet/>
      <dgm:spPr/>
      <dgm:t>
        <a:bodyPr/>
        <a:lstStyle/>
        <a:p>
          <a:pPr rtl="0"/>
          <a:r>
            <a:rPr lang="en-US" dirty="0" smtClean="0"/>
            <a:t>EXPLORING THE POSSIBILITIES OF </a:t>
          </a:r>
          <a:r>
            <a:rPr lang="en-US" dirty="0" err="1" smtClean="0"/>
            <a:t>OF</a:t>
          </a:r>
          <a:r>
            <a:rPr lang="en-US" dirty="0" smtClean="0"/>
            <a:t> COMPROMISE THROUGH ADRs</a:t>
          </a:r>
          <a:endParaRPr lang="en-US" dirty="0"/>
        </a:p>
      </dgm:t>
    </dgm:pt>
    <dgm:pt modelId="{F31C4C7A-6901-4E81-A2D6-2CF076C9E88F}" type="parTrans" cxnId="{92D7A15F-404D-4184-AD9B-1BB2C9291572}">
      <dgm:prSet/>
      <dgm:spPr/>
      <dgm:t>
        <a:bodyPr/>
        <a:lstStyle/>
        <a:p>
          <a:endParaRPr lang="en-US"/>
        </a:p>
      </dgm:t>
    </dgm:pt>
    <dgm:pt modelId="{F10778C7-DDE5-43C9-98B1-4E913FBEA653}" type="sibTrans" cxnId="{92D7A15F-404D-4184-AD9B-1BB2C9291572}">
      <dgm:prSet/>
      <dgm:spPr/>
      <dgm:t>
        <a:bodyPr/>
        <a:lstStyle/>
        <a:p>
          <a:endParaRPr lang="en-US"/>
        </a:p>
      </dgm:t>
    </dgm:pt>
    <dgm:pt modelId="{606A2FC8-74C6-4E68-AAEB-872C1DC9CA7E}" type="pres">
      <dgm:prSet presAssocID="{AC589C7C-BDD1-4DD2-9789-5E7C21729887}" presName="Name0" presStyleCnt="0">
        <dgm:presLayoutVars>
          <dgm:dir/>
          <dgm:resizeHandles val="exact"/>
        </dgm:presLayoutVars>
      </dgm:prSet>
      <dgm:spPr/>
      <dgm:t>
        <a:bodyPr/>
        <a:lstStyle/>
        <a:p>
          <a:endParaRPr lang="en-US"/>
        </a:p>
      </dgm:t>
    </dgm:pt>
    <dgm:pt modelId="{6C759DBD-960C-4CB8-8348-AC6D61AB4ADA}" type="pres">
      <dgm:prSet presAssocID="{F9B9D268-03FB-4A55-87B8-9475A10F8DDA}" presName="node" presStyleLbl="node1" presStyleIdx="0" presStyleCnt="1">
        <dgm:presLayoutVars>
          <dgm:bulletEnabled val="1"/>
        </dgm:presLayoutVars>
      </dgm:prSet>
      <dgm:spPr/>
      <dgm:t>
        <a:bodyPr/>
        <a:lstStyle/>
        <a:p>
          <a:endParaRPr lang="en-US"/>
        </a:p>
      </dgm:t>
    </dgm:pt>
  </dgm:ptLst>
  <dgm:cxnLst>
    <dgm:cxn modelId="{EBF43B4E-F8A2-41B5-B61C-6D7D9DF97EF6}" type="presOf" srcId="{F9B9D268-03FB-4A55-87B8-9475A10F8DDA}" destId="{6C759DBD-960C-4CB8-8348-AC6D61AB4ADA}" srcOrd="0" destOrd="0" presId="urn:microsoft.com/office/officeart/2005/8/layout/hList6"/>
    <dgm:cxn modelId="{9E02F0C5-763C-4F48-A5B4-ED1C7B888CC7}" type="presOf" srcId="{AC589C7C-BDD1-4DD2-9789-5E7C21729887}" destId="{606A2FC8-74C6-4E68-AAEB-872C1DC9CA7E}" srcOrd="0" destOrd="0" presId="urn:microsoft.com/office/officeart/2005/8/layout/hList6"/>
    <dgm:cxn modelId="{92D7A15F-404D-4184-AD9B-1BB2C9291572}" srcId="{AC589C7C-BDD1-4DD2-9789-5E7C21729887}" destId="{F9B9D268-03FB-4A55-87B8-9475A10F8DDA}" srcOrd="0" destOrd="0" parTransId="{F31C4C7A-6901-4E81-A2D6-2CF076C9E88F}" sibTransId="{F10778C7-DDE5-43C9-98B1-4E913FBEA653}"/>
    <dgm:cxn modelId="{3D58D303-FEB8-4E96-932C-4AD704945E04}" type="presParOf" srcId="{606A2FC8-74C6-4E68-AAEB-872C1DC9CA7E}" destId="{6C759DBD-960C-4CB8-8348-AC6D61AB4ADA}" srcOrd="0" destOrd="0" presId="urn:microsoft.com/office/officeart/2005/8/layout/hList6"/>
  </dgm:cxnLst>
  <dgm:bg/>
  <dgm:whole/>
</dgm:dataModel>
</file>

<file path=ppt/diagrams/data13.xml><?xml version="1.0" encoding="utf-8"?>
<dgm:dataModel xmlns:dgm="http://schemas.openxmlformats.org/drawingml/2006/diagram" xmlns:a="http://schemas.openxmlformats.org/drawingml/2006/main">
  <dgm:ptLst>
    <dgm:pt modelId="{AC589C7C-BDD1-4DD2-9789-5E7C21729887}" type="doc">
      <dgm:prSet loTypeId="urn:microsoft.com/office/officeart/2005/8/layout/hList6" loCatId="list" qsTypeId="urn:microsoft.com/office/officeart/2009/2/quickstyle/3d8" qsCatId="3D" csTypeId="urn:microsoft.com/office/officeart/2005/8/colors/accent6_4" csCatId="accent6" phldr="1"/>
      <dgm:spPr/>
      <dgm:t>
        <a:bodyPr/>
        <a:lstStyle/>
        <a:p>
          <a:endParaRPr lang="en-US"/>
        </a:p>
      </dgm:t>
    </dgm:pt>
    <dgm:pt modelId="{F9B9D268-03FB-4A55-87B8-9475A10F8DDA}">
      <dgm:prSet/>
      <dgm:spPr/>
      <dgm:t>
        <a:bodyPr/>
        <a:lstStyle/>
        <a:p>
          <a:pPr rtl="0"/>
          <a:r>
            <a:rPr lang="en-US" dirty="0" smtClean="0"/>
            <a:t>PROVISIONS RELATING TO ESCALATED CHALLENGE OF AWARD</a:t>
          </a:r>
          <a:endParaRPr lang="en-US" dirty="0"/>
        </a:p>
      </dgm:t>
    </dgm:pt>
    <dgm:pt modelId="{F31C4C7A-6901-4E81-A2D6-2CF076C9E88F}" type="parTrans" cxnId="{92D7A15F-404D-4184-AD9B-1BB2C9291572}">
      <dgm:prSet/>
      <dgm:spPr/>
      <dgm:t>
        <a:bodyPr/>
        <a:lstStyle/>
        <a:p>
          <a:endParaRPr lang="en-US"/>
        </a:p>
      </dgm:t>
    </dgm:pt>
    <dgm:pt modelId="{F10778C7-DDE5-43C9-98B1-4E913FBEA653}" type="sibTrans" cxnId="{92D7A15F-404D-4184-AD9B-1BB2C9291572}">
      <dgm:prSet/>
      <dgm:spPr/>
      <dgm:t>
        <a:bodyPr/>
        <a:lstStyle/>
        <a:p>
          <a:endParaRPr lang="en-US"/>
        </a:p>
      </dgm:t>
    </dgm:pt>
    <dgm:pt modelId="{606A2FC8-74C6-4E68-AAEB-872C1DC9CA7E}" type="pres">
      <dgm:prSet presAssocID="{AC589C7C-BDD1-4DD2-9789-5E7C21729887}" presName="Name0" presStyleCnt="0">
        <dgm:presLayoutVars>
          <dgm:dir/>
          <dgm:resizeHandles val="exact"/>
        </dgm:presLayoutVars>
      </dgm:prSet>
      <dgm:spPr/>
      <dgm:t>
        <a:bodyPr/>
        <a:lstStyle/>
        <a:p>
          <a:endParaRPr lang="en-US"/>
        </a:p>
      </dgm:t>
    </dgm:pt>
    <dgm:pt modelId="{6C759DBD-960C-4CB8-8348-AC6D61AB4ADA}" type="pres">
      <dgm:prSet presAssocID="{F9B9D268-03FB-4A55-87B8-9475A10F8DDA}" presName="node" presStyleLbl="node1" presStyleIdx="0" presStyleCnt="1" custLinFactNeighborX="13822" custLinFactNeighborY="6383">
        <dgm:presLayoutVars>
          <dgm:bulletEnabled val="1"/>
        </dgm:presLayoutVars>
      </dgm:prSet>
      <dgm:spPr/>
      <dgm:t>
        <a:bodyPr/>
        <a:lstStyle/>
        <a:p>
          <a:endParaRPr lang="en-US"/>
        </a:p>
      </dgm:t>
    </dgm:pt>
  </dgm:ptLst>
  <dgm:cxnLst>
    <dgm:cxn modelId="{76DE52D8-DB7C-4161-8490-33695B93A5CF}" type="presOf" srcId="{AC589C7C-BDD1-4DD2-9789-5E7C21729887}" destId="{606A2FC8-74C6-4E68-AAEB-872C1DC9CA7E}" srcOrd="0" destOrd="0" presId="urn:microsoft.com/office/officeart/2005/8/layout/hList6"/>
    <dgm:cxn modelId="{1A8E9D4F-B3BE-49A3-B40A-8601E33BA1DD}" type="presOf" srcId="{F9B9D268-03FB-4A55-87B8-9475A10F8DDA}" destId="{6C759DBD-960C-4CB8-8348-AC6D61AB4ADA}" srcOrd="0" destOrd="0" presId="urn:microsoft.com/office/officeart/2005/8/layout/hList6"/>
    <dgm:cxn modelId="{92D7A15F-404D-4184-AD9B-1BB2C9291572}" srcId="{AC589C7C-BDD1-4DD2-9789-5E7C21729887}" destId="{F9B9D268-03FB-4A55-87B8-9475A10F8DDA}" srcOrd="0" destOrd="0" parTransId="{F31C4C7A-6901-4E81-A2D6-2CF076C9E88F}" sibTransId="{F10778C7-DDE5-43C9-98B1-4E913FBEA653}"/>
    <dgm:cxn modelId="{D15EB7E7-1D6D-430D-A16E-3328F6731B8C}" type="presParOf" srcId="{606A2FC8-74C6-4E68-AAEB-872C1DC9CA7E}" destId="{6C759DBD-960C-4CB8-8348-AC6D61AB4ADA}" srcOrd="0" destOrd="0" presId="urn:microsoft.com/office/officeart/2005/8/layout/hList6"/>
  </dgm:cxnLst>
  <dgm:bg/>
  <dgm:whole/>
</dgm:dataModel>
</file>

<file path=ppt/diagrams/data2.xml><?xml version="1.0" encoding="utf-8"?>
<dgm:dataModel xmlns:dgm="http://schemas.openxmlformats.org/drawingml/2006/diagram" xmlns:a="http://schemas.openxmlformats.org/drawingml/2006/main">
  <dgm:ptLst>
    <dgm:pt modelId="{49254799-A3E4-4ED2-A313-2650F7F1A779}" type="doc">
      <dgm:prSet loTypeId="urn:microsoft.com/office/officeart/2005/8/layout/process4" loCatId="list" qsTypeId="urn:microsoft.com/office/officeart/2005/8/quickstyle/3d2" qsCatId="3D" csTypeId="urn:microsoft.com/office/officeart/2005/8/colors/accent1_2" csCatId="accent1" phldr="1"/>
      <dgm:spPr/>
      <dgm:t>
        <a:bodyPr/>
        <a:lstStyle/>
        <a:p>
          <a:endParaRPr lang="en-US"/>
        </a:p>
      </dgm:t>
    </dgm:pt>
    <dgm:pt modelId="{17A46BC2-11FF-40A5-925B-0CCE52AEE832}">
      <dgm:prSet custT="1"/>
      <dgm:spPr/>
      <dgm:t>
        <a:bodyPr/>
        <a:lstStyle/>
        <a:p>
          <a:pPr rtl="0"/>
          <a:r>
            <a:rPr lang="en-US" sz="1800" b="1" dirty="0" smtClean="0"/>
            <a:t>ISSUANCE OF POLICY AND FORMATION OF INSURANCE </a:t>
          </a:r>
          <a:endParaRPr lang="en-US" sz="1800" b="1" dirty="0"/>
        </a:p>
      </dgm:t>
    </dgm:pt>
    <dgm:pt modelId="{A8FF12A7-20AD-4A72-A1EA-242CD91B8C94}" type="parTrans" cxnId="{6A9D6BFF-08CF-4B50-AA7A-E18C5A1D41B9}">
      <dgm:prSet/>
      <dgm:spPr/>
      <dgm:t>
        <a:bodyPr/>
        <a:lstStyle/>
        <a:p>
          <a:endParaRPr lang="en-US"/>
        </a:p>
      </dgm:t>
    </dgm:pt>
    <dgm:pt modelId="{DBF35A8D-0A24-44C6-B307-DD2B81A09C73}" type="sibTrans" cxnId="{6A9D6BFF-08CF-4B50-AA7A-E18C5A1D41B9}">
      <dgm:prSet/>
      <dgm:spPr/>
      <dgm:t>
        <a:bodyPr/>
        <a:lstStyle/>
        <a:p>
          <a:endParaRPr lang="en-US"/>
        </a:p>
      </dgm:t>
    </dgm:pt>
    <dgm:pt modelId="{A7007C15-E488-4518-964F-D534DD53DC5C}">
      <dgm:prSet custT="1"/>
      <dgm:spPr/>
      <dgm:t>
        <a:bodyPr/>
        <a:lstStyle/>
        <a:p>
          <a:pPr rtl="0"/>
          <a:r>
            <a:rPr lang="en-US" sz="1800" b="1" dirty="0" smtClean="0"/>
            <a:t>OCCURRENCE OF ACCIDENT AND INFORMATION TO POLICE</a:t>
          </a:r>
          <a:endParaRPr lang="en-US" sz="1800" b="1" dirty="0"/>
        </a:p>
      </dgm:t>
    </dgm:pt>
    <dgm:pt modelId="{B7C2D6BE-2040-4C24-96EB-03AE30C3BFB8}" type="parTrans" cxnId="{29B5A739-0009-4D59-AE10-4BB618A3D19E}">
      <dgm:prSet/>
      <dgm:spPr/>
      <dgm:t>
        <a:bodyPr/>
        <a:lstStyle/>
        <a:p>
          <a:endParaRPr lang="en-US"/>
        </a:p>
      </dgm:t>
    </dgm:pt>
    <dgm:pt modelId="{5DAD71E1-BF63-414C-AA27-FCF40DA5FB3B}" type="sibTrans" cxnId="{29B5A739-0009-4D59-AE10-4BB618A3D19E}">
      <dgm:prSet/>
      <dgm:spPr/>
      <dgm:t>
        <a:bodyPr/>
        <a:lstStyle/>
        <a:p>
          <a:endParaRPr lang="en-US"/>
        </a:p>
      </dgm:t>
    </dgm:pt>
    <dgm:pt modelId="{B97640B7-C341-45D9-9E81-29DCD117F905}">
      <dgm:prSet custT="1"/>
      <dgm:spPr/>
      <dgm:t>
        <a:bodyPr/>
        <a:lstStyle/>
        <a:p>
          <a:pPr rtl="0"/>
          <a:r>
            <a:rPr lang="en-US" sz="1800" b="1" dirty="0" smtClean="0"/>
            <a:t>ROLE OF POLICE IN INVESTIGATION &amp; CRIMINAL PROCEEDINGS</a:t>
          </a:r>
          <a:endParaRPr lang="en-US" sz="1800" b="1" dirty="0"/>
        </a:p>
      </dgm:t>
    </dgm:pt>
    <dgm:pt modelId="{220DF1A3-BF2D-41D9-A6A4-2261F4AB6B9D}" type="parTrans" cxnId="{2256F6EF-98C7-49B2-93BF-21B57707F059}">
      <dgm:prSet/>
      <dgm:spPr/>
      <dgm:t>
        <a:bodyPr/>
        <a:lstStyle/>
        <a:p>
          <a:endParaRPr lang="en-US"/>
        </a:p>
      </dgm:t>
    </dgm:pt>
    <dgm:pt modelId="{C4376DD5-A824-4462-8F52-DA5CA71851BB}" type="sibTrans" cxnId="{2256F6EF-98C7-49B2-93BF-21B57707F059}">
      <dgm:prSet/>
      <dgm:spPr/>
      <dgm:t>
        <a:bodyPr/>
        <a:lstStyle/>
        <a:p>
          <a:endParaRPr lang="en-US"/>
        </a:p>
      </dgm:t>
    </dgm:pt>
    <dgm:pt modelId="{390E0006-BA60-4BB1-95BD-9D50EE73D26C}">
      <dgm:prSet custT="1"/>
      <dgm:spPr/>
      <dgm:t>
        <a:bodyPr/>
        <a:lstStyle/>
        <a:p>
          <a:pPr rtl="0"/>
          <a:r>
            <a:rPr lang="en-US" sz="1800" b="1" dirty="0" smtClean="0"/>
            <a:t>FILING OF COMPENSATION CASE BEFORE MACT </a:t>
          </a:r>
          <a:endParaRPr lang="en-US" sz="1800" b="1" dirty="0"/>
        </a:p>
      </dgm:t>
    </dgm:pt>
    <dgm:pt modelId="{CACBA869-285C-4367-B0AC-B247FE3FE45A}" type="parTrans" cxnId="{AAC9176E-D774-4116-A7D9-F47F245197F6}">
      <dgm:prSet/>
      <dgm:spPr/>
      <dgm:t>
        <a:bodyPr/>
        <a:lstStyle/>
        <a:p>
          <a:endParaRPr lang="en-US"/>
        </a:p>
      </dgm:t>
    </dgm:pt>
    <dgm:pt modelId="{B850F8C2-FC53-4BEC-99FC-B77699A1E7BB}" type="sibTrans" cxnId="{AAC9176E-D774-4116-A7D9-F47F245197F6}">
      <dgm:prSet/>
      <dgm:spPr/>
      <dgm:t>
        <a:bodyPr/>
        <a:lstStyle/>
        <a:p>
          <a:endParaRPr lang="en-US"/>
        </a:p>
      </dgm:t>
    </dgm:pt>
    <dgm:pt modelId="{8384ACA9-BE76-4067-8BE3-97C4E9F8B17A}">
      <dgm:prSet custT="1"/>
      <dgm:spPr/>
      <dgm:t>
        <a:bodyPr/>
        <a:lstStyle/>
        <a:p>
          <a:pPr rtl="0"/>
          <a:r>
            <a:rPr lang="en-US" sz="1800" b="1" dirty="0" smtClean="0"/>
            <a:t>CONTEST FROM THE SIDE OF INSURANCE COMPANY </a:t>
          </a:r>
          <a:endParaRPr lang="en-US" sz="1800" b="1" dirty="0"/>
        </a:p>
      </dgm:t>
    </dgm:pt>
    <dgm:pt modelId="{65A503A1-DF0D-42C1-B935-CD995661CEB4}" type="parTrans" cxnId="{241B3721-1CF6-49A8-B447-DBE880840F69}">
      <dgm:prSet/>
      <dgm:spPr/>
      <dgm:t>
        <a:bodyPr/>
        <a:lstStyle/>
        <a:p>
          <a:endParaRPr lang="en-US"/>
        </a:p>
      </dgm:t>
    </dgm:pt>
    <dgm:pt modelId="{D6AF9429-535B-49C5-B44D-F3CD8EC8F5ED}" type="sibTrans" cxnId="{241B3721-1CF6-49A8-B447-DBE880840F69}">
      <dgm:prSet/>
      <dgm:spPr/>
      <dgm:t>
        <a:bodyPr/>
        <a:lstStyle/>
        <a:p>
          <a:endParaRPr lang="en-US"/>
        </a:p>
      </dgm:t>
    </dgm:pt>
    <dgm:pt modelId="{BA0412EC-CF6E-408D-B431-1E630E388C9D}">
      <dgm:prSet custT="1"/>
      <dgm:spPr/>
      <dgm:t>
        <a:bodyPr/>
        <a:lstStyle/>
        <a:p>
          <a:pPr rtl="0"/>
          <a:r>
            <a:rPr lang="en-US" sz="1800" b="1" dirty="0" smtClean="0"/>
            <a:t>EXPLORING THE POSSIBILITIES OF COMPROMISE THROUGH ADRs</a:t>
          </a:r>
          <a:endParaRPr lang="en-US" sz="1800" b="1" dirty="0"/>
        </a:p>
      </dgm:t>
    </dgm:pt>
    <dgm:pt modelId="{011EEE6F-602A-4D73-8A46-281351D1E934}" type="parTrans" cxnId="{3F7DD067-4FC9-433B-A1EA-2F282876E751}">
      <dgm:prSet/>
      <dgm:spPr/>
      <dgm:t>
        <a:bodyPr/>
        <a:lstStyle/>
        <a:p>
          <a:endParaRPr lang="en-US"/>
        </a:p>
      </dgm:t>
    </dgm:pt>
    <dgm:pt modelId="{FE272345-800B-4089-8C8D-E17EB65B88F4}" type="sibTrans" cxnId="{3F7DD067-4FC9-433B-A1EA-2F282876E751}">
      <dgm:prSet/>
      <dgm:spPr/>
      <dgm:t>
        <a:bodyPr/>
        <a:lstStyle/>
        <a:p>
          <a:endParaRPr lang="en-US"/>
        </a:p>
      </dgm:t>
    </dgm:pt>
    <dgm:pt modelId="{E6B3A43D-2CEE-41D8-9210-1113061B465B}">
      <dgm:prSet custT="1"/>
      <dgm:spPr/>
      <dgm:t>
        <a:bodyPr/>
        <a:lstStyle/>
        <a:p>
          <a:pPr rtl="0"/>
          <a:r>
            <a:rPr lang="en-US" sz="1800" b="1" dirty="0" smtClean="0"/>
            <a:t>LEADING EVIDENCE AND PROVING DEFENSES</a:t>
          </a:r>
          <a:endParaRPr lang="en-US" sz="1800" b="1" dirty="0"/>
        </a:p>
      </dgm:t>
    </dgm:pt>
    <dgm:pt modelId="{DFB753BF-5FA2-4872-9F58-21B6A256A16E}" type="parTrans" cxnId="{715D1C29-E326-4337-919F-576996A013B1}">
      <dgm:prSet/>
      <dgm:spPr/>
      <dgm:t>
        <a:bodyPr/>
        <a:lstStyle/>
        <a:p>
          <a:endParaRPr lang="en-US"/>
        </a:p>
      </dgm:t>
    </dgm:pt>
    <dgm:pt modelId="{F5DFE6DD-0482-4AE1-BB7A-652EF6C32CFE}" type="sibTrans" cxnId="{715D1C29-E326-4337-919F-576996A013B1}">
      <dgm:prSet/>
      <dgm:spPr/>
      <dgm:t>
        <a:bodyPr/>
        <a:lstStyle/>
        <a:p>
          <a:endParaRPr lang="en-US"/>
        </a:p>
      </dgm:t>
    </dgm:pt>
    <dgm:pt modelId="{A2D52990-8C4C-47E2-9586-8C834DC4C244}">
      <dgm:prSet custT="1"/>
      <dgm:spPr/>
      <dgm:t>
        <a:bodyPr/>
        <a:lstStyle/>
        <a:p>
          <a:pPr rtl="0"/>
          <a:r>
            <a:rPr lang="en-US" sz="1800" b="1" dirty="0" smtClean="0"/>
            <a:t>PROVISIONS RELATING TO ESCALATED CHALLENGE OF AWARD</a:t>
          </a:r>
          <a:endParaRPr lang="en-US" sz="1800" b="1" dirty="0"/>
        </a:p>
      </dgm:t>
    </dgm:pt>
    <dgm:pt modelId="{76303CBC-D9ED-46CF-815A-0E7FD0D25C4C}" type="parTrans" cxnId="{0BF63ADC-AAA5-4B34-A760-B1A354E83B30}">
      <dgm:prSet/>
      <dgm:spPr/>
      <dgm:t>
        <a:bodyPr/>
        <a:lstStyle/>
        <a:p>
          <a:endParaRPr lang="en-US"/>
        </a:p>
      </dgm:t>
    </dgm:pt>
    <dgm:pt modelId="{4C388CD8-9C5B-4F50-8EC2-0E7AA0B80D79}" type="sibTrans" cxnId="{0BF63ADC-AAA5-4B34-A760-B1A354E83B30}">
      <dgm:prSet/>
      <dgm:spPr/>
      <dgm:t>
        <a:bodyPr/>
        <a:lstStyle/>
        <a:p>
          <a:endParaRPr lang="en-US"/>
        </a:p>
      </dgm:t>
    </dgm:pt>
    <dgm:pt modelId="{D283A4A3-4E57-4C79-8A29-DE1C10014A54}" type="pres">
      <dgm:prSet presAssocID="{49254799-A3E4-4ED2-A313-2650F7F1A779}" presName="Name0" presStyleCnt="0">
        <dgm:presLayoutVars>
          <dgm:dir/>
          <dgm:animLvl val="lvl"/>
          <dgm:resizeHandles val="exact"/>
        </dgm:presLayoutVars>
      </dgm:prSet>
      <dgm:spPr/>
      <dgm:t>
        <a:bodyPr/>
        <a:lstStyle/>
        <a:p>
          <a:endParaRPr lang="en-US"/>
        </a:p>
      </dgm:t>
    </dgm:pt>
    <dgm:pt modelId="{2F55DF45-2F5A-4495-880F-BEF0418769F5}" type="pres">
      <dgm:prSet presAssocID="{A2D52990-8C4C-47E2-9586-8C834DC4C244}" presName="boxAndChildren" presStyleCnt="0"/>
      <dgm:spPr/>
    </dgm:pt>
    <dgm:pt modelId="{0170347B-3B1F-4FB0-B418-BA8E0E3344CA}" type="pres">
      <dgm:prSet presAssocID="{A2D52990-8C4C-47E2-9586-8C834DC4C244}" presName="parentTextBox" presStyleLbl="node1" presStyleIdx="0" presStyleCnt="8"/>
      <dgm:spPr/>
      <dgm:t>
        <a:bodyPr/>
        <a:lstStyle/>
        <a:p>
          <a:endParaRPr lang="en-US"/>
        </a:p>
      </dgm:t>
    </dgm:pt>
    <dgm:pt modelId="{902CB46A-9DAC-4332-B237-26E6C0541E4D}" type="pres">
      <dgm:prSet presAssocID="{F5DFE6DD-0482-4AE1-BB7A-652EF6C32CFE}" presName="sp" presStyleCnt="0"/>
      <dgm:spPr/>
    </dgm:pt>
    <dgm:pt modelId="{B517AF8C-2CE6-4557-8BD9-37A36C904CEB}" type="pres">
      <dgm:prSet presAssocID="{E6B3A43D-2CEE-41D8-9210-1113061B465B}" presName="arrowAndChildren" presStyleCnt="0"/>
      <dgm:spPr/>
    </dgm:pt>
    <dgm:pt modelId="{AC9F5144-72C5-4B4F-9AE1-5F90463D36CF}" type="pres">
      <dgm:prSet presAssocID="{E6B3A43D-2CEE-41D8-9210-1113061B465B}" presName="parentTextArrow" presStyleLbl="node1" presStyleIdx="1" presStyleCnt="8"/>
      <dgm:spPr/>
      <dgm:t>
        <a:bodyPr/>
        <a:lstStyle/>
        <a:p>
          <a:endParaRPr lang="en-US"/>
        </a:p>
      </dgm:t>
    </dgm:pt>
    <dgm:pt modelId="{F6FD83C6-AC21-44EB-A0FD-F3C8B6785578}" type="pres">
      <dgm:prSet presAssocID="{FE272345-800B-4089-8C8D-E17EB65B88F4}" presName="sp" presStyleCnt="0"/>
      <dgm:spPr/>
    </dgm:pt>
    <dgm:pt modelId="{638F80F2-5C30-4EA4-9A1B-C351EA166BFF}" type="pres">
      <dgm:prSet presAssocID="{BA0412EC-CF6E-408D-B431-1E630E388C9D}" presName="arrowAndChildren" presStyleCnt="0"/>
      <dgm:spPr/>
    </dgm:pt>
    <dgm:pt modelId="{ECB09F7D-73E1-4DE7-A4D1-CF02392EE01D}" type="pres">
      <dgm:prSet presAssocID="{BA0412EC-CF6E-408D-B431-1E630E388C9D}" presName="parentTextArrow" presStyleLbl="node1" presStyleIdx="2" presStyleCnt="8"/>
      <dgm:spPr/>
      <dgm:t>
        <a:bodyPr/>
        <a:lstStyle/>
        <a:p>
          <a:endParaRPr lang="en-US"/>
        </a:p>
      </dgm:t>
    </dgm:pt>
    <dgm:pt modelId="{0F82BDDD-9239-475A-A458-DD1D9A9A5FC0}" type="pres">
      <dgm:prSet presAssocID="{D6AF9429-535B-49C5-B44D-F3CD8EC8F5ED}" presName="sp" presStyleCnt="0"/>
      <dgm:spPr/>
    </dgm:pt>
    <dgm:pt modelId="{D785B93A-1914-431F-9172-573CE24EB65D}" type="pres">
      <dgm:prSet presAssocID="{8384ACA9-BE76-4067-8BE3-97C4E9F8B17A}" presName="arrowAndChildren" presStyleCnt="0"/>
      <dgm:spPr/>
    </dgm:pt>
    <dgm:pt modelId="{F1381217-1DB3-49E7-BA9A-61E388CB1E92}" type="pres">
      <dgm:prSet presAssocID="{8384ACA9-BE76-4067-8BE3-97C4E9F8B17A}" presName="parentTextArrow" presStyleLbl="node1" presStyleIdx="3" presStyleCnt="8"/>
      <dgm:spPr/>
      <dgm:t>
        <a:bodyPr/>
        <a:lstStyle/>
        <a:p>
          <a:endParaRPr lang="en-US"/>
        </a:p>
      </dgm:t>
    </dgm:pt>
    <dgm:pt modelId="{B0676FDA-FF29-4C0D-A48D-B882DD07C6A7}" type="pres">
      <dgm:prSet presAssocID="{B850F8C2-FC53-4BEC-99FC-B77699A1E7BB}" presName="sp" presStyleCnt="0"/>
      <dgm:spPr/>
    </dgm:pt>
    <dgm:pt modelId="{9D0815FB-6489-4170-A31B-B2D409C5DED3}" type="pres">
      <dgm:prSet presAssocID="{390E0006-BA60-4BB1-95BD-9D50EE73D26C}" presName="arrowAndChildren" presStyleCnt="0"/>
      <dgm:spPr/>
    </dgm:pt>
    <dgm:pt modelId="{51601952-EF45-4A5B-8F22-E87F2453244E}" type="pres">
      <dgm:prSet presAssocID="{390E0006-BA60-4BB1-95BD-9D50EE73D26C}" presName="parentTextArrow" presStyleLbl="node1" presStyleIdx="4" presStyleCnt="8"/>
      <dgm:spPr/>
      <dgm:t>
        <a:bodyPr/>
        <a:lstStyle/>
        <a:p>
          <a:endParaRPr lang="en-US"/>
        </a:p>
      </dgm:t>
    </dgm:pt>
    <dgm:pt modelId="{E7049A50-D167-4218-AB25-B9740AC1952D}" type="pres">
      <dgm:prSet presAssocID="{C4376DD5-A824-4462-8F52-DA5CA71851BB}" presName="sp" presStyleCnt="0"/>
      <dgm:spPr/>
    </dgm:pt>
    <dgm:pt modelId="{D84246A5-B46C-4CF4-9CCA-5BC6A58761AE}" type="pres">
      <dgm:prSet presAssocID="{B97640B7-C341-45D9-9E81-29DCD117F905}" presName="arrowAndChildren" presStyleCnt="0"/>
      <dgm:spPr/>
    </dgm:pt>
    <dgm:pt modelId="{C2CC32C6-F6A0-495F-B399-F367D2194118}" type="pres">
      <dgm:prSet presAssocID="{B97640B7-C341-45D9-9E81-29DCD117F905}" presName="parentTextArrow" presStyleLbl="node1" presStyleIdx="5" presStyleCnt="8"/>
      <dgm:spPr/>
      <dgm:t>
        <a:bodyPr/>
        <a:lstStyle/>
        <a:p>
          <a:endParaRPr lang="en-US"/>
        </a:p>
      </dgm:t>
    </dgm:pt>
    <dgm:pt modelId="{C1C6DFD1-FA19-4286-987B-D48BDBACD7EB}" type="pres">
      <dgm:prSet presAssocID="{5DAD71E1-BF63-414C-AA27-FCF40DA5FB3B}" presName="sp" presStyleCnt="0"/>
      <dgm:spPr/>
    </dgm:pt>
    <dgm:pt modelId="{244EAE56-FFD6-437D-B5B4-2574C9DF8CA7}" type="pres">
      <dgm:prSet presAssocID="{A7007C15-E488-4518-964F-D534DD53DC5C}" presName="arrowAndChildren" presStyleCnt="0"/>
      <dgm:spPr/>
    </dgm:pt>
    <dgm:pt modelId="{B69EA8D3-4F59-484C-A06C-B27708238DCA}" type="pres">
      <dgm:prSet presAssocID="{A7007C15-E488-4518-964F-D534DD53DC5C}" presName="parentTextArrow" presStyleLbl="node1" presStyleIdx="6" presStyleCnt="8"/>
      <dgm:spPr/>
      <dgm:t>
        <a:bodyPr/>
        <a:lstStyle/>
        <a:p>
          <a:endParaRPr lang="en-US"/>
        </a:p>
      </dgm:t>
    </dgm:pt>
    <dgm:pt modelId="{37AF6D90-C039-4DEF-A480-AB0EEE8FFE59}" type="pres">
      <dgm:prSet presAssocID="{DBF35A8D-0A24-44C6-B307-DD2B81A09C73}" presName="sp" presStyleCnt="0"/>
      <dgm:spPr/>
    </dgm:pt>
    <dgm:pt modelId="{D8AA19D2-4F48-4442-BD10-554F319C9522}" type="pres">
      <dgm:prSet presAssocID="{17A46BC2-11FF-40A5-925B-0CCE52AEE832}" presName="arrowAndChildren" presStyleCnt="0"/>
      <dgm:spPr/>
    </dgm:pt>
    <dgm:pt modelId="{F70FD4E0-8528-4F89-B0B7-B7CF3DBBAC23}" type="pres">
      <dgm:prSet presAssocID="{17A46BC2-11FF-40A5-925B-0CCE52AEE832}" presName="parentTextArrow" presStyleLbl="node1" presStyleIdx="7" presStyleCnt="8"/>
      <dgm:spPr/>
      <dgm:t>
        <a:bodyPr/>
        <a:lstStyle/>
        <a:p>
          <a:endParaRPr lang="en-US"/>
        </a:p>
      </dgm:t>
    </dgm:pt>
  </dgm:ptLst>
  <dgm:cxnLst>
    <dgm:cxn modelId="{241B3721-1CF6-49A8-B447-DBE880840F69}" srcId="{49254799-A3E4-4ED2-A313-2650F7F1A779}" destId="{8384ACA9-BE76-4067-8BE3-97C4E9F8B17A}" srcOrd="4" destOrd="0" parTransId="{65A503A1-DF0D-42C1-B935-CD995661CEB4}" sibTransId="{D6AF9429-535B-49C5-B44D-F3CD8EC8F5ED}"/>
    <dgm:cxn modelId="{22EC5F86-4512-4710-966D-96E8FAD6311A}" type="presOf" srcId="{390E0006-BA60-4BB1-95BD-9D50EE73D26C}" destId="{51601952-EF45-4A5B-8F22-E87F2453244E}" srcOrd="0" destOrd="0" presId="urn:microsoft.com/office/officeart/2005/8/layout/process4"/>
    <dgm:cxn modelId="{C0EAD0A5-15DF-4AE9-AA54-7F8871C9168B}" type="presOf" srcId="{BA0412EC-CF6E-408D-B431-1E630E388C9D}" destId="{ECB09F7D-73E1-4DE7-A4D1-CF02392EE01D}" srcOrd="0" destOrd="0" presId="urn:microsoft.com/office/officeart/2005/8/layout/process4"/>
    <dgm:cxn modelId="{6AA8E632-0603-421B-B581-EFA0F1659022}" type="presOf" srcId="{49254799-A3E4-4ED2-A313-2650F7F1A779}" destId="{D283A4A3-4E57-4C79-8A29-DE1C10014A54}" srcOrd="0" destOrd="0" presId="urn:microsoft.com/office/officeart/2005/8/layout/process4"/>
    <dgm:cxn modelId="{29B5A739-0009-4D59-AE10-4BB618A3D19E}" srcId="{49254799-A3E4-4ED2-A313-2650F7F1A779}" destId="{A7007C15-E488-4518-964F-D534DD53DC5C}" srcOrd="1" destOrd="0" parTransId="{B7C2D6BE-2040-4C24-96EB-03AE30C3BFB8}" sibTransId="{5DAD71E1-BF63-414C-AA27-FCF40DA5FB3B}"/>
    <dgm:cxn modelId="{5ECE9ACA-0286-4CB0-993E-ACEBCED6E862}" type="presOf" srcId="{17A46BC2-11FF-40A5-925B-0CCE52AEE832}" destId="{F70FD4E0-8528-4F89-B0B7-B7CF3DBBAC23}" srcOrd="0" destOrd="0" presId="urn:microsoft.com/office/officeart/2005/8/layout/process4"/>
    <dgm:cxn modelId="{6A9D6BFF-08CF-4B50-AA7A-E18C5A1D41B9}" srcId="{49254799-A3E4-4ED2-A313-2650F7F1A779}" destId="{17A46BC2-11FF-40A5-925B-0CCE52AEE832}" srcOrd="0" destOrd="0" parTransId="{A8FF12A7-20AD-4A72-A1EA-242CD91B8C94}" sibTransId="{DBF35A8D-0A24-44C6-B307-DD2B81A09C73}"/>
    <dgm:cxn modelId="{F3C46959-6399-4D49-8369-65DAB28D219C}" type="presOf" srcId="{A2D52990-8C4C-47E2-9586-8C834DC4C244}" destId="{0170347B-3B1F-4FB0-B418-BA8E0E3344CA}" srcOrd="0" destOrd="0" presId="urn:microsoft.com/office/officeart/2005/8/layout/process4"/>
    <dgm:cxn modelId="{3F7DD067-4FC9-433B-A1EA-2F282876E751}" srcId="{49254799-A3E4-4ED2-A313-2650F7F1A779}" destId="{BA0412EC-CF6E-408D-B431-1E630E388C9D}" srcOrd="5" destOrd="0" parTransId="{011EEE6F-602A-4D73-8A46-281351D1E934}" sibTransId="{FE272345-800B-4089-8C8D-E17EB65B88F4}"/>
    <dgm:cxn modelId="{F7BAA0E8-8DAE-4EC8-AF72-31005D64462F}" type="presOf" srcId="{E6B3A43D-2CEE-41D8-9210-1113061B465B}" destId="{AC9F5144-72C5-4B4F-9AE1-5F90463D36CF}" srcOrd="0" destOrd="0" presId="urn:microsoft.com/office/officeart/2005/8/layout/process4"/>
    <dgm:cxn modelId="{F2F2B78C-A86E-4D72-9320-9710B3C30FAF}" type="presOf" srcId="{A7007C15-E488-4518-964F-D534DD53DC5C}" destId="{B69EA8D3-4F59-484C-A06C-B27708238DCA}" srcOrd="0" destOrd="0" presId="urn:microsoft.com/office/officeart/2005/8/layout/process4"/>
    <dgm:cxn modelId="{715D1C29-E326-4337-919F-576996A013B1}" srcId="{49254799-A3E4-4ED2-A313-2650F7F1A779}" destId="{E6B3A43D-2CEE-41D8-9210-1113061B465B}" srcOrd="6" destOrd="0" parTransId="{DFB753BF-5FA2-4872-9F58-21B6A256A16E}" sibTransId="{F5DFE6DD-0482-4AE1-BB7A-652EF6C32CFE}"/>
    <dgm:cxn modelId="{73AE666D-BEB1-42E8-B6DE-5BCC73BF3822}" type="presOf" srcId="{8384ACA9-BE76-4067-8BE3-97C4E9F8B17A}" destId="{F1381217-1DB3-49E7-BA9A-61E388CB1E92}" srcOrd="0" destOrd="0" presId="urn:microsoft.com/office/officeart/2005/8/layout/process4"/>
    <dgm:cxn modelId="{0BF63ADC-AAA5-4B34-A760-B1A354E83B30}" srcId="{49254799-A3E4-4ED2-A313-2650F7F1A779}" destId="{A2D52990-8C4C-47E2-9586-8C834DC4C244}" srcOrd="7" destOrd="0" parTransId="{76303CBC-D9ED-46CF-815A-0E7FD0D25C4C}" sibTransId="{4C388CD8-9C5B-4F50-8EC2-0E7AA0B80D79}"/>
    <dgm:cxn modelId="{2256F6EF-98C7-49B2-93BF-21B57707F059}" srcId="{49254799-A3E4-4ED2-A313-2650F7F1A779}" destId="{B97640B7-C341-45D9-9E81-29DCD117F905}" srcOrd="2" destOrd="0" parTransId="{220DF1A3-BF2D-41D9-A6A4-2261F4AB6B9D}" sibTransId="{C4376DD5-A824-4462-8F52-DA5CA71851BB}"/>
    <dgm:cxn modelId="{AAC9176E-D774-4116-A7D9-F47F245197F6}" srcId="{49254799-A3E4-4ED2-A313-2650F7F1A779}" destId="{390E0006-BA60-4BB1-95BD-9D50EE73D26C}" srcOrd="3" destOrd="0" parTransId="{CACBA869-285C-4367-B0AC-B247FE3FE45A}" sibTransId="{B850F8C2-FC53-4BEC-99FC-B77699A1E7BB}"/>
    <dgm:cxn modelId="{22FB69F0-2930-4D13-8B3F-00092DB66417}" type="presOf" srcId="{B97640B7-C341-45D9-9E81-29DCD117F905}" destId="{C2CC32C6-F6A0-495F-B399-F367D2194118}" srcOrd="0" destOrd="0" presId="urn:microsoft.com/office/officeart/2005/8/layout/process4"/>
    <dgm:cxn modelId="{910B2A45-B368-4072-A799-C75598D3E8B5}" type="presParOf" srcId="{D283A4A3-4E57-4C79-8A29-DE1C10014A54}" destId="{2F55DF45-2F5A-4495-880F-BEF0418769F5}" srcOrd="0" destOrd="0" presId="urn:microsoft.com/office/officeart/2005/8/layout/process4"/>
    <dgm:cxn modelId="{38683B56-83F9-43A5-82B3-16835E4AB4A5}" type="presParOf" srcId="{2F55DF45-2F5A-4495-880F-BEF0418769F5}" destId="{0170347B-3B1F-4FB0-B418-BA8E0E3344CA}" srcOrd="0" destOrd="0" presId="urn:microsoft.com/office/officeart/2005/8/layout/process4"/>
    <dgm:cxn modelId="{7FEA89C0-9C32-44BE-A3EA-8E52CF2C03C8}" type="presParOf" srcId="{D283A4A3-4E57-4C79-8A29-DE1C10014A54}" destId="{902CB46A-9DAC-4332-B237-26E6C0541E4D}" srcOrd="1" destOrd="0" presId="urn:microsoft.com/office/officeart/2005/8/layout/process4"/>
    <dgm:cxn modelId="{D58CED58-0D24-4596-ABF4-A7228B2F892A}" type="presParOf" srcId="{D283A4A3-4E57-4C79-8A29-DE1C10014A54}" destId="{B517AF8C-2CE6-4557-8BD9-37A36C904CEB}" srcOrd="2" destOrd="0" presId="urn:microsoft.com/office/officeart/2005/8/layout/process4"/>
    <dgm:cxn modelId="{0BD35175-15DA-4D4A-AC1C-F5AF3017DCFB}" type="presParOf" srcId="{B517AF8C-2CE6-4557-8BD9-37A36C904CEB}" destId="{AC9F5144-72C5-4B4F-9AE1-5F90463D36CF}" srcOrd="0" destOrd="0" presId="urn:microsoft.com/office/officeart/2005/8/layout/process4"/>
    <dgm:cxn modelId="{5D91B5C8-2859-409D-8BFF-6540E8BBE2A1}" type="presParOf" srcId="{D283A4A3-4E57-4C79-8A29-DE1C10014A54}" destId="{F6FD83C6-AC21-44EB-A0FD-F3C8B6785578}" srcOrd="3" destOrd="0" presId="urn:microsoft.com/office/officeart/2005/8/layout/process4"/>
    <dgm:cxn modelId="{1DDE65A3-962D-4844-8B5B-DA16A11B85D8}" type="presParOf" srcId="{D283A4A3-4E57-4C79-8A29-DE1C10014A54}" destId="{638F80F2-5C30-4EA4-9A1B-C351EA166BFF}" srcOrd="4" destOrd="0" presId="urn:microsoft.com/office/officeart/2005/8/layout/process4"/>
    <dgm:cxn modelId="{0976E474-DE20-4A11-B8EF-C70CDAC38E43}" type="presParOf" srcId="{638F80F2-5C30-4EA4-9A1B-C351EA166BFF}" destId="{ECB09F7D-73E1-4DE7-A4D1-CF02392EE01D}" srcOrd="0" destOrd="0" presId="urn:microsoft.com/office/officeart/2005/8/layout/process4"/>
    <dgm:cxn modelId="{72E8549E-00CE-4939-9BCE-4FCF8F042D07}" type="presParOf" srcId="{D283A4A3-4E57-4C79-8A29-DE1C10014A54}" destId="{0F82BDDD-9239-475A-A458-DD1D9A9A5FC0}" srcOrd="5" destOrd="0" presId="urn:microsoft.com/office/officeart/2005/8/layout/process4"/>
    <dgm:cxn modelId="{7432A0B2-4836-4C75-A0AE-AE74C12F6027}" type="presParOf" srcId="{D283A4A3-4E57-4C79-8A29-DE1C10014A54}" destId="{D785B93A-1914-431F-9172-573CE24EB65D}" srcOrd="6" destOrd="0" presId="urn:microsoft.com/office/officeart/2005/8/layout/process4"/>
    <dgm:cxn modelId="{57E59253-5919-4564-BFFD-C393C3F8A221}" type="presParOf" srcId="{D785B93A-1914-431F-9172-573CE24EB65D}" destId="{F1381217-1DB3-49E7-BA9A-61E388CB1E92}" srcOrd="0" destOrd="0" presId="urn:microsoft.com/office/officeart/2005/8/layout/process4"/>
    <dgm:cxn modelId="{1521A9B3-DC6E-40E9-B75D-C648126841D1}" type="presParOf" srcId="{D283A4A3-4E57-4C79-8A29-DE1C10014A54}" destId="{B0676FDA-FF29-4C0D-A48D-B882DD07C6A7}" srcOrd="7" destOrd="0" presId="urn:microsoft.com/office/officeart/2005/8/layout/process4"/>
    <dgm:cxn modelId="{FA65AF18-B3A2-4FCA-AD5C-4BADCEA2C94E}" type="presParOf" srcId="{D283A4A3-4E57-4C79-8A29-DE1C10014A54}" destId="{9D0815FB-6489-4170-A31B-B2D409C5DED3}" srcOrd="8" destOrd="0" presId="urn:microsoft.com/office/officeart/2005/8/layout/process4"/>
    <dgm:cxn modelId="{47058C59-41EA-4803-8EF5-BB23877268D8}" type="presParOf" srcId="{9D0815FB-6489-4170-A31B-B2D409C5DED3}" destId="{51601952-EF45-4A5B-8F22-E87F2453244E}" srcOrd="0" destOrd="0" presId="urn:microsoft.com/office/officeart/2005/8/layout/process4"/>
    <dgm:cxn modelId="{883D5356-7EAE-4E7B-89AA-FED6476A67FA}" type="presParOf" srcId="{D283A4A3-4E57-4C79-8A29-DE1C10014A54}" destId="{E7049A50-D167-4218-AB25-B9740AC1952D}" srcOrd="9" destOrd="0" presId="urn:microsoft.com/office/officeart/2005/8/layout/process4"/>
    <dgm:cxn modelId="{8FA90B0A-9292-49ED-BE59-A04A0EF30DBF}" type="presParOf" srcId="{D283A4A3-4E57-4C79-8A29-DE1C10014A54}" destId="{D84246A5-B46C-4CF4-9CCA-5BC6A58761AE}" srcOrd="10" destOrd="0" presId="urn:microsoft.com/office/officeart/2005/8/layout/process4"/>
    <dgm:cxn modelId="{C292DDC9-E589-4E8E-8E5E-14180D7DBC49}" type="presParOf" srcId="{D84246A5-B46C-4CF4-9CCA-5BC6A58761AE}" destId="{C2CC32C6-F6A0-495F-B399-F367D2194118}" srcOrd="0" destOrd="0" presId="urn:microsoft.com/office/officeart/2005/8/layout/process4"/>
    <dgm:cxn modelId="{62887DCE-2515-4D04-871F-CA4557F58A12}" type="presParOf" srcId="{D283A4A3-4E57-4C79-8A29-DE1C10014A54}" destId="{C1C6DFD1-FA19-4286-987B-D48BDBACD7EB}" srcOrd="11" destOrd="0" presId="urn:microsoft.com/office/officeart/2005/8/layout/process4"/>
    <dgm:cxn modelId="{F19D0EC7-135E-4608-A10B-23F6FB5E5ED5}" type="presParOf" srcId="{D283A4A3-4E57-4C79-8A29-DE1C10014A54}" destId="{244EAE56-FFD6-437D-B5B4-2574C9DF8CA7}" srcOrd="12" destOrd="0" presId="urn:microsoft.com/office/officeart/2005/8/layout/process4"/>
    <dgm:cxn modelId="{6F52F204-9985-478D-9B83-3114C24D2CE2}" type="presParOf" srcId="{244EAE56-FFD6-437D-B5B4-2574C9DF8CA7}" destId="{B69EA8D3-4F59-484C-A06C-B27708238DCA}" srcOrd="0" destOrd="0" presId="urn:microsoft.com/office/officeart/2005/8/layout/process4"/>
    <dgm:cxn modelId="{4D573A38-CD44-4FC6-96AA-DEF91CD5667A}" type="presParOf" srcId="{D283A4A3-4E57-4C79-8A29-DE1C10014A54}" destId="{37AF6D90-C039-4DEF-A480-AB0EEE8FFE59}" srcOrd="13" destOrd="0" presId="urn:microsoft.com/office/officeart/2005/8/layout/process4"/>
    <dgm:cxn modelId="{3AFEFF9B-A178-4DC5-913C-DAE53B55449C}" type="presParOf" srcId="{D283A4A3-4E57-4C79-8A29-DE1C10014A54}" destId="{D8AA19D2-4F48-4442-BD10-554F319C9522}" srcOrd="14" destOrd="0" presId="urn:microsoft.com/office/officeart/2005/8/layout/process4"/>
    <dgm:cxn modelId="{ADE4BCC6-8F6D-4099-9E6A-DBD490E2A172}" type="presParOf" srcId="{D8AA19D2-4F48-4442-BD10-554F319C9522}" destId="{F70FD4E0-8528-4F89-B0B7-B7CF3DBBAC23}" srcOrd="0" destOrd="0" presId="urn:microsoft.com/office/officeart/2005/8/layout/process4"/>
  </dgm:cxnLst>
  <dgm:bg/>
  <dgm:whole/>
</dgm:dataModel>
</file>

<file path=ppt/diagrams/data3.xml><?xml version="1.0" encoding="utf-8"?>
<dgm:dataModel xmlns:dgm="http://schemas.openxmlformats.org/drawingml/2006/diagram" xmlns:a="http://schemas.openxmlformats.org/drawingml/2006/main">
  <dgm:ptLst>
    <dgm:pt modelId="{AC589C7C-BDD1-4DD2-9789-5E7C21729887}" type="doc">
      <dgm:prSet loTypeId="urn:microsoft.com/office/officeart/2005/8/layout/hList6" loCatId="list" qsTypeId="urn:microsoft.com/office/officeart/2009/2/quickstyle/3d8" qsCatId="3D" csTypeId="urn:microsoft.com/office/officeart/2005/8/colors/accent1_3" csCatId="accent1" phldr="1"/>
      <dgm:spPr/>
      <dgm:t>
        <a:bodyPr/>
        <a:lstStyle/>
        <a:p>
          <a:endParaRPr lang="en-US"/>
        </a:p>
      </dgm:t>
    </dgm:pt>
    <dgm:pt modelId="{F9B9D268-03FB-4A55-87B8-9475A10F8DDA}">
      <dgm:prSet/>
      <dgm:spPr/>
      <dgm:t>
        <a:bodyPr/>
        <a:lstStyle/>
        <a:p>
          <a:pPr rtl="0"/>
          <a:r>
            <a:rPr lang="en-US" dirty="0" smtClean="0"/>
            <a:t>PROVISIONS OF MOTOR VEHICLES ACT, 1988</a:t>
          </a:r>
          <a:endParaRPr lang="en-US" dirty="0"/>
        </a:p>
      </dgm:t>
    </dgm:pt>
    <dgm:pt modelId="{F31C4C7A-6901-4E81-A2D6-2CF076C9E88F}" type="parTrans" cxnId="{92D7A15F-404D-4184-AD9B-1BB2C9291572}">
      <dgm:prSet/>
      <dgm:spPr/>
      <dgm:t>
        <a:bodyPr/>
        <a:lstStyle/>
        <a:p>
          <a:endParaRPr lang="en-US"/>
        </a:p>
      </dgm:t>
    </dgm:pt>
    <dgm:pt modelId="{F10778C7-DDE5-43C9-98B1-4E913FBEA653}" type="sibTrans" cxnId="{92D7A15F-404D-4184-AD9B-1BB2C9291572}">
      <dgm:prSet/>
      <dgm:spPr/>
      <dgm:t>
        <a:bodyPr/>
        <a:lstStyle/>
        <a:p>
          <a:endParaRPr lang="en-US"/>
        </a:p>
      </dgm:t>
    </dgm:pt>
    <dgm:pt modelId="{606A2FC8-74C6-4E68-AAEB-872C1DC9CA7E}" type="pres">
      <dgm:prSet presAssocID="{AC589C7C-BDD1-4DD2-9789-5E7C21729887}" presName="Name0" presStyleCnt="0">
        <dgm:presLayoutVars>
          <dgm:dir/>
          <dgm:resizeHandles val="exact"/>
        </dgm:presLayoutVars>
      </dgm:prSet>
      <dgm:spPr/>
      <dgm:t>
        <a:bodyPr/>
        <a:lstStyle/>
        <a:p>
          <a:endParaRPr lang="en-US"/>
        </a:p>
      </dgm:t>
    </dgm:pt>
    <dgm:pt modelId="{6C759DBD-960C-4CB8-8348-AC6D61AB4ADA}" type="pres">
      <dgm:prSet presAssocID="{F9B9D268-03FB-4A55-87B8-9475A10F8DDA}" presName="node" presStyleLbl="node1" presStyleIdx="0" presStyleCnt="1" custLinFactNeighborX="13822" custLinFactNeighborY="6383">
        <dgm:presLayoutVars>
          <dgm:bulletEnabled val="1"/>
        </dgm:presLayoutVars>
      </dgm:prSet>
      <dgm:spPr/>
      <dgm:t>
        <a:bodyPr/>
        <a:lstStyle/>
        <a:p>
          <a:endParaRPr lang="en-US"/>
        </a:p>
      </dgm:t>
    </dgm:pt>
  </dgm:ptLst>
  <dgm:cxnLst>
    <dgm:cxn modelId="{39958F72-40FE-4934-9D63-4A771D4FD9C3}" type="presOf" srcId="{F9B9D268-03FB-4A55-87B8-9475A10F8DDA}" destId="{6C759DBD-960C-4CB8-8348-AC6D61AB4ADA}" srcOrd="0" destOrd="0" presId="urn:microsoft.com/office/officeart/2005/8/layout/hList6"/>
    <dgm:cxn modelId="{92D7A15F-404D-4184-AD9B-1BB2C9291572}" srcId="{AC589C7C-BDD1-4DD2-9789-5E7C21729887}" destId="{F9B9D268-03FB-4A55-87B8-9475A10F8DDA}" srcOrd="0" destOrd="0" parTransId="{F31C4C7A-6901-4E81-A2D6-2CF076C9E88F}" sibTransId="{F10778C7-DDE5-43C9-98B1-4E913FBEA653}"/>
    <dgm:cxn modelId="{08AC09F8-7940-45E4-9020-A2B40C574C48}" type="presOf" srcId="{AC589C7C-BDD1-4DD2-9789-5E7C21729887}" destId="{606A2FC8-74C6-4E68-AAEB-872C1DC9CA7E}" srcOrd="0" destOrd="0" presId="urn:microsoft.com/office/officeart/2005/8/layout/hList6"/>
    <dgm:cxn modelId="{7E850B22-A381-42A9-9C99-403650BC9B95}" type="presParOf" srcId="{606A2FC8-74C6-4E68-AAEB-872C1DC9CA7E}" destId="{6C759DBD-960C-4CB8-8348-AC6D61AB4ADA}" srcOrd="0" destOrd="0" presId="urn:microsoft.com/office/officeart/2005/8/layout/hList6"/>
  </dgm:cxnLst>
  <dgm:bg/>
  <dgm:whole/>
</dgm:dataModel>
</file>

<file path=ppt/diagrams/data4.xml><?xml version="1.0" encoding="utf-8"?>
<dgm:dataModel xmlns:dgm="http://schemas.openxmlformats.org/drawingml/2006/diagram" xmlns:a="http://schemas.openxmlformats.org/drawingml/2006/main">
  <dgm:ptLst>
    <dgm:pt modelId="{21645BA5-4F22-4BF1-8789-E662E32E474F}" type="doc">
      <dgm:prSet loTypeId="urn:microsoft.com/office/officeart/2005/8/layout/vList2" loCatId="list" qsTypeId="urn:microsoft.com/office/officeart/2005/8/quickstyle/3d2" qsCatId="3D" csTypeId="urn:microsoft.com/office/officeart/2005/8/colors/colorful3" csCatId="colorful" phldr="1"/>
      <dgm:spPr/>
      <dgm:t>
        <a:bodyPr/>
        <a:lstStyle/>
        <a:p>
          <a:endParaRPr lang="en-US"/>
        </a:p>
      </dgm:t>
    </dgm:pt>
    <dgm:pt modelId="{D1E7FDDA-FA23-452A-AEF3-837CBD01A02F}" type="pres">
      <dgm:prSet presAssocID="{21645BA5-4F22-4BF1-8789-E662E32E474F}" presName="linear" presStyleCnt="0">
        <dgm:presLayoutVars>
          <dgm:animLvl val="lvl"/>
          <dgm:resizeHandles val="exact"/>
        </dgm:presLayoutVars>
      </dgm:prSet>
      <dgm:spPr/>
      <dgm:t>
        <a:bodyPr/>
        <a:lstStyle/>
        <a:p>
          <a:endParaRPr lang="en-US"/>
        </a:p>
      </dgm:t>
    </dgm:pt>
  </dgm:ptLst>
  <dgm:cxnLst>
    <dgm:cxn modelId="{4E061DBD-3D6A-497E-A977-6F51103295A3}" type="presOf" srcId="{21645BA5-4F22-4BF1-8789-E662E32E474F}" destId="{D1E7FDDA-FA23-452A-AEF3-837CBD01A02F}"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08185184-31D0-413B-9B91-14F674234A2E}" type="doc">
      <dgm:prSet loTypeId="urn:microsoft.com/office/officeart/2005/8/layout/hProcess3" loCatId="process" qsTypeId="urn:microsoft.com/office/officeart/2005/8/quickstyle/3d1" qsCatId="3D" csTypeId="urn:microsoft.com/office/officeart/2005/8/colors/accent1_2" csCatId="accent1" phldr="1"/>
      <dgm:spPr/>
    </dgm:pt>
    <dgm:pt modelId="{1C85E0E3-9C31-4221-AFAD-4FBA8B2D968A}">
      <dgm:prSet phldrT="[Text]" custT="1"/>
      <dgm:spPr/>
      <dgm:t>
        <a:bodyPr/>
        <a:lstStyle/>
        <a:p>
          <a:r>
            <a:rPr lang="en-US" sz="3200" dirty="0" smtClean="0">
              <a:solidFill>
                <a:srgbClr val="FFFF00"/>
              </a:solidFill>
            </a:rPr>
            <a:t>METHOD OF COMPUTATION OF COMPENSATION  </a:t>
          </a:r>
          <a:endParaRPr lang="en-US" sz="3200" dirty="0">
            <a:solidFill>
              <a:srgbClr val="FFFF00"/>
            </a:solidFill>
          </a:endParaRPr>
        </a:p>
      </dgm:t>
    </dgm:pt>
    <dgm:pt modelId="{B6D9E898-CFC0-43A7-9126-BC8EA08B7EF6}" type="parTrans" cxnId="{B7C89FA2-ED54-4E7E-B597-58E3741DCA39}">
      <dgm:prSet/>
      <dgm:spPr/>
    </dgm:pt>
    <dgm:pt modelId="{93439EBA-C065-435D-A6D9-B5891ED36A41}" type="sibTrans" cxnId="{B7C89FA2-ED54-4E7E-B597-58E3741DCA39}">
      <dgm:prSet/>
      <dgm:spPr/>
    </dgm:pt>
    <dgm:pt modelId="{1A9F6F4A-6111-4B16-A550-C612680022B1}" type="pres">
      <dgm:prSet presAssocID="{08185184-31D0-413B-9B91-14F674234A2E}" presName="Name0" presStyleCnt="0">
        <dgm:presLayoutVars>
          <dgm:dir/>
          <dgm:animLvl val="lvl"/>
          <dgm:resizeHandles val="exact"/>
        </dgm:presLayoutVars>
      </dgm:prSet>
      <dgm:spPr/>
    </dgm:pt>
    <dgm:pt modelId="{F4CE7A0E-6C31-49F4-AC17-3946D68F071D}" type="pres">
      <dgm:prSet presAssocID="{08185184-31D0-413B-9B91-14F674234A2E}" presName="dummy" presStyleCnt="0"/>
      <dgm:spPr/>
    </dgm:pt>
    <dgm:pt modelId="{D80724D1-359D-4BA0-8A11-34CC2AF10669}" type="pres">
      <dgm:prSet presAssocID="{08185184-31D0-413B-9B91-14F674234A2E}" presName="linH" presStyleCnt="0"/>
      <dgm:spPr/>
    </dgm:pt>
    <dgm:pt modelId="{4766C484-B7E9-4D60-A3AD-787E5E9020BF}" type="pres">
      <dgm:prSet presAssocID="{08185184-31D0-413B-9B91-14F674234A2E}" presName="padding1" presStyleCnt="0"/>
      <dgm:spPr/>
    </dgm:pt>
    <dgm:pt modelId="{21B0C8AC-DE0E-457F-8B3B-EA828C42BD70}" type="pres">
      <dgm:prSet presAssocID="{1C85E0E3-9C31-4221-AFAD-4FBA8B2D968A}" presName="linV" presStyleCnt="0"/>
      <dgm:spPr/>
    </dgm:pt>
    <dgm:pt modelId="{C61E94B7-61FA-43B0-A8DA-54A0E79C6609}" type="pres">
      <dgm:prSet presAssocID="{1C85E0E3-9C31-4221-AFAD-4FBA8B2D968A}" presName="spVertical1" presStyleCnt="0"/>
      <dgm:spPr/>
    </dgm:pt>
    <dgm:pt modelId="{D6F9D9DE-67EE-490C-A423-9DFC09759C45}" type="pres">
      <dgm:prSet presAssocID="{1C85E0E3-9C31-4221-AFAD-4FBA8B2D968A}" presName="parTx" presStyleLbl="revTx" presStyleIdx="0" presStyleCnt="1">
        <dgm:presLayoutVars>
          <dgm:chMax val="0"/>
          <dgm:chPref val="0"/>
          <dgm:bulletEnabled val="1"/>
        </dgm:presLayoutVars>
      </dgm:prSet>
      <dgm:spPr/>
      <dgm:t>
        <a:bodyPr/>
        <a:lstStyle/>
        <a:p>
          <a:endParaRPr lang="en-US"/>
        </a:p>
      </dgm:t>
    </dgm:pt>
    <dgm:pt modelId="{183AE01C-762E-4823-8D75-4FBBF40E0223}" type="pres">
      <dgm:prSet presAssocID="{1C85E0E3-9C31-4221-AFAD-4FBA8B2D968A}" presName="spVertical2" presStyleCnt="0"/>
      <dgm:spPr/>
    </dgm:pt>
    <dgm:pt modelId="{B8D0ECA3-43EF-42BA-A276-1CF58F5B972E}" type="pres">
      <dgm:prSet presAssocID="{1C85E0E3-9C31-4221-AFAD-4FBA8B2D968A}" presName="spVertical3" presStyleCnt="0"/>
      <dgm:spPr/>
    </dgm:pt>
    <dgm:pt modelId="{2CE74416-783C-4FDC-A771-5E28BE4A101B}" type="pres">
      <dgm:prSet presAssocID="{08185184-31D0-413B-9B91-14F674234A2E}" presName="padding2" presStyleCnt="0"/>
      <dgm:spPr/>
    </dgm:pt>
    <dgm:pt modelId="{8608492D-5171-495B-A3C8-09B5A05F6082}" type="pres">
      <dgm:prSet presAssocID="{08185184-31D0-413B-9B91-14F674234A2E}" presName="negArrow" presStyleCnt="0"/>
      <dgm:spPr/>
    </dgm:pt>
    <dgm:pt modelId="{5D1C6F2C-CD3F-460C-9FAB-94BA144029C1}" type="pres">
      <dgm:prSet presAssocID="{08185184-31D0-413B-9B91-14F674234A2E}" presName="backgroundArrow" presStyleLbl="node1" presStyleIdx="0" presStyleCnt="1"/>
      <dgm:spPr/>
    </dgm:pt>
  </dgm:ptLst>
  <dgm:cxnLst>
    <dgm:cxn modelId="{D71DC879-5E6D-4976-A598-3E353531E4C6}" type="presOf" srcId="{1C85E0E3-9C31-4221-AFAD-4FBA8B2D968A}" destId="{D6F9D9DE-67EE-490C-A423-9DFC09759C45}" srcOrd="0" destOrd="0" presId="urn:microsoft.com/office/officeart/2005/8/layout/hProcess3"/>
    <dgm:cxn modelId="{1B7E88F2-2F33-4E75-80F1-C4F0DA7E2E0E}" type="presOf" srcId="{08185184-31D0-413B-9B91-14F674234A2E}" destId="{1A9F6F4A-6111-4B16-A550-C612680022B1}" srcOrd="0" destOrd="0" presId="urn:microsoft.com/office/officeart/2005/8/layout/hProcess3"/>
    <dgm:cxn modelId="{B7C89FA2-ED54-4E7E-B597-58E3741DCA39}" srcId="{08185184-31D0-413B-9B91-14F674234A2E}" destId="{1C85E0E3-9C31-4221-AFAD-4FBA8B2D968A}" srcOrd="0" destOrd="0" parTransId="{B6D9E898-CFC0-43A7-9126-BC8EA08B7EF6}" sibTransId="{93439EBA-C065-435D-A6D9-B5891ED36A41}"/>
    <dgm:cxn modelId="{5CEDF524-1681-4ECC-8324-4A22058576AD}" type="presParOf" srcId="{1A9F6F4A-6111-4B16-A550-C612680022B1}" destId="{F4CE7A0E-6C31-49F4-AC17-3946D68F071D}" srcOrd="0" destOrd="0" presId="urn:microsoft.com/office/officeart/2005/8/layout/hProcess3"/>
    <dgm:cxn modelId="{FE7E5B0C-CCED-4794-9950-7609EC27CC77}" type="presParOf" srcId="{1A9F6F4A-6111-4B16-A550-C612680022B1}" destId="{D80724D1-359D-4BA0-8A11-34CC2AF10669}" srcOrd="1" destOrd="0" presId="urn:microsoft.com/office/officeart/2005/8/layout/hProcess3"/>
    <dgm:cxn modelId="{915A6026-FBF4-43A3-A487-A9E6139D5FA6}" type="presParOf" srcId="{D80724D1-359D-4BA0-8A11-34CC2AF10669}" destId="{4766C484-B7E9-4D60-A3AD-787E5E9020BF}" srcOrd="0" destOrd="0" presId="urn:microsoft.com/office/officeart/2005/8/layout/hProcess3"/>
    <dgm:cxn modelId="{F2ECEE92-DC6C-4F35-BF2E-CA2C38B4F0ED}" type="presParOf" srcId="{D80724D1-359D-4BA0-8A11-34CC2AF10669}" destId="{21B0C8AC-DE0E-457F-8B3B-EA828C42BD70}" srcOrd="1" destOrd="0" presId="urn:microsoft.com/office/officeart/2005/8/layout/hProcess3"/>
    <dgm:cxn modelId="{A82CB4A1-3581-4E42-B9E3-084F4CA20461}" type="presParOf" srcId="{21B0C8AC-DE0E-457F-8B3B-EA828C42BD70}" destId="{C61E94B7-61FA-43B0-A8DA-54A0E79C6609}" srcOrd="0" destOrd="0" presId="urn:microsoft.com/office/officeart/2005/8/layout/hProcess3"/>
    <dgm:cxn modelId="{F3D81E89-24B4-4AFA-A5C3-25C8499282EC}" type="presParOf" srcId="{21B0C8AC-DE0E-457F-8B3B-EA828C42BD70}" destId="{D6F9D9DE-67EE-490C-A423-9DFC09759C45}" srcOrd="1" destOrd="0" presId="urn:microsoft.com/office/officeart/2005/8/layout/hProcess3"/>
    <dgm:cxn modelId="{9352207F-B863-411D-A708-0602D2578CAE}" type="presParOf" srcId="{21B0C8AC-DE0E-457F-8B3B-EA828C42BD70}" destId="{183AE01C-762E-4823-8D75-4FBBF40E0223}" srcOrd="2" destOrd="0" presId="urn:microsoft.com/office/officeart/2005/8/layout/hProcess3"/>
    <dgm:cxn modelId="{E1411C4D-516C-4007-B7A8-74E636E6D929}" type="presParOf" srcId="{21B0C8AC-DE0E-457F-8B3B-EA828C42BD70}" destId="{B8D0ECA3-43EF-42BA-A276-1CF58F5B972E}" srcOrd="3" destOrd="0" presId="urn:microsoft.com/office/officeart/2005/8/layout/hProcess3"/>
    <dgm:cxn modelId="{07E27505-A052-453E-871A-7B5B81E87730}" type="presParOf" srcId="{D80724D1-359D-4BA0-8A11-34CC2AF10669}" destId="{2CE74416-783C-4FDC-A771-5E28BE4A101B}" srcOrd="2" destOrd="0" presId="urn:microsoft.com/office/officeart/2005/8/layout/hProcess3"/>
    <dgm:cxn modelId="{E5D99965-EA47-41EC-B932-AC2958BBB4B4}" type="presParOf" srcId="{D80724D1-359D-4BA0-8A11-34CC2AF10669}" destId="{8608492D-5171-495B-A3C8-09B5A05F6082}" srcOrd="3" destOrd="0" presId="urn:microsoft.com/office/officeart/2005/8/layout/hProcess3"/>
    <dgm:cxn modelId="{8DB30407-0850-4437-B133-024EE84525C4}" type="presParOf" srcId="{D80724D1-359D-4BA0-8A11-34CC2AF10669}" destId="{5D1C6F2C-CD3F-460C-9FAB-94BA144029C1}" srcOrd="4" destOrd="0" presId="urn:microsoft.com/office/officeart/2005/8/layout/hProcess3"/>
  </dgm:cxnLst>
  <dgm:bg/>
  <dgm:whole/>
</dgm:dataModel>
</file>

<file path=ppt/diagrams/data6.xml><?xml version="1.0" encoding="utf-8"?>
<dgm:dataModel xmlns:dgm="http://schemas.openxmlformats.org/drawingml/2006/diagram" xmlns:a="http://schemas.openxmlformats.org/drawingml/2006/main">
  <dgm:ptLst>
    <dgm:pt modelId="{AC589C7C-BDD1-4DD2-9789-5E7C21729887}" type="doc">
      <dgm:prSet loTypeId="urn:microsoft.com/office/officeart/2005/8/layout/hList6" loCatId="list" qsTypeId="urn:microsoft.com/office/officeart/2009/2/quickstyle/3d8" qsCatId="3D" csTypeId="urn:microsoft.com/office/officeart/2005/8/colors/accent4_2" csCatId="accent4" phldr="1"/>
      <dgm:spPr/>
      <dgm:t>
        <a:bodyPr/>
        <a:lstStyle/>
        <a:p>
          <a:endParaRPr lang="en-US"/>
        </a:p>
      </dgm:t>
    </dgm:pt>
    <dgm:pt modelId="{F9B9D268-03FB-4A55-87B8-9475A10F8DDA}">
      <dgm:prSet/>
      <dgm:spPr/>
      <dgm:t>
        <a:bodyPr/>
        <a:lstStyle/>
        <a:p>
          <a:pPr rtl="0"/>
          <a:r>
            <a:rPr lang="en-US" dirty="0" smtClean="0"/>
            <a:t>HANDLING OF MACT CASES</a:t>
          </a:r>
          <a:endParaRPr lang="en-US" dirty="0"/>
        </a:p>
      </dgm:t>
    </dgm:pt>
    <dgm:pt modelId="{F31C4C7A-6901-4E81-A2D6-2CF076C9E88F}" type="parTrans" cxnId="{92D7A15F-404D-4184-AD9B-1BB2C9291572}">
      <dgm:prSet/>
      <dgm:spPr/>
      <dgm:t>
        <a:bodyPr/>
        <a:lstStyle/>
        <a:p>
          <a:endParaRPr lang="en-US"/>
        </a:p>
      </dgm:t>
    </dgm:pt>
    <dgm:pt modelId="{F10778C7-DDE5-43C9-98B1-4E913FBEA653}" type="sibTrans" cxnId="{92D7A15F-404D-4184-AD9B-1BB2C9291572}">
      <dgm:prSet/>
      <dgm:spPr/>
      <dgm:t>
        <a:bodyPr/>
        <a:lstStyle/>
        <a:p>
          <a:endParaRPr lang="en-US"/>
        </a:p>
      </dgm:t>
    </dgm:pt>
    <dgm:pt modelId="{606A2FC8-74C6-4E68-AAEB-872C1DC9CA7E}" type="pres">
      <dgm:prSet presAssocID="{AC589C7C-BDD1-4DD2-9789-5E7C21729887}" presName="Name0" presStyleCnt="0">
        <dgm:presLayoutVars>
          <dgm:dir/>
          <dgm:resizeHandles val="exact"/>
        </dgm:presLayoutVars>
      </dgm:prSet>
      <dgm:spPr/>
      <dgm:t>
        <a:bodyPr/>
        <a:lstStyle/>
        <a:p>
          <a:endParaRPr lang="en-US"/>
        </a:p>
      </dgm:t>
    </dgm:pt>
    <dgm:pt modelId="{6C759DBD-960C-4CB8-8348-AC6D61AB4ADA}" type="pres">
      <dgm:prSet presAssocID="{F9B9D268-03FB-4A55-87B8-9475A10F8DDA}" presName="node" presStyleLbl="node1" presStyleIdx="0" presStyleCnt="1">
        <dgm:presLayoutVars>
          <dgm:bulletEnabled val="1"/>
        </dgm:presLayoutVars>
      </dgm:prSet>
      <dgm:spPr/>
      <dgm:t>
        <a:bodyPr/>
        <a:lstStyle/>
        <a:p>
          <a:endParaRPr lang="en-US"/>
        </a:p>
      </dgm:t>
    </dgm:pt>
  </dgm:ptLst>
  <dgm:cxnLst>
    <dgm:cxn modelId="{2D6359D9-B266-40E0-B46C-82C20A3EF225}" type="presOf" srcId="{AC589C7C-BDD1-4DD2-9789-5E7C21729887}" destId="{606A2FC8-74C6-4E68-AAEB-872C1DC9CA7E}" srcOrd="0" destOrd="0" presId="urn:microsoft.com/office/officeart/2005/8/layout/hList6"/>
    <dgm:cxn modelId="{92D7A15F-404D-4184-AD9B-1BB2C9291572}" srcId="{AC589C7C-BDD1-4DD2-9789-5E7C21729887}" destId="{F9B9D268-03FB-4A55-87B8-9475A10F8DDA}" srcOrd="0" destOrd="0" parTransId="{F31C4C7A-6901-4E81-A2D6-2CF076C9E88F}" sibTransId="{F10778C7-DDE5-43C9-98B1-4E913FBEA653}"/>
    <dgm:cxn modelId="{EC3B7FFA-AC62-48B2-95C8-C633DD9426DF}" type="presOf" srcId="{F9B9D268-03FB-4A55-87B8-9475A10F8DDA}" destId="{6C759DBD-960C-4CB8-8348-AC6D61AB4ADA}" srcOrd="0" destOrd="0" presId="urn:microsoft.com/office/officeart/2005/8/layout/hList6"/>
    <dgm:cxn modelId="{9A5F8B7E-2091-4925-97C3-710485CA921A}" type="presParOf" srcId="{606A2FC8-74C6-4E68-AAEB-872C1DC9CA7E}" destId="{6C759DBD-960C-4CB8-8348-AC6D61AB4ADA}" srcOrd="0" destOrd="0" presId="urn:microsoft.com/office/officeart/2005/8/layout/hList6"/>
  </dgm:cxnLst>
  <dgm:bg/>
  <dgm:whole/>
</dgm:dataModel>
</file>

<file path=ppt/diagrams/data7.xml><?xml version="1.0" encoding="utf-8"?>
<dgm:dataModel xmlns:dgm="http://schemas.openxmlformats.org/drawingml/2006/diagram" xmlns:a="http://schemas.openxmlformats.org/drawingml/2006/main">
  <dgm:ptLst>
    <dgm:pt modelId="{AC589C7C-BDD1-4DD2-9789-5E7C21729887}" type="doc">
      <dgm:prSet loTypeId="urn:microsoft.com/office/officeart/2005/8/layout/hList6" loCatId="list" qsTypeId="urn:microsoft.com/office/officeart/2009/2/quickstyle/3d8" qsCatId="3D" csTypeId="urn:microsoft.com/office/officeart/2005/8/colors/accent5_2" csCatId="accent5" phldr="1"/>
      <dgm:spPr/>
      <dgm:t>
        <a:bodyPr/>
        <a:lstStyle/>
        <a:p>
          <a:endParaRPr lang="en-US"/>
        </a:p>
      </dgm:t>
    </dgm:pt>
    <dgm:pt modelId="{F9B9D268-03FB-4A55-87B8-9475A10F8DDA}">
      <dgm:prSet/>
      <dgm:spPr/>
      <dgm:t>
        <a:bodyPr/>
        <a:lstStyle/>
        <a:p>
          <a:pPr rtl="0"/>
          <a:r>
            <a:rPr lang="en-US" dirty="0" smtClean="0"/>
            <a:t>ROLE OF POLICE IN INVESTIGATION &amp; CRIMINAL PROCEEDINGS</a:t>
          </a:r>
          <a:endParaRPr lang="en-US" dirty="0"/>
        </a:p>
      </dgm:t>
    </dgm:pt>
    <dgm:pt modelId="{F31C4C7A-6901-4E81-A2D6-2CF076C9E88F}" type="parTrans" cxnId="{92D7A15F-404D-4184-AD9B-1BB2C9291572}">
      <dgm:prSet/>
      <dgm:spPr/>
      <dgm:t>
        <a:bodyPr/>
        <a:lstStyle/>
        <a:p>
          <a:endParaRPr lang="en-US"/>
        </a:p>
      </dgm:t>
    </dgm:pt>
    <dgm:pt modelId="{F10778C7-DDE5-43C9-98B1-4E913FBEA653}" type="sibTrans" cxnId="{92D7A15F-404D-4184-AD9B-1BB2C9291572}">
      <dgm:prSet/>
      <dgm:spPr/>
      <dgm:t>
        <a:bodyPr/>
        <a:lstStyle/>
        <a:p>
          <a:endParaRPr lang="en-US"/>
        </a:p>
      </dgm:t>
    </dgm:pt>
    <dgm:pt modelId="{606A2FC8-74C6-4E68-AAEB-872C1DC9CA7E}" type="pres">
      <dgm:prSet presAssocID="{AC589C7C-BDD1-4DD2-9789-5E7C21729887}" presName="Name0" presStyleCnt="0">
        <dgm:presLayoutVars>
          <dgm:dir/>
          <dgm:resizeHandles val="exact"/>
        </dgm:presLayoutVars>
      </dgm:prSet>
      <dgm:spPr/>
      <dgm:t>
        <a:bodyPr/>
        <a:lstStyle/>
        <a:p>
          <a:endParaRPr lang="en-US"/>
        </a:p>
      </dgm:t>
    </dgm:pt>
    <dgm:pt modelId="{6C759DBD-960C-4CB8-8348-AC6D61AB4ADA}" type="pres">
      <dgm:prSet presAssocID="{F9B9D268-03FB-4A55-87B8-9475A10F8DDA}" presName="node" presStyleLbl="node1" presStyleIdx="0" presStyleCnt="1">
        <dgm:presLayoutVars>
          <dgm:bulletEnabled val="1"/>
        </dgm:presLayoutVars>
      </dgm:prSet>
      <dgm:spPr/>
      <dgm:t>
        <a:bodyPr/>
        <a:lstStyle/>
        <a:p>
          <a:endParaRPr lang="en-US"/>
        </a:p>
      </dgm:t>
    </dgm:pt>
  </dgm:ptLst>
  <dgm:cxnLst>
    <dgm:cxn modelId="{76FA5B5C-F9A4-4C09-B660-5BFECFFD5490}" type="presOf" srcId="{F9B9D268-03FB-4A55-87B8-9475A10F8DDA}" destId="{6C759DBD-960C-4CB8-8348-AC6D61AB4ADA}" srcOrd="0" destOrd="0" presId="urn:microsoft.com/office/officeart/2005/8/layout/hList6"/>
    <dgm:cxn modelId="{92D7A15F-404D-4184-AD9B-1BB2C9291572}" srcId="{AC589C7C-BDD1-4DD2-9789-5E7C21729887}" destId="{F9B9D268-03FB-4A55-87B8-9475A10F8DDA}" srcOrd="0" destOrd="0" parTransId="{F31C4C7A-6901-4E81-A2D6-2CF076C9E88F}" sibTransId="{F10778C7-DDE5-43C9-98B1-4E913FBEA653}"/>
    <dgm:cxn modelId="{C516132E-20D2-4524-9539-83F554E3CF97}" type="presOf" srcId="{AC589C7C-BDD1-4DD2-9789-5E7C21729887}" destId="{606A2FC8-74C6-4E68-AAEB-872C1DC9CA7E}" srcOrd="0" destOrd="0" presId="urn:microsoft.com/office/officeart/2005/8/layout/hList6"/>
    <dgm:cxn modelId="{23CEAA2D-0248-449D-8EBD-2676B99FD0B3}" type="presParOf" srcId="{606A2FC8-74C6-4E68-AAEB-872C1DC9CA7E}" destId="{6C759DBD-960C-4CB8-8348-AC6D61AB4ADA}" srcOrd="0" destOrd="0" presId="urn:microsoft.com/office/officeart/2005/8/layout/hList6"/>
  </dgm:cxnLst>
  <dgm:bg/>
  <dgm:whole/>
</dgm:dataModel>
</file>

<file path=ppt/diagrams/data8.xml><?xml version="1.0" encoding="utf-8"?>
<dgm:dataModel xmlns:dgm="http://schemas.openxmlformats.org/drawingml/2006/diagram" xmlns:a="http://schemas.openxmlformats.org/drawingml/2006/main">
  <dgm:ptLst>
    <dgm:pt modelId="{AC589C7C-BDD1-4DD2-9789-5E7C21729887}" type="doc">
      <dgm:prSet loTypeId="urn:microsoft.com/office/officeart/2005/8/layout/hList6" loCatId="list" qsTypeId="urn:microsoft.com/office/officeart/2009/2/quickstyle/3d8" qsCatId="3D" csTypeId="urn:microsoft.com/office/officeart/2005/8/colors/accent2_4" csCatId="accent2" phldr="1"/>
      <dgm:spPr/>
      <dgm:t>
        <a:bodyPr/>
        <a:lstStyle/>
        <a:p>
          <a:endParaRPr lang="en-US"/>
        </a:p>
      </dgm:t>
    </dgm:pt>
    <dgm:pt modelId="{F9B9D268-03FB-4A55-87B8-9475A10F8DDA}">
      <dgm:prSet/>
      <dgm:spPr/>
      <dgm:t>
        <a:bodyPr/>
        <a:lstStyle/>
        <a:p>
          <a:pPr rtl="0"/>
          <a:r>
            <a:rPr lang="en-US" dirty="0" smtClean="0"/>
            <a:t>LEADING EVIDENCE &amp; PROVING DEFENSES</a:t>
          </a:r>
          <a:endParaRPr lang="en-US" dirty="0"/>
        </a:p>
      </dgm:t>
    </dgm:pt>
    <dgm:pt modelId="{F31C4C7A-6901-4E81-A2D6-2CF076C9E88F}" type="parTrans" cxnId="{92D7A15F-404D-4184-AD9B-1BB2C9291572}">
      <dgm:prSet/>
      <dgm:spPr/>
      <dgm:t>
        <a:bodyPr/>
        <a:lstStyle/>
        <a:p>
          <a:endParaRPr lang="en-US"/>
        </a:p>
      </dgm:t>
    </dgm:pt>
    <dgm:pt modelId="{F10778C7-DDE5-43C9-98B1-4E913FBEA653}" type="sibTrans" cxnId="{92D7A15F-404D-4184-AD9B-1BB2C9291572}">
      <dgm:prSet/>
      <dgm:spPr/>
      <dgm:t>
        <a:bodyPr/>
        <a:lstStyle/>
        <a:p>
          <a:endParaRPr lang="en-US"/>
        </a:p>
      </dgm:t>
    </dgm:pt>
    <dgm:pt modelId="{606A2FC8-74C6-4E68-AAEB-872C1DC9CA7E}" type="pres">
      <dgm:prSet presAssocID="{AC589C7C-BDD1-4DD2-9789-5E7C21729887}" presName="Name0" presStyleCnt="0">
        <dgm:presLayoutVars>
          <dgm:dir/>
          <dgm:resizeHandles val="exact"/>
        </dgm:presLayoutVars>
      </dgm:prSet>
      <dgm:spPr/>
      <dgm:t>
        <a:bodyPr/>
        <a:lstStyle/>
        <a:p>
          <a:endParaRPr lang="en-US"/>
        </a:p>
      </dgm:t>
    </dgm:pt>
    <dgm:pt modelId="{6C759DBD-960C-4CB8-8348-AC6D61AB4ADA}" type="pres">
      <dgm:prSet presAssocID="{F9B9D268-03FB-4A55-87B8-9475A10F8DDA}" presName="node" presStyleLbl="node1" presStyleIdx="0" presStyleCnt="1">
        <dgm:presLayoutVars>
          <dgm:bulletEnabled val="1"/>
        </dgm:presLayoutVars>
      </dgm:prSet>
      <dgm:spPr/>
      <dgm:t>
        <a:bodyPr/>
        <a:lstStyle/>
        <a:p>
          <a:endParaRPr lang="en-US"/>
        </a:p>
      </dgm:t>
    </dgm:pt>
  </dgm:ptLst>
  <dgm:cxnLst>
    <dgm:cxn modelId="{D9E7806B-0CC6-4ACD-A79E-7FA88990C50B}" type="presOf" srcId="{F9B9D268-03FB-4A55-87B8-9475A10F8DDA}" destId="{6C759DBD-960C-4CB8-8348-AC6D61AB4ADA}" srcOrd="0" destOrd="0" presId="urn:microsoft.com/office/officeart/2005/8/layout/hList6"/>
    <dgm:cxn modelId="{7F3D59B0-325A-45E0-9834-3F3BC67D10DC}" type="presOf" srcId="{AC589C7C-BDD1-4DD2-9789-5E7C21729887}" destId="{606A2FC8-74C6-4E68-AAEB-872C1DC9CA7E}" srcOrd="0" destOrd="0" presId="urn:microsoft.com/office/officeart/2005/8/layout/hList6"/>
    <dgm:cxn modelId="{92D7A15F-404D-4184-AD9B-1BB2C9291572}" srcId="{AC589C7C-BDD1-4DD2-9789-5E7C21729887}" destId="{F9B9D268-03FB-4A55-87B8-9475A10F8DDA}" srcOrd="0" destOrd="0" parTransId="{F31C4C7A-6901-4E81-A2D6-2CF076C9E88F}" sibTransId="{F10778C7-DDE5-43C9-98B1-4E913FBEA653}"/>
    <dgm:cxn modelId="{D79465EE-B5BF-49A0-BCFD-30A8EAA963FF}" type="presParOf" srcId="{606A2FC8-74C6-4E68-AAEB-872C1DC9CA7E}" destId="{6C759DBD-960C-4CB8-8348-AC6D61AB4ADA}" srcOrd="0" destOrd="0" presId="urn:microsoft.com/office/officeart/2005/8/layout/hList6"/>
  </dgm:cxnLst>
  <dgm:bg/>
  <dgm:whole/>
</dgm:dataModel>
</file>

<file path=ppt/diagrams/data9.xml><?xml version="1.0" encoding="utf-8"?>
<dgm:dataModel xmlns:dgm="http://schemas.openxmlformats.org/drawingml/2006/diagram" xmlns:a="http://schemas.openxmlformats.org/drawingml/2006/main">
  <dgm:ptLst>
    <dgm:pt modelId="{C1CB6F8C-59A6-4A61-897C-C51551498CC0}" type="doc">
      <dgm:prSet loTypeId="urn:microsoft.com/office/officeart/2005/8/layout/radial2" loCatId="relationship" qsTypeId="urn:microsoft.com/office/officeart/2005/8/quickstyle/3d1" qsCatId="3D" csTypeId="urn:microsoft.com/office/officeart/2005/8/colors/accent1_2" csCatId="accent1" phldr="1"/>
      <dgm:spPr/>
      <dgm:t>
        <a:bodyPr/>
        <a:lstStyle/>
        <a:p>
          <a:endParaRPr lang="en-US"/>
        </a:p>
      </dgm:t>
    </dgm:pt>
    <dgm:pt modelId="{CB6A0B78-0C47-4A22-B7D3-BA3130C4B95E}">
      <dgm:prSet/>
      <dgm:spPr/>
      <dgm:t>
        <a:bodyPr/>
        <a:lstStyle/>
        <a:p>
          <a:pPr rtl="0"/>
          <a:r>
            <a:rPr lang="en-US" b="1" dirty="0" smtClean="0"/>
            <a:t>59. Proof of facts by oral evidence</a:t>
          </a:r>
          <a:endParaRPr lang="en-US" dirty="0"/>
        </a:p>
      </dgm:t>
    </dgm:pt>
    <dgm:pt modelId="{D2206361-A8C3-437A-B30B-29FB0710CE63}" type="parTrans" cxnId="{74BABE80-48A5-4208-A01E-7EE50074A540}">
      <dgm:prSet/>
      <dgm:spPr/>
      <dgm:t>
        <a:bodyPr/>
        <a:lstStyle/>
        <a:p>
          <a:endParaRPr lang="en-US"/>
        </a:p>
      </dgm:t>
    </dgm:pt>
    <dgm:pt modelId="{E2877881-FE7E-464D-90CA-0FB296F776B4}" type="sibTrans" cxnId="{74BABE80-48A5-4208-A01E-7EE50074A540}">
      <dgm:prSet/>
      <dgm:spPr/>
      <dgm:t>
        <a:bodyPr/>
        <a:lstStyle/>
        <a:p>
          <a:endParaRPr lang="en-US"/>
        </a:p>
      </dgm:t>
    </dgm:pt>
    <dgm:pt modelId="{D1910892-6E3F-452E-8E56-515DDFF5D23E}">
      <dgm:prSet/>
      <dgm:spPr/>
      <dgm:t>
        <a:bodyPr/>
        <a:lstStyle/>
        <a:p>
          <a:pPr algn="just" rtl="0"/>
          <a:r>
            <a:rPr lang="en-US" b="1" dirty="0" smtClean="0"/>
            <a:t>61. Proof of contents of     documents	</a:t>
          </a:r>
          <a:endParaRPr lang="en-US" dirty="0"/>
        </a:p>
      </dgm:t>
    </dgm:pt>
    <dgm:pt modelId="{199BE26B-E596-4358-9295-1D2C7C8C9068}" type="sibTrans" cxnId="{7D9DAA8B-1E5D-4E3D-A5AE-8924E19FC766}">
      <dgm:prSet/>
      <dgm:spPr/>
      <dgm:t>
        <a:bodyPr/>
        <a:lstStyle/>
        <a:p>
          <a:endParaRPr lang="en-US"/>
        </a:p>
      </dgm:t>
    </dgm:pt>
    <dgm:pt modelId="{AC8775F9-BC45-4FC2-AEAF-8452B65AD09A}" type="parTrans" cxnId="{7D9DAA8B-1E5D-4E3D-A5AE-8924E19FC766}">
      <dgm:prSet/>
      <dgm:spPr/>
      <dgm:t>
        <a:bodyPr/>
        <a:lstStyle/>
        <a:p>
          <a:endParaRPr lang="en-US"/>
        </a:p>
      </dgm:t>
    </dgm:pt>
    <dgm:pt modelId="{BBC3942A-41D7-4CED-9054-1B1FCE847158}" type="pres">
      <dgm:prSet presAssocID="{C1CB6F8C-59A6-4A61-897C-C51551498CC0}" presName="composite" presStyleCnt="0">
        <dgm:presLayoutVars>
          <dgm:chMax val="5"/>
          <dgm:dir/>
          <dgm:animLvl val="ctr"/>
          <dgm:resizeHandles val="exact"/>
        </dgm:presLayoutVars>
      </dgm:prSet>
      <dgm:spPr/>
      <dgm:t>
        <a:bodyPr/>
        <a:lstStyle/>
        <a:p>
          <a:endParaRPr lang="en-US"/>
        </a:p>
      </dgm:t>
    </dgm:pt>
    <dgm:pt modelId="{4C73999D-F755-4DE6-B9C8-8D1496C667B3}" type="pres">
      <dgm:prSet presAssocID="{C1CB6F8C-59A6-4A61-897C-C51551498CC0}" presName="cycle" presStyleCnt="0"/>
      <dgm:spPr/>
    </dgm:pt>
    <dgm:pt modelId="{36009E3A-DA32-4AAD-97B5-71842C9E468B}" type="pres">
      <dgm:prSet presAssocID="{C1CB6F8C-59A6-4A61-897C-C51551498CC0}" presName="centerShape" presStyleCnt="0"/>
      <dgm:spPr/>
    </dgm:pt>
    <dgm:pt modelId="{09AF2647-7AA4-4513-AF2A-1369E9635FF7}" type="pres">
      <dgm:prSet presAssocID="{C1CB6F8C-59A6-4A61-897C-C51551498CC0}" presName="connSite" presStyleLbl="node1" presStyleIdx="0" presStyleCnt="3"/>
      <dgm:spPr/>
    </dgm:pt>
    <dgm:pt modelId="{0F3A309F-128A-4341-9F0C-B1F5136C5B12}" type="pres">
      <dgm:prSet presAssocID="{C1CB6F8C-59A6-4A61-897C-C51551498CC0}" presName="visible" presStyleLbl="node1" presStyleIdx="0" presStyleCnt="3" custScaleX="47173" custScaleY="62315" custLinFactNeighborX="-20483" custLinFactNeighborY="-639"/>
      <dgm:spPr/>
    </dgm:pt>
    <dgm:pt modelId="{77F81CAD-CA53-4B08-ADB4-C54515BCCF5B}" type="pres">
      <dgm:prSet presAssocID="{D2206361-A8C3-437A-B30B-29FB0710CE63}" presName="Name25" presStyleLbl="parChTrans1D1" presStyleIdx="0" presStyleCnt="2"/>
      <dgm:spPr/>
      <dgm:t>
        <a:bodyPr/>
        <a:lstStyle/>
        <a:p>
          <a:endParaRPr lang="en-US"/>
        </a:p>
      </dgm:t>
    </dgm:pt>
    <dgm:pt modelId="{C0E9C874-BE5A-49C9-9631-CF5FD6DBB6AA}" type="pres">
      <dgm:prSet presAssocID="{CB6A0B78-0C47-4A22-B7D3-BA3130C4B95E}" presName="node" presStyleCnt="0"/>
      <dgm:spPr/>
    </dgm:pt>
    <dgm:pt modelId="{50FCB3AC-C763-4276-8708-36C2A50944BC}" type="pres">
      <dgm:prSet presAssocID="{CB6A0B78-0C47-4A22-B7D3-BA3130C4B95E}" presName="parentNode" presStyleLbl="node1" presStyleIdx="1" presStyleCnt="3" custScaleX="147337" custLinFactNeighborX="-51033" custLinFactNeighborY="36124">
        <dgm:presLayoutVars>
          <dgm:chMax val="1"/>
          <dgm:bulletEnabled val="1"/>
        </dgm:presLayoutVars>
      </dgm:prSet>
      <dgm:spPr/>
      <dgm:t>
        <a:bodyPr/>
        <a:lstStyle/>
        <a:p>
          <a:endParaRPr lang="en-US"/>
        </a:p>
      </dgm:t>
    </dgm:pt>
    <dgm:pt modelId="{0FE7D463-F5B4-4FB2-AE15-3032260E2F69}" type="pres">
      <dgm:prSet presAssocID="{CB6A0B78-0C47-4A22-B7D3-BA3130C4B95E}" presName="childNode" presStyleLbl="revTx" presStyleIdx="0" presStyleCnt="0">
        <dgm:presLayoutVars>
          <dgm:bulletEnabled val="1"/>
        </dgm:presLayoutVars>
      </dgm:prSet>
      <dgm:spPr/>
      <dgm:t>
        <a:bodyPr/>
        <a:lstStyle/>
        <a:p>
          <a:endParaRPr lang="en-US"/>
        </a:p>
      </dgm:t>
    </dgm:pt>
    <dgm:pt modelId="{1B27718C-4AD4-49BF-885E-3C0D0DAB20EB}" type="pres">
      <dgm:prSet presAssocID="{AC8775F9-BC45-4FC2-AEAF-8452B65AD09A}" presName="Name25" presStyleLbl="parChTrans1D1" presStyleIdx="1" presStyleCnt="2"/>
      <dgm:spPr/>
      <dgm:t>
        <a:bodyPr/>
        <a:lstStyle/>
        <a:p>
          <a:endParaRPr lang="en-US"/>
        </a:p>
      </dgm:t>
    </dgm:pt>
    <dgm:pt modelId="{22080A13-7E04-4295-9339-868460D4857E}" type="pres">
      <dgm:prSet presAssocID="{D1910892-6E3F-452E-8E56-515DDFF5D23E}" presName="node" presStyleCnt="0"/>
      <dgm:spPr/>
    </dgm:pt>
    <dgm:pt modelId="{8C9227E1-48D6-4453-9E3C-5FA83E06C645}" type="pres">
      <dgm:prSet presAssocID="{D1910892-6E3F-452E-8E56-515DDFF5D23E}" presName="parentNode" presStyleLbl="node1" presStyleIdx="2" presStyleCnt="3" custScaleX="156117" custLinFactNeighborX="-38906" custLinFactNeighborY="-9579">
        <dgm:presLayoutVars>
          <dgm:chMax val="1"/>
          <dgm:bulletEnabled val="1"/>
        </dgm:presLayoutVars>
      </dgm:prSet>
      <dgm:spPr/>
      <dgm:t>
        <a:bodyPr/>
        <a:lstStyle/>
        <a:p>
          <a:endParaRPr lang="en-US"/>
        </a:p>
      </dgm:t>
    </dgm:pt>
    <dgm:pt modelId="{AA8182CC-B619-44A1-A2EF-0F30B8C825E3}" type="pres">
      <dgm:prSet presAssocID="{D1910892-6E3F-452E-8E56-515DDFF5D23E}" presName="childNode" presStyleLbl="revTx" presStyleIdx="0" presStyleCnt="0">
        <dgm:presLayoutVars>
          <dgm:bulletEnabled val="1"/>
        </dgm:presLayoutVars>
      </dgm:prSet>
      <dgm:spPr/>
    </dgm:pt>
  </dgm:ptLst>
  <dgm:cxnLst>
    <dgm:cxn modelId="{154A820E-0D98-4297-8BC2-CF86FA488F69}" type="presOf" srcId="{D2206361-A8C3-437A-B30B-29FB0710CE63}" destId="{77F81CAD-CA53-4B08-ADB4-C54515BCCF5B}" srcOrd="0" destOrd="0" presId="urn:microsoft.com/office/officeart/2005/8/layout/radial2"/>
    <dgm:cxn modelId="{F37DE4A7-BDC6-4D58-80EB-6D73D95A030C}" type="presOf" srcId="{C1CB6F8C-59A6-4A61-897C-C51551498CC0}" destId="{BBC3942A-41D7-4CED-9054-1B1FCE847158}" srcOrd="0" destOrd="0" presId="urn:microsoft.com/office/officeart/2005/8/layout/radial2"/>
    <dgm:cxn modelId="{74BABE80-48A5-4208-A01E-7EE50074A540}" srcId="{C1CB6F8C-59A6-4A61-897C-C51551498CC0}" destId="{CB6A0B78-0C47-4A22-B7D3-BA3130C4B95E}" srcOrd="0" destOrd="0" parTransId="{D2206361-A8C3-437A-B30B-29FB0710CE63}" sibTransId="{E2877881-FE7E-464D-90CA-0FB296F776B4}"/>
    <dgm:cxn modelId="{2315517E-DD65-4452-AEB9-E83974FBBDB2}" type="presOf" srcId="{D1910892-6E3F-452E-8E56-515DDFF5D23E}" destId="{8C9227E1-48D6-4453-9E3C-5FA83E06C645}" srcOrd="0" destOrd="0" presId="urn:microsoft.com/office/officeart/2005/8/layout/radial2"/>
    <dgm:cxn modelId="{7D9DAA8B-1E5D-4E3D-A5AE-8924E19FC766}" srcId="{C1CB6F8C-59A6-4A61-897C-C51551498CC0}" destId="{D1910892-6E3F-452E-8E56-515DDFF5D23E}" srcOrd="1" destOrd="0" parTransId="{AC8775F9-BC45-4FC2-AEAF-8452B65AD09A}" sibTransId="{199BE26B-E596-4358-9295-1D2C7C8C9068}"/>
    <dgm:cxn modelId="{6805F707-CF6A-44BB-A7CC-CA7D8FB048FC}" type="presOf" srcId="{AC8775F9-BC45-4FC2-AEAF-8452B65AD09A}" destId="{1B27718C-4AD4-49BF-885E-3C0D0DAB20EB}" srcOrd="0" destOrd="0" presId="urn:microsoft.com/office/officeart/2005/8/layout/radial2"/>
    <dgm:cxn modelId="{15950169-375E-4880-8EA6-B713442C5C62}" type="presOf" srcId="{CB6A0B78-0C47-4A22-B7D3-BA3130C4B95E}" destId="{50FCB3AC-C763-4276-8708-36C2A50944BC}" srcOrd="0" destOrd="0" presId="urn:microsoft.com/office/officeart/2005/8/layout/radial2"/>
    <dgm:cxn modelId="{906A3CAA-C01A-406F-A9F3-D9719D4AD7BD}" type="presParOf" srcId="{BBC3942A-41D7-4CED-9054-1B1FCE847158}" destId="{4C73999D-F755-4DE6-B9C8-8D1496C667B3}" srcOrd="0" destOrd="0" presId="urn:microsoft.com/office/officeart/2005/8/layout/radial2"/>
    <dgm:cxn modelId="{B2054B91-7011-4850-8DF0-595238850786}" type="presParOf" srcId="{4C73999D-F755-4DE6-B9C8-8D1496C667B3}" destId="{36009E3A-DA32-4AAD-97B5-71842C9E468B}" srcOrd="0" destOrd="0" presId="urn:microsoft.com/office/officeart/2005/8/layout/radial2"/>
    <dgm:cxn modelId="{71F8805D-6AC3-4D56-9615-2FDF37ACCB0B}" type="presParOf" srcId="{36009E3A-DA32-4AAD-97B5-71842C9E468B}" destId="{09AF2647-7AA4-4513-AF2A-1369E9635FF7}" srcOrd="0" destOrd="0" presId="urn:microsoft.com/office/officeart/2005/8/layout/radial2"/>
    <dgm:cxn modelId="{D92DBFF1-FF3E-44C8-8837-F672EEDFEBEF}" type="presParOf" srcId="{36009E3A-DA32-4AAD-97B5-71842C9E468B}" destId="{0F3A309F-128A-4341-9F0C-B1F5136C5B12}" srcOrd="1" destOrd="0" presId="urn:microsoft.com/office/officeart/2005/8/layout/radial2"/>
    <dgm:cxn modelId="{A75C8290-57D4-4D6B-B8D3-4CA75F069858}" type="presParOf" srcId="{4C73999D-F755-4DE6-B9C8-8D1496C667B3}" destId="{77F81CAD-CA53-4B08-ADB4-C54515BCCF5B}" srcOrd="1" destOrd="0" presId="urn:microsoft.com/office/officeart/2005/8/layout/radial2"/>
    <dgm:cxn modelId="{E64D4263-8AFD-4464-AACE-6C212F3325C0}" type="presParOf" srcId="{4C73999D-F755-4DE6-B9C8-8D1496C667B3}" destId="{C0E9C874-BE5A-49C9-9631-CF5FD6DBB6AA}" srcOrd="2" destOrd="0" presId="urn:microsoft.com/office/officeart/2005/8/layout/radial2"/>
    <dgm:cxn modelId="{D6C74978-0DC7-4458-9415-767D8C8D84FC}" type="presParOf" srcId="{C0E9C874-BE5A-49C9-9631-CF5FD6DBB6AA}" destId="{50FCB3AC-C763-4276-8708-36C2A50944BC}" srcOrd="0" destOrd="0" presId="urn:microsoft.com/office/officeart/2005/8/layout/radial2"/>
    <dgm:cxn modelId="{39217066-8A4F-4198-B3FA-76F25AD52DB0}" type="presParOf" srcId="{C0E9C874-BE5A-49C9-9631-CF5FD6DBB6AA}" destId="{0FE7D463-F5B4-4FB2-AE15-3032260E2F69}" srcOrd="1" destOrd="0" presId="urn:microsoft.com/office/officeart/2005/8/layout/radial2"/>
    <dgm:cxn modelId="{04E53187-E45B-4F43-8D2B-C195629B4F62}" type="presParOf" srcId="{4C73999D-F755-4DE6-B9C8-8D1496C667B3}" destId="{1B27718C-4AD4-49BF-885E-3C0D0DAB20EB}" srcOrd="3" destOrd="0" presId="urn:microsoft.com/office/officeart/2005/8/layout/radial2"/>
    <dgm:cxn modelId="{4A8E291A-9548-44BF-9302-1C55F25D3625}" type="presParOf" srcId="{4C73999D-F755-4DE6-B9C8-8D1496C667B3}" destId="{22080A13-7E04-4295-9339-868460D4857E}" srcOrd="4" destOrd="0" presId="urn:microsoft.com/office/officeart/2005/8/layout/radial2"/>
    <dgm:cxn modelId="{9E08CE8E-072C-4A5F-AAD7-65EF62409F7A}" type="presParOf" srcId="{22080A13-7E04-4295-9339-868460D4857E}" destId="{8C9227E1-48D6-4453-9E3C-5FA83E06C645}" srcOrd="0" destOrd="0" presId="urn:microsoft.com/office/officeart/2005/8/layout/radial2"/>
    <dgm:cxn modelId="{0D22EFAD-53A9-4D69-9360-4C1A54C11C94}" type="presParOf" srcId="{22080A13-7E04-4295-9339-868460D4857E}" destId="{AA8182CC-B619-44A1-A2EF-0F30B8C825E3}" srcOrd="1" destOrd="0" presId="urn:microsoft.com/office/officeart/2005/8/layout/radial2"/>
  </dgm:cxnLst>
  <dgm:bg/>
  <dgm:whole/>
</dgm:dataModel>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138" cy="33655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5588000" y="0"/>
            <a:ext cx="4276725" cy="336550"/>
          </a:xfrm>
          <a:prstGeom prst="rect">
            <a:avLst/>
          </a:prstGeom>
        </p:spPr>
        <p:txBody>
          <a:bodyPr vert="horz" lIns="91440" tIns="45720" rIns="91440" bIns="45720" rtlCol="0"/>
          <a:lstStyle>
            <a:lvl1pPr algn="r">
              <a:defRPr sz="1200">
                <a:latin typeface="Arial" charset="0"/>
                <a:cs typeface="Arial" charset="0"/>
              </a:defRPr>
            </a:lvl1pPr>
          </a:lstStyle>
          <a:p>
            <a:pPr>
              <a:defRPr/>
            </a:pPr>
            <a:fld id="{042EC355-8093-4854-B72E-00011502C1A2}" type="datetimeFigureOut">
              <a:rPr lang="en-US"/>
              <a:pPr>
                <a:defRPr/>
              </a:pPr>
              <a:t>2/17/2016</a:t>
            </a:fld>
            <a:endParaRPr lang="en-US"/>
          </a:p>
        </p:txBody>
      </p:sp>
      <p:sp>
        <p:nvSpPr>
          <p:cNvPr id="4" name="Footer Placeholder 3"/>
          <p:cNvSpPr>
            <a:spLocks noGrp="1"/>
          </p:cNvSpPr>
          <p:nvPr>
            <p:ph type="ftr" sz="quarter" idx="2"/>
          </p:nvPr>
        </p:nvSpPr>
        <p:spPr>
          <a:xfrm>
            <a:off x="0" y="6397625"/>
            <a:ext cx="4275138" cy="33655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5588000" y="6397625"/>
            <a:ext cx="4276725" cy="33655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BE341A40-6353-48CA-A0C8-59A3DE8122C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138" cy="33655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5588000" y="0"/>
            <a:ext cx="4276725" cy="336550"/>
          </a:xfrm>
          <a:prstGeom prst="rect">
            <a:avLst/>
          </a:prstGeom>
        </p:spPr>
        <p:txBody>
          <a:bodyPr vert="horz" lIns="91440" tIns="45720" rIns="91440" bIns="45720" rtlCol="0"/>
          <a:lstStyle>
            <a:lvl1pPr algn="r">
              <a:defRPr sz="1200">
                <a:latin typeface="Arial" charset="0"/>
                <a:cs typeface="Arial" charset="0"/>
              </a:defRPr>
            </a:lvl1pPr>
          </a:lstStyle>
          <a:p>
            <a:pPr>
              <a:defRPr/>
            </a:pPr>
            <a:fld id="{ACAAA973-8991-4723-AA41-478974660992}" type="datetimeFigureOut">
              <a:rPr lang="en-US"/>
              <a:pPr>
                <a:defRPr/>
              </a:pPr>
              <a:t>2/17/2016</a:t>
            </a:fld>
            <a:endParaRPr lang="en-US"/>
          </a:p>
        </p:txBody>
      </p:sp>
      <p:sp>
        <p:nvSpPr>
          <p:cNvPr id="4" name="Slide Image Placeholder 3"/>
          <p:cNvSpPr>
            <a:spLocks noGrp="1" noRot="1" noChangeAspect="1"/>
          </p:cNvSpPr>
          <p:nvPr>
            <p:ph type="sldImg" idx="2"/>
          </p:nvPr>
        </p:nvSpPr>
        <p:spPr>
          <a:xfrm>
            <a:off x="3248025" y="504825"/>
            <a:ext cx="3370263" cy="25273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87425" y="3198813"/>
            <a:ext cx="7893050" cy="30321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397625"/>
            <a:ext cx="4275138" cy="33655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5588000" y="6397625"/>
            <a:ext cx="4276725" cy="33655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27178DE2-0571-419A-A6E4-8D884177540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9E8213-E791-483F-9A87-AEA86BDB550E}" type="slidenum">
              <a:rPr lang="en-IN" smtClean="0">
                <a:latin typeface="Arial" pitchFamily="34" charset="0"/>
                <a:cs typeface="Arial" pitchFamily="34" charset="0"/>
              </a:rPr>
              <a:pPr/>
              <a:t>1</a:t>
            </a:fld>
            <a:endParaRPr lang="en-IN"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2E927F-EE44-461F-8B58-32A144D9F094}" type="slidenum">
              <a:rPr lang="en-US" smtClean="0">
                <a:latin typeface="Arial" pitchFamily="34" charset="0"/>
                <a:cs typeface="Arial" pitchFamily="34" charset="0"/>
              </a:rPr>
              <a:pPr/>
              <a:t>10</a:t>
            </a:fld>
            <a:endParaRPr lang="en-US"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B76696-29B6-454D-92C4-3B34076FFEBC}" type="slidenum">
              <a:rPr lang="en-US" smtClean="0">
                <a:latin typeface="Arial" pitchFamily="34" charset="0"/>
                <a:cs typeface="Arial" pitchFamily="34" charset="0"/>
              </a:rPr>
              <a:pPr/>
              <a:t>11</a:t>
            </a:fld>
            <a:endParaRPr lang="en-US"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7CA994-74BB-40AB-A3BF-85E30AC35D99}" type="slidenum">
              <a:rPr lang="en-US" smtClean="0">
                <a:latin typeface="Arial" pitchFamily="34" charset="0"/>
                <a:cs typeface="Arial" pitchFamily="34" charset="0"/>
              </a:rPr>
              <a:pPr/>
              <a:t>12</a:t>
            </a:fld>
            <a:endParaRPr lang="en-US"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67428A-14D4-4481-8FDE-F0647F14C7A2}" type="slidenum">
              <a:rPr lang="en-US" smtClean="0">
                <a:latin typeface="Arial" pitchFamily="34" charset="0"/>
                <a:cs typeface="Arial" pitchFamily="34" charset="0"/>
              </a:rPr>
              <a:pPr/>
              <a:t>13</a:t>
            </a:fld>
            <a:endParaRPr lang="en-US"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2352036-0B1C-4E71-BF78-E5211271C89A}" type="slidenum">
              <a:rPr lang="en-US" smtClean="0">
                <a:latin typeface="Arial" pitchFamily="34" charset="0"/>
                <a:cs typeface="Arial" pitchFamily="34" charset="0"/>
              </a:rPr>
              <a:pPr/>
              <a:t>14</a:t>
            </a:fld>
            <a:endParaRPr lang="en-US" smtClean="0">
              <a:latin typeface="Arial" pitchFamily="34" charset="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6CD872-E9EF-4A64-AA66-80F31861BB51}" type="slidenum">
              <a:rPr lang="en-US" smtClean="0">
                <a:latin typeface="Arial" pitchFamily="34" charset="0"/>
                <a:cs typeface="Arial" pitchFamily="34" charset="0"/>
              </a:rPr>
              <a:pPr/>
              <a:t>15</a:t>
            </a:fld>
            <a:endParaRPr lang="en-US"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25A4A1-7C55-4A27-8BD5-100AAE1D5533}" type="slidenum">
              <a:rPr lang="en-US" smtClean="0">
                <a:latin typeface="Arial" pitchFamily="34" charset="0"/>
                <a:cs typeface="Arial" pitchFamily="34" charset="0"/>
              </a:rPr>
              <a:pPr/>
              <a:t>16</a:t>
            </a:fld>
            <a:endParaRPr lang="en-US" smtClean="0">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88DCF4-E628-4467-8C3C-21E906F1D8AB}" type="slidenum">
              <a:rPr lang="en-US" smtClean="0">
                <a:latin typeface="Arial" pitchFamily="34" charset="0"/>
                <a:cs typeface="Arial" pitchFamily="34" charset="0"/>
              </a:rPr>
              <a:pPr/>
              <a:t>17</a:t>
            </a:fld>
            <a:endParaRPr lang="en-US"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26CC3E-B436-4986-A87A-FC423253D77B}" type="slidenum">
              <a:rPr lang="en-US" smtClean="0">
                <a:latin typeface="Arial" pitchFamily="34" charset="0"/>
                <a:cs typeface="Arial" pitchFamily="34" charset="0"/>
              </a:rPr>
              <a:pPr/>
              <a:t>18</a:t>
            </a:fld>
            <a:endParaRPr lang="en-US" smtClean="0">
              <a:latin typeface="Arial" pitchFamily="34" charset="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0CED7C-D586-4509-886E-57EF449A2D4F}" type="slidenum">
              <a:rPr lang="en-US" smtClean="0">
                <a:latin typeface="Arial" pitchFamily="34" charset="0"/>
                <a:cs typeface="Arial" pitchFamily="34" charset="0"/>
              </a:rPr>
              <a:pPr/>
              <a:t>19</a:t>
            </a:fld>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DA44FE-1120-465B-80DD-435873638D8E}" type="slidenum">
              <a:rPr lang="en-US" smtClean="0">
                <a:latin typeface="Arial" pitchFamily="34" charset="0"/>
                <a:cs typeface="Arial" pitchFamily="34" charset="0"/>
              </a:rPr>
              <a:pPr/>
              <a:t>2</a:t>
            </a:fld>
            <a:endParaRPr lang="en-US"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EA9C40-D49C-4346-981C-D6BE0236C58C}" type="slidenum">
              <a:rPr lang="en-US" smtClean="0">
                <a:latin typeface="Arial" pitchFamily="34" charset="0"/>
                <a:cs typeface="Arial" pitchFamily="34" charset="0"/>
              </a:rPr>
              <a:pPr/>
              <a:t>20</a:t>
            </a:fld>
            <a:endParaRPr lang="en-US" smtClean="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03F6AD-B19F-47D0-A39E-E7D1D948BCE4}" type="slidenum">
              <a:rPr lang="en-US" smtClean="0">
                <a:latin typeface="Arial" pitchFamily="34" charset="0"/>
                <a:cs typeface="Arial" pitchFamily="34" charset="0"/>
              </a:rPr>
              <a:pPr/>
              <a:t>21</a:t>
            </a:fld>
            <a:endParaRPr lang="en-US" smtClean="0">
              <a:latin typeface="Arial" pitchFamily="34" charset="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09F21D-D304-4E3F-99CF-5C24A614867E}" type="slidenum">
              <a:rPr lang="en-US" smtClean="0">
                <a:latin typeface="Arial" pitchFamily="34" charset="0"/>
                <a:cs typeface="Arial" pitchFamily="34" charset="0"/>
              </a:rPr>
              <a:pPr/>
              <a:t>22</a:t>
            </a:fld>
            <a:endParaRPr lang="en-US" smtClean="0">
              <a:latin typeface="Arial" pitchFamily="34" charset="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FB39F7-337A-4FB8-9B59-B4078417A8E1}" type="slidenum">
              <a:rPr lang="en-US" smtClean="0">
                <a:latin typeface="Arial" pitchFamily="34" charset="0"/>
                <a:cs typeface="Arial" pitchFamily="34" charset="0"/>
              </a:rPr>
              <a:pPr/>
              <a:t>23</a:t>
            </a:fld>
            <a:endParaRPr lang="en-US" smtClean="0">
              <a:latin typeface="Arial" pitchFamily="34" charset="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07E71D-4CDC-4578-9FA2-732EC5299F2C}" type="slidenum">
              <a:rPr lang="en-US" smtClean="0">
                <a:latin typeface="Arial" pitchFamily="34" charset="0"/>
                <a:cs typeface="Arial" pitchFamily="34" charset="0"/>
              </a:rPr>
              <a:pPr/>
              <a:t>24</a:t>
            </a:fld>
            <a:endParaRPr lang="en-US" smtClean="0">
              <a:latin typeface="Arial" pitchFamily="34" charset="0"/>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757E6A-9ED3-4716-AF5D-F412BF1D3775}" type="slidenum">
              <a:rPr lang="en-US" smtClean="0">
                <a:latin typeface="Arial" pitchFamily="34" charset="0"/>
                <a:cs typeface="Arial" pitchFamily="34" charset="0"/>
              </a:rPr>
              <a:pPr/>
              <a:t>25</a:t>
            </a:fld>
            <a:endParaRPr lang="en-US" smtClean="0">
              <a:latin typeface="Arial" pitchFamily="34" charset="0"/>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5C99EB-F94F-43DD-91FD-4987BEB9680C}" type="slidenum">
              <a:rPr lang="en-US" smtClean="0">
                <a:latin typeface="Arial" pitchFamily="34" charset="0"/>
                <a:cs typeface="Arial" pitchFamily="34" charset="0"/>
              </a:rPr>
              <a:pPr/>
              <a:t>26</a:t>
            </a:fld>
            <a:endParaRPr lang="en-US" smtClean="0">
              <a:latin typeface="Arial" pitchFamily="34" charset="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4C8715-998B-49A6-AA98-1D1A2ED3FDF3}" type="slidenum">
              <a:rPr lang="en-US" smtClean="0">
                <a:latin typeface="Arial" pitchFamily="34" charset="0"/>
                <a:cs typeface="Arial" pitchFamily="34" charset="0"/>
              </a:rPr>
              <a:pPr/>
              <a:t>27</a:t>
            </a:fld>
            <a:endParaRPr lang="en-US" smtClean="0">
              <a:latin typeface="Arial" pitchFamily="34" charset="0"/>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0D20BC-6D8F-4A3C-AAEF-E3DE27ED02FD}" type="slidenum">
              <a:rPr lang="en-US" smtClean="0">
                <a:latin typeface="Arial" pitchFamily="34" charset="0"/>
                <a:cs typeface="Arial" pitchFamily="34" charset="0"/>
              </a:rPr>
              <a:pPr/>
              <a:t>28</a:t>
            </a:fld>
            <a:endParaRPr lang="en-US" smtClean="0">
              <a:latin typeface="Arial" pitchFamily="34" charset="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0B8D08-89E5-40D1-A591-F594490C23D4}" type="slidenum">
              <a:rPr lang="en-US" smtClean="0">
                <a:latin typeface="Arial" pitchFamily="34" charset="0"/>
                <a:cs typeface="Arial" pitchFamily="34" charset="0"/>
              </a:rPr>
              <a:pPr/>
              <a:t>40</a:t>
            </a:fld>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72FC4F-EFD9-4FDF-9CBF-AAC1EBA62018}" type="slidenum">
              <a:rPr lang="en-US" smtClean="0">
                <a:latin typeface="Arial" pitchFamily="34" charset="0"/>
                <a:cs typeface="Arial" pitchFamily="34" charset="0"/>
              </a:rPr>
              <a:pPr/>
              <a:t>3</a:t>
            </a:fld>
            <a:endParaRPr lang="en-US" smtClean="0">
              <a:latin typeface="Arial" pitchFamily="34" charset="0"/>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F25194-2B7B-4E40-938E-1C5BF1B5B379}" type="slidenum">
              <a:rPr lang="en-US" smtClean="0">
                <a:latin typeface="Arial" pitchFamily="34" charset="0"/>
                <a:cs typeface="Arial" pitchFamily="34" charset="0"/>
              </a:rPr>
              <a:pPr/>
              <a:t>41</a:t>
            </a:fld>
            <a:endParaRPr lang="en-US" smtClean="0">
              <a:latin typeface="Arial" pitchFamily="34" charset="0"/>
              <a:cs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F9509D-7C14-4AC6-8543-DADED3557BEE}" type="slidenum">
              <a:rPr lang="en-US" smtClean="0">
                <a:latin typeface="Arial" pitchFamily="34" charset="0"/>
                <a:cs typeface="Arial" pitchFamily="34" charset="0"/>
              </a:rPr>
              <a:pPr/>
              <a:t>42</a:t>
            </a:fld>
            <a:endParaRPr lang="en-US" smtClean="0">
              <a:latin typeface="Arial" pitchFamily="34" charset="0"/>
              <a:cs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A6F08B-0551-47CE-B014-803DC704D5B6}" type="slidenum">
              <a:rPr lang="en-US" smtClean="0">
                <a:latin typeface="Arial" pitchFamily="34" charset="0"/>
                <a:cs typeface="Arial" pitchFamily="34" charset="0"/>
              </a:rPr>
              <a:pPr/>
              <a:t>43</a:t>
            </a:fld>
            <a:endParaRPr lang="en-US" smtClean="0">
              <a:latin typeface="Arial" pitchFamily="34" charset="0"/>
              <a:cs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DA64EE-E35E-4AF6-B8EE-E935A0E05DC2}" type="slidenum">
              <a:rPr lang="en-US" smtClean="0">
                <a:latin typeface="Arial" pitchFamily="34" charset="0"/>
                <a:cs typeface="Arial" pitchFamily="34" charset="0"/>
              </a:rPr>
              <a:pPr/>
              <a:t>44</a:t>
            </a:fld>
            <a:endParaRPr lang="en-US" smtClean="0">
              <a:latin typeface="Arial" pitchFamily="34" charset="0"/>
              <a:cs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78D89D-0B20-4BA1-8C25-BBCCAE039B6F}" type="slidenum">
              <a:rPr lang="en-US" smtClean="0">
                <a:latin typeface="Arial" pitchFamily="34" charset="0"/>
                <a:cs typeface="Arial" pitchFamily="34" charset="0"/>
              </a:rPr>
              <a:pPr/>
              <a:t>45</a:t>
            </a:fld>
            <a:endParaRPr lang="en-US" smtClean="0">
              <a:latin typeface="Arial" pitchFamily="34" charset="0"/>
              <a:cs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6BC86A-EE38-41FE-AA18-14FA36D70958}" type="slidenum">
              <a:rPr lang="en-US" smtClean="0">
                <a:latin typeface="Arial" pitchFamily="34" charset="0"/>
                <a:cs typeface="Arial" pitchFamily="34" charset="0"/>
              </a:rPr>
              <a:pPr/>
              <a:t>46</a:t>
            </a:fld>
            <a:endParaRPr lang="en-US" smtClean="0">
              <a:latin typeface="Arial" pitchFamily="34" charset="0"/>
              <a:cs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D68C8A-2A5F-4192-84D6-04A411A2432F}" type="slidenum">
              <a:rPr lang="en-US" smtClean="0">
                <a:latin typeface="Arial" pitchFamily="34" charset="0"/>
                <a:cs typeface="Arial" pitchFamily="34" charset="0"/>
              </a:rPr>
              <a:pPr/>
              <a:t>47</a:t>
            </a:fld>
            <a:endParaRPr lang="en-US" smtClean="0">
              <a:latin typeface="Arial" pitchFamily="34" charset="0"/>
              <a:cs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821187-1BAB-4465-8813-9234A376F823}" type="slidenum">
              <a:rPr lang="en-US" smtClean="0">
                <a:latin typeface="Arial" pitchFamily="34" charset="0"/>
                <a:cs typeface="Arial" pitchFamily="34" charset="0"/>
              </a:rPr>
              <a:pPr/>
              <a:t>48</a:t>
            </a:fld>
            <a:endParaRPr lang="en-US" smtClean="0">
              <a:latin typeface="Arial" pitchFamily="34" charset="0"/>
              <a:cs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9FE8F6-093F-4EFC-AC7E-D0AF1801EEB5}" type="slidenum">
              <a:rPr lang="en-US" smtClean="0">
                <a:latin typeface="Arial" pitchFamily="34" charset="0"/>
                <a:cs typeface="Arial" pitchFamily="34" charset="0"/>
              </a:rPr>
              <a:pPr/>
              <a:t>49</a:t>
            </a:fld>
            <a:endParaRPr lang="en-US" smtClean="0">
              <a:latin typeface="Arial" pitchFamily="34" charset="0"/>
              <a:cs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DB3577-D500-40C5-B2CC-8298B0DE390C}" type="slidenum">
              <a:rPr lang="en-US" smtClean="0">
                <a:latin typeface="Arial" pitchFamily="34" charset="0"/>
                <a:cs typeface="Arial" pitchFamily="34" charset="0"/>
              </a:rPr>
              <a:pPr/>
              <a:t>50</a:t>
            </a:fld>
            <a:endParaRPr lang="en-US"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697BDE-AC0F-438A-80E2-3B41FF3DACC7}" type="slidenum">
              <a:rPr lang="en-US" smtClean="0">
                <a:latin typeface="Arial" pitchFamily="34" charset="0"/>
                <a:cs typeface="Arial" pitchFamily="34" charset="0"/>
              </a:rPr>
              <a:pPr/>
              <a:t>4</a:t>
            </a:fld>
            <a:endParaRPr lang="en-US" smtClean="0">
              <a:latin typeface="Arial" pitchFamily="34" charset="0"/>
              <a:cs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B5F3FC-EFC4-4A5D-AAE7-0B2594D9BDA4}" type="slidenum">
              <a:rPr lang="en-US" smtClean="0">
                <a:latin typeface="Arial" pitchFamily="34" charset="0"/>
                <a:cs typeface="Arial" pitchFamily="34" charset="0"/>
              </a:rPr>
              <a:pPr/>
              <a:t>51</a:t>
            </a:fld>
            <a:endParaRPr lang="en-US" smtClean="0">
              <a:latin typeface="Arial" pitchFamily="34" charset="0"/>
              <a:cs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FD1E46-7F80-4B03-9567-51CF927E8822}" type="slidenum">
              <a:rPr lang="en-US" smtClean="0">
                <a:latin typeface="Arial" pitchFamily="34" charset="0"/>
                <a:cs typeface="Arial" pitchFamily="34" charset="0"/>
              </a:rPr>
              <a:pPr/>
              <a:t>52</a:t>
            </a:fld>
            <a:endParaRPr lang="en-US" smtClean="0">
              <a:latin typeface="Arial" pitchFamily="34" charset="0"/>
              <a:cs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25F62D-B1C7-4D64-8E1C-1042063DE7F7}" type="slidenum">
              <a:rPr lang="en-US" smtClean="0">
                <a:latin typeface="Arial" pitchFamily="34" charset="0"/>
                <a:cs typeface="Arial" pitchFamily="34" charset="0"/>
              </a:rPr>
              <a:pPr/>
              <a:t>53</a:t>
            </a:fld>
            <a:endParaRPr lang="en-US" smtClean="0">
              <a:latin typeface="Arial" pitchFamily="34" charset="0"/>
              <a:cs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51DE76-1BF3-4BE2-A6FC-6673A373593E}" type="slidenum">
              <a:rPr lang="en-US" smtClean="0">
                <a:latin typeface="Arial" pitchFamily="34" charset="0"/>
                <a:cs typeface="Arial" pitchFamily="34" charset="0"/>
              </a:rPr>
              <a:pPr/>
              <a:t>54</a:t>
            </a:fld>
            <a:endParaRPr lang="en-US" smtClean="0">
              <a:latin typeface="Arial" pitchFamily="34" charset="0"/>
              <a:cs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B33864-F2DD-4331-AD08-BBA886DC550D}" type="slidenum">
              <a:rPr lang="en-US" smtClean="0">
                <a:latin typeface="Arial" pitchFamily="34" charset="0"/>
                <a:cs typeface="Arial" pitchFamily="34" charset="0"/>
              </a:rPr>
              <a:pPr/>
              <a:t>55</a:t>
            </a:fld>
            <a:endParaRPr lang="en-US" smtClean="0">
              <a:latin typeface="Arial" pitchFamily="34" charset="0"/>
              <a:cs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39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14383B-D91F-4D09-9D6D-450A5FDC4355}" type="slidenum">
              <a:rPr lang="en-US" smtClean="0">
                <a:latin typeface="Arial" pitchFamily="34" charset="0"/>
                <a:cs typeface="Arial" pitchFamily="34" charset="0"/>
              </a:rPr>
              <a:pPr/>
              <a:t>56</a:t>
            </a:fld>
            <a:endParaRPr lang="en-US" smtClean="0">
              <a:latin typeface="Arial" pitchFamily="34" charset="0"/>
              <a:cs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EFCC39-6766-4B6F-8EC5-B6D1FCA7B806}" type="slidenum">
              <a:rPr lang="en-US" smtClean="0">
                <a:latin typeface="Arial" pitchFamily="34" charset="0"/>
                <a:cs typeface="Arial" pitchFamily="34" charset="0"/>
              </a:rPr>
              <a:pPr/>
              <a:t>57</a:t>
            </a:fld>
            <a:endParaRPr lang="en-US" smtClean="0">
              <a:latin typeface="Arial" pitchFamily="34" charset="0"/>
              <a:cs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59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F7120D-FA3B-46E0-9586-EA7C00DDC3B7}" type="slidenum">
              <a:rPr lang="en-US" smtClean="0">
                <a:latin typeface="Arial" pitchFamily="34" charset="0"/>
                <a:cs typeface="Arial" pitchFamily="34" charset="0"/>
              </a:rPr>
              <a:pPr/>
              <a:t>58</a:t>
            </a:fld>
            <a:endParaRPr lang="en-US" smtClean="0">
              <a:latin typeface="Arial" pitchFamily="34" charset="0"/>
              <a:cs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69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7DDCA5-CCBC-4611-A7E1-F399DA56F098}" type="slidenum">
              <a:rPr lang="en-US" smtClean="0">
                <a:latin typeface="Arial" pitchFamily="34" charset="0"/>
                <a:cs typeface="Arial" pitchFamily="34" charset="0"/>
              </a:rPr>
              <a:pPr/>
              <a:t>59</a:t>
            </a:fld>
            <a:endParaRPr lang="en-US" smtClean="0">
              <a:latin typeface="Arial" pitchFamily="34" charset="0"/>
              <a:cs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33D846-2ADF-4003-BE2C-0327111DAE14}" type="slidenum">
              <a:rPr lang="en-US" smtClean="0">
                <a:latin typeface="Arial" pitchFamily="34" charset="0"/>
                <a:cs typeface="Arial" pitchFamily="34" charset="0"/>
              </a:rPr>
              <a:pPr/>
              <a:t>60</a:t>
            </a:fld>
            <a:endParaRPr lang="en-US"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69C22F-1A45-4732-831E-E41791A33B1B}" type="slidenum">
              <a:rPr lang="en-US" smtClean="0">
                <a:latin typeface="Arial" pitchFamily="34" charset="0"/>
                <a:cs typeface="Arial" pitchFamily="34" charset="0"/>
              </a:rPr>
              <a:pPr/>
              <a:t>5</a:t>
            </a:fld>
            <a:endParaRPr lang="en-US" smtClean="0">
              <a:latin typeface="Arial" pitchFamily="34" charset="0"/>
              <a:cs typeface="Arial"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90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AE33D7-B023-4714-A10B-B954300330D9}" type="slidenum">
              <a:rPr lang="en-US" smtClean="0">
                <a:latin typeface="Arial" pitchFamily="34" charset="0"/>
                <a:cs typeface="Arial" pitchFamily="34" charset="0"/>
              </a:rPr>
              <a:pPr/>
              <a:t>61</a:t>
            </a:fld>
            <a:endParaRPr lang="en-US" smtClean="0">
              <a:latin typeface="Arial" pitchFamily="34" charset="0"/>
              <a:cs typeface="Arial"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46EFBE-2022-4C4E-BA24-326C0372B633}" type="slidenum">
              <a:rPr lang="en-US" smtClean="0">
                <a:latin typeface="Arial" pitchFamily="34" charset="0"/>
                <a:cs typeface="Arial" pitchFamily="34" charset="0"/>
              </a:rPr>
              <a:pPr/>
              <a:t>62</a:t>
            </a:fld>
            <a:endParaRPr lang="en-US" smtClean="0">
              <a:latin typeface="Arial" pitchFamily="34" charset="0"/>
              <a:cs typeface="Arial"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1310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5E3830-262D-4B93-94E2-22C21DC01C4E}" type="slidenum">
              <a:rPr lang="en-IN" smtClean="0">
                <a:latin typeface="Arial" pitchFamily="34" charset="0"/>
                <a:cs typeface="Arial" pitchFamily="34" charset="0"/>
              </a:rPr>
              <a:pPr/>
              <a:t>63</a:t>
            </a:fld>
            <a:endParaRPr lang="en-IN"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3B25FA-091B-4AE1-AEE9-7B0B1636DB8C}" type="slidenum">
              <a:rPr lang="en-US" smtClean="0">
                <a:latin typeface="Arial" pitchFamily="34" charset="0"/>
                <a:cs typeface="Arial" pitchFamily="34" charset="0"/>
              </a:rPr>
              <a:pPr/>
              <a:t>6</a:t>
            </a:fld>
            <a:endParaRPr lang="en-US"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9909EA-8921-4CEB-B4C2-830F1C50BEEA}" type="slidenum">
              <a:rPr lang="en-US" smtClean="0">
                <a:latin typeface="Arial" pitchFamily="34" charset="0"/>
                <a:cs typeface="Arial" pitchFamily="34" charset="0"/>
              </a:rPr>
              <a:pPr/>
              <a:t>7</a:t>
            </a:fld>
            <a:endParaRPr lang="en-US"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003F0A-256A-44E1-B747-FED215E2B701}" type="slidenum">
              <a:rPr lang="en-US" smtClean="0">
                <a:latin typeface="Arial" pitchFamily="34" charset="0"/>
                <a:cs typeface="Arial" pitchFamily="34" charset="0"/>
              </a:rPr>
              <a:pPr/>
              <a:t>8</a:t>
            </a:fld>
            <a:endParaRPr lang="en-US"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D00DB6-7954-47BF-9B9C-A8FB3A8EFD4A}" type="slidenum">
              <a:rPr lang="en-IN" smtClean="0">
                <a:latin typeface="Arial" pitchFamily="34" charset="0"/>
                <a:cs typeface="Arial" pitchFamily="34" charset="0"/>
              </a:rPr>
              <a:pPr/>
              <a:t>9</a:t>
            </a:fld>
            <a:endParaRPr lang="en-IN"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pPr>
              <a:defRPr/>
            </a:pPr>
            <a:fld id="{DB8F5854-4FB3-4493-93D4-D5F00819F90E}" type="datetimeFigureOut">
              <a:rPr lang="en-IN"/>
              <a:pPr>
                <a:defRPr/>
              </a:pPr>
              <a:t>2/17/2016</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3AED0537-18ED-406E-A580-7CA06E22C22F}" type="slidenum">
              <a:rPr lang="en-IN"/>
              <a:pPr>
                <a:defRPr/>
              </a:pPr>
              <a:t>‹#›</a:t>
            </a:fld>
            <a:endParaRPr lang="en-IN"/>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965A748A-2CF3-44EC-A59C-367908BBDB59}" type="datetimeFigureOut">
              <a:rPr lang="en-IN"/>
              <a:pPr>
                <a:defRPr/>
              </a:pPr>
              <a:t>2/17/2016</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CBC821D5-5B53-46F4-AF00-1E10EB86B928}" type="slidenum">
              <a:rPr lang="en-IN"/>
              <a:pPr>
                <a:defRPr/>
              </a:pPr>
              <a:t>‹#›</a:t>
            </a:fld>
            <a:endParaRPr lang="en-IN"/>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7086A38F-9E66-416C-A2E7-4DD2CBFD79C7}" type="datetimeFigureOut">
              <a:rPr lang="en-IN"/>
              <a:pPr>
                <a:defRPr/>
              </a:pPr>
              <a:t>2/17/2016</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9D9042A8-6DCD-4966-AA5E-2FA6BBCE3125}" type="slidenum">
              <a:rPr lang="en-IN"/>
              <a:pPr>
                <a:defRPr/>
              </a:pPr>
              <a:t>‹#›</a:t>
            </a:fld>
            <a:endParaRPr lang="en-IN"/>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48DDED33-790D-45A9-9F52-98B0299AF6A1}" type="datetimeFigureOut">
              <a:rPr lang="en-IN"/>
              <a:pPr>
                <a:defRPr/>
              </a:pPr>
              <a:t>2/17/2016</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8FBCCF29-7EA9-4693-A5D1-B69509772850}" type="slidenum">
              <a:rPr lang="en-IN"/>
              <a:pPr>
                <a:defRPr/>
              </a:pPr>
              <a:t>‹#›</a:t>
            </a:fld>
            <a:endParaRPr lang="en-IN"/>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42DF70-38CB-488C-96E4-0F3BFAA1C1BB}" type="datetimeFigureOut">
              <a:rPr lang="en-IN"/>
              <a:pPr>
                <a:defRPr/>
              </a:pPr>
              <a:t>2/17/2016</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61F7304A-8F25-4907-9B36-4D78A76FBE5F}" type="slidenum">
              <a:rPr lang="en-IN"/>
              <a:pPr>
                <a:defRPr/>
              </a:pPr>
              <a:t>‹#›</a:t>
            </a:fld>
            <a:endParaRPr lang="en-IN"/>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3"/>
          <p:cNvSpPr>
            <a:spLocks noGrp="1"/>
          </p:cNvSpPr>
          <p:nvPr>
            <p:ph type="dt" sz="half" idx="10"/>
          </p:nvPr>
        </p:nvSpPr>
        <p:spPr/>
        <p:txBody>
          <a:bodyPr/>
          <a:lstStyle>
            <a:lvl1pPr>
              <a:defRPr/>
            </a:lvl1pPr>
          </a:lstStyle>
          <a:p>
            <a:pPr>
              <a:defRPr/>
            </a:pPr>
            <a:fld id="{07200116-C463-4DF5-8138-8E8AB9DCBF8F}" type="datetimeFigureOut">
              <a:rPr lang="en-IN"/>
              <a:pPr>
                <a:defRPr/>
              </a:pPr>
              <a:t>2/17/2016</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50DEC1C4-260D-4CC9-A52C-4C09F887DB19}" type="slidenum">
              <a:rPr lang="en-IN"/>
              <a:pPr>
                <a:defRPr/>
              </a:pPr>
              <a:t>‹#›</a:t>
            </a:fld>
            <a:endParaRPr lang="en-IN"/>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3"/>
          <p:cNvSpPr>
            <a:spLocks noGrp="1"/>
          </p:cNvSpPr>
          <p:nvPr>
            <p:ph type="dt" sz="half" idx="10"/>
          </p:nvPr>
        </p:nvSpPr>
        <p:spPr/>
        <p:txBody>
          <a:bodyPr/>
          <a:lstStyle>
            <a:lvl1pPr>
              <a:defRPr/>
            </a:lvl1pPr>
          </a:lstStyle>
          <a:p>
            <a:pPr>
              <a:defRPr/>
            </a:pPr>
            <a:fld id="{37C665F5-1BFA-422C-873D-2518F7014D07}" type="datetimeFigureOut">
              <a:rPr lang="en-IN"/>
              <a:pPr>
                <a:defRPr/>
              </a:pPr>
              <a:t>2/17/2016</a:t>
            </a:fld>
            <a:endParaRPr lang="en-IN"/>
          </a:p>
        </p:txBody>
      </p:sp>
      <p:sp>
        <p:nvSpPr>
          <p:cNvPr id="8" name="Footer Placeholder 4"/>
          <p:cNvSpPr>
            <a:spLocks noGrp="1"/>
          </p:cNvSpPr>
          <p:nvPr>
            <p:ph type="ftr" sz="quarter" idx="11"/>
          </p:nvPr>
        </p:nvSpPr>
        <p:spPr/>
        <p:txBody>
          <a:bodyPr/>
          <a:lstStyle>
            <a:lvl1pPr>
              <a:defRPr/>
            </a:lvl1pPr>
          </a:lstStyle>
          <a:p>
            <a:pPr>
              <a:defRPr/>
            </a:pPr>
            <a:endParaRPr lang="en-IN"/>
          </a:p>
        </p:txBody>
      </p:sp>
      <p:sp>
        <p:nvSpPr>
          <p:cNvPr id="9" name="Slide Number Placeholder 5"/>
          <p:cNvSpPr>
            <a:spLocks noGrp="1"/>
          </p:cNvSpPr>
          <p:nvPr>
            <p:ph type="sldNum" sz="quarter" idx="12"/>
          </p:nvPr>
        </p:nvSpPr>
        <p:spPr/>
        <p:txBody>
          <a:bodyPr/>
          <a:lstStyle>
            <a:lvl1pPr>
              <a:defRPr/>
            </a:lvl1pPr>
          </a:lstStyle>
          <a:p>
            <a:pPr>
              <a:defRPr/>
            </a:pPr>
            <a:fld id="{2B9902B2-8AF1-4916-A47A-B303FDF01633}" type="slidenum">
              <a:rPr lang="en-IN"/>
              <a:pPr>
                <a:defRPr/>
              </a:pPr>
              <a:t>‹#›</a:t>
            </a:fld>
            <a:endParaRPr lang="en-IN"/>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3"/>
          <p:cNvSpPr>
            <a:spLocks noGrp="1"/>
          </p:cNvSpPr>
          <p:nvPr>
            <p:ph type="dt" sz="half" idx="10"/>
          </p:nvPr>
        </p:nvSpPr>
        <p:spPr/>
        <p:txBody>
          <a:bodyPr/>
          <a:lstStyle>
            <a:lvl1pPr>
              <a:defRPr/>
            </a:lvl1pPr>
          </a:lstStyle>
          <a:p>
            <a:pPr>
              <a:defRPr/>
            </a:pPr>
            <a:fld id="{D0AE10E3-1D0F-4243-95EA-0AA46514EE3A}" type="datetimeFigureOut">
              <a:rPr lang="en-IN"/>
              <a:pPr>
                <a:defRPr/>
              </a:pPr>
              <a:t>2/17/2016</a:t>
            </a:fld>
            <a:endParaRPr lang="en-IN"/>
          </a:p>
        </p:txBody>
      </p:sp>
      <p:sp>
        <p:nvSpPr>
          <p:cNvPr id="4" name="Footer Placeholder 4"/>
          <p:cNvSpPr>
            <a:spLocks noGrp="1"/>
          </p:cNvSpPr>
          <p:nvPr>
            <p:ph type="ftr" sz="quarter" idx="11"/>
          </p:nvPr>
        </p:nvSpPr>
        <p:spPr/>
        <p:txBody>
          <a:bodyPr/>
          <a:lstStyle>
            <a:lvl1pPr>
              <a:defRPr/>
            </a:lvl1pPr>
          </a:lstStyle>
          <a:p>
            <a:pPr>
              <a:defRPr/>
            </a:pPr>
            <a:endParaRPr lang="en-IN"/>
          </a:p>
        </p:txBody>
      </p:sp>
      <p:sp>
        <p:nvSpPr>
          <p:cNvPr id="5" name="Slide Number Placeholder 5"/>
          <p:cNvSpPr>
            <a:spLocks noGrp="1"/>
          </p:cNvSpPr>
          <p:nvPr>
            <p:ph type="sldNum" sz="quarter" idx="12"/>
          </p:nvPr>
        </p:nvSpPr>
        <p:spPr/>
        <p:txBody>
          <a:bodyPr/>
          <a:lstStyle>
            <a:lvl1pPr>
              <a:defRPr/>
            </a:lvl1pPr>
          </a:lstStyle>
          <a:p>
            <a:pPr>
              <a:defRPr/>
            </a:pPr>
            <a:fld id="{B419BC86-AE36-4130-9F6E-66EF6002E384}" type="slidenum">
              <a:rPr lang="en-IN"/>
              <a:pPr>
                <a:defRPr/>
              </a:pPr>
              <a:t>‹#›</a:t>
            </a:fld>
            <a:endParaRPr lang="en-IN"/>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6C50AF4-2604-4D5B-9982-DE6340FBE3F0}" type="datetimeFigureOut">
              <a:rPr lang="en-IN"/>
              <a:pPr>
                <a:defRPr/>
              </a:pPr>
              <a:t>2/17/2016</a:t>
            </a:fld>
            <a:endParaRPr lang="en-IN"/>
          </a:p>
        </p:txBody>
      </p:sp>
      <p:sp>
        <p:nvSpPr>
          <p:cNvPr id="3" name="Footer Placeholder 4"/>
          <p:cNvSpPr>
            <a:spLocks noGrp="1"/>
          </p:cNvSpPr>
          <p:nvPr>
            <p:ph type="ftr" sz="quarter" idx="11"/>
          </p:nvPr>
        </p:nvSpPr>
        <p:spPr/>
        <p:txBody>
          <a:bodyPr/>
          <a:lstStyle>
            <a:lvl1pPr>
              <a:defRPr/>
            </a:lvl1pPr>
          </a:lstStyle>
          <a:p>
            <a:pPr>
              <a:defRPr/>
            </a:pPr>
            <a:endParaRPr lang="en-IN"/>
          </a:p>
        </p:txBody>
      </p:sp>
      <p:sp>
        <p:nvSpPr>
          <p:cNvPr id="4" name="Slide Number Placeholder 5"/>
          <p:cNvSpPr>
            <a:spLocks noGrp="1"/>
          </p:cNvSpPr>
          <p:nvPr>
            <p:ph type="sldNum" sz="quarter" idx="12"/>
          </p:nvPr>
        </p:nvSpPr>
        <p:spPr/>
        <p:txBody>
          <a:bodyPr/>
          <a:lstStyle>
            <a:lvl1pPr>
              <a:defRPr/>
            </a:lvl1pPr>
          </a:lstStyle>
          <a:p>
            <a:pPr>
              <a:defRPr/>
            </a:pPr>
            <a:fld id="{F2522E5F-186F-4EF2-B0B3-A48C41C9D178}" type="slidenum">
              <a:rPr lang="en-IN"/>
              <a:pPr>
                <a:defRPr/>
              </a:pPr>
              <a:t>‹#›</a:t>
            </a:fld>
            <a:endParaRPr lang="en-IN"/>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856F5A-9C17-40CB-811E-107C5388B8DC}" type="datetimeFigureOut">
              <a:rPr lang="en-IN"/>
              <a:pPr>
                <a:defRPr/>
              </a:pPr>
              <a:t>2/17/2016</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17395380-B91F-467F-8CDE-15101683F9AD}" type="slidenum">
              <a:rPr lang="en-IN"/>
              <a:pPr>
                <a:defRPr/>
              </a:pPr>
              <a:t>‹#›</a:t>
            </a:fld>
            <a:endParaRPr lang="en-IN"/>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33B5727-5605-4095-8D2F-061C61B2640B}" type="datetimeFigureOut">
              <a:rPr lang="en-IN"/>
              <a:pPr>
                <a:defRPr/>
              </a:pPr>
              <a:t>2/17/2016</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85F6B3BE-8DF0-4389-A145-7CAE3A827C9D}" type="slidenum">
              <a:rPr lang="en-IN"/>
              <a:pPr>
                <a:defRPr/>
              </a:pPr>
              <a:t>‹#›</a:t>
            </a:fld>
            <a:endParaRPr lang="en-IN"/>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88C8342-59A0-4CAA-B07C-C1992D12E70A}" type="datetimeFigureOut">
              <a:rPr lang="en-IN"/>
              <a:pPr>
                <a:defRPr/>
              </a:pPr>
              <a:t>2/17/2016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C13D1A9-CDA6-47F6-BEE8-8CAF4F489173}" type="slidenum">
              <a:rPr lang="en-IN"/>
              <a:pPr>
                <a:defRPr/>
              </a:pPr>
              <a:t>‹#›</a:t>
            </a:fld>
            <a:endParaRPr lang="en-IN"/>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ransition spd="slow"/>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6.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7.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8.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56.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image" Target="../media/image2.jpeg"/><Relationship Id="rId7" Type="http://schemas.openxmlformats.org/officeDocument/2006/relationships/diagramColors" Target="../diagrams/colors9.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QuickStyle" Target="../diagrams/quickStyle9.xml"/><Relationship Id="rId11" Type="http://schemas.openxmlformats.org/officeDocument/2006/relationships/diagramColors" Target="../diagrams/colors10.xml"/><Relationship Id="rId5" Type="http://schemas.openxmlformats.org/officeDocument/2006/relationships/diagramLayout" Target="../diagrams/layout9.xml"/><Relationship Id="rId10" Type="http://schemas.openxmlformats.org/officeDocument/2006/relationships/diagramQuickStyle" Target="../diagrams/quickStyle10.xml"/><Relationship Id="rId4" Type="http://schemas.openxmlformats.org/officeDocument/2006/relationships/diagramData" Target="../diagrams/data9.xml"/><Relationship Id="rId9" Type="http://schemas.openxmlformats.org/officeDocument/2006/relationships/diagramLayout" Target="../diagrams/layout10.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11.xm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12.xm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13.xml"/><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1" y="460975"/>
            <a:ext cx="9144000" cy="1323439"/>
          </a:xfrm>
          <a:prstGeom prst="rect">
            <a:avLst/>
          </a:prstGeom>
          <a:noFill/>
        </p:spPr>
        <p:txBody>
          <a:bodyPr>
            <a:spAutoFit/>
          </a:bodyPr>
          <a:lstStyle/>
          <a:p>
            <a:pPr algn="ctr">
              <a:defRPr/>
            </a:pP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cs typeface="Arial" charset="0"/>
              </a:rPr>
              <a:t>MOTOR THIRD PARTY:</a:t>
            </a:r>
            <a:b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cs typeface="Arial" charset="0"/>
              </a:rPr>
            </a:b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cs typeface="Arial" charset="0"/>
              </a:rPr>
              <a:t>UNDERWRITING &amp; CLAIMS</a:t>
            </a:r>
          </a:p>
        </p:txBody>
      </p:sp>
      <p:sp>
        <p:nvSpPr>
          <p:cNvPr id="10" name="Rectangle 9"/>
          <p:cNvSpPr/>
          <p:nvPr/>
        </p:nvSpPr>
        <p:spPr>
          <a:xfrm>
            <a:off x="3860834" y="5562600"/>
            <a:ext cx="5271443" cy="1138773"/>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-BY ANUJ SINHA</a:t>
            </a:r>
          </a:p>
          <a:p>
            <a:pPr algn="ctr">
              <a:defRPr/>
            </a:pP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HO MOTOR TP DEPARTMENT</a:t>
            </a:r>
          </a:p>
        </p:txBody>
      </p:sp>
      <p:pic>
        <p:nvPicPr>
          <p:cNvPr id="13316" name="Picture 4" descr="109 mnemonic2.jpg"/>
          <p:cNvPicPr>
            <a:picLocks noChangeAspect="1"/>
          </p:cNvPicPr>
          <p:nvPr/>
        </p:nvPicPr>
        <p:blipFill>
          <a:blip r:embed="rId3"/>
          <a:srcRect/>
          <a:stretch>
            <a:fillRect/>
          </a:stretch>
        </p:blipFill>
        <p:spPr bwMode="auto">
          <a:xfrm>
            <a:off x="1371600" y="2027238"/>
            <a:ext cx="6324600" cy="338296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2535"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graphicFrame>
        <p:nvGraphicFramePr>
          <p:cNvPr id="3" name="Content Placeholder 2"/>
          <p:cNvGraphicFramePr>
            <a:graphicFrameLocks noGrp="1"/>
          </p:cNvGraphicFramePr>
          <p:nvPr>
            <p:ph idx="1"/>
          </p:nvPr>
        </p:nvGraphicFramePr>
        <p:xfrm>
          <a:off x="642910" y="1071546"/>
          <a:ext cx="8229600" cy="51435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2537" name="Title 11"/>
          <p:cNvSpPr>
            <a:spLocks noGrp="1"/>
          </p:cNvSpPr>
          <p:nvPr>
            <p:ph type="title"/>
          </p:nvPr>
        </p:nvSpPr>
        <p:spPr>
          <a:xfrm>
            <a:off x="457200" y="0"/>
            <a:ext cx="8229600" cy="1071563"/>
          </a:xfrm>
        </p:spPr>
        <p:txBody>
          <a:bodyPr/>
          <a:lstStyle/>
          <a:p>
            <a:r>
              <a:rPr lang="en-US" sz="3200" smtClean="0"/>
              <a:t>STAGES IN ROAD TRAFFIC ACCIDENT CASE VIS A VIS RELEVANT STATUTES, RULES &amp; PROVISIONS</a:t>
            </a: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3559"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23560" name="Content Placeholder 9"/>
          <p:cNvSpPr>
            <a:spLocks noGrp="1"/>
          </p:cNvSpPr>
          <p:nvPr>
            <p:ph idx="1"/>
          </p:nvPr>
        </p:nvSpPr>
        <p:spPr>
          <a:xfrm>
            <a:off x="642938" y="1071563"/>
            <a:ext cx="8229600" cy="5143500"/>
          </a:xfrm>
        </p:spPr>
        <p:txBody>
          <a:bodyPr/>
          <a:lstStyle/>
          <a:p>
            <a:pPr algn="just"/>
            <a:r>
              <a:rPr lang="en-US" sz="2000" b="1" smtClean="0"/>
              <a:t>CONTRACT OF INDEMNITY SEC. 124  : </a:t>
            </a:r>
            <a:r>
              <a:rPr lang="en-US" sz="1800" b="1" smtClean="0"/>
              <a:t>A contract by which one party promises to save the other from loss</a:t>
            </a:r>
            <a:r>
              <a:rPr lang="en-US" sz="1800" smtClean="0"/>
              <a:t> caused to him by the conduct of the Promisor himself, or by the conduct of any other person, is called a “ contract of indemnity”</a:t>
            </a:r>
          </a:p>
          <a:p>
            <a:pPr algn="just"/>
            <a:r>
              <a:rPr lang="en-US" sz="1800" smtClean="0"/>
              <a:t>All Contracts of Insurance are contracts of indemnity except life insurance. </a:t>
            </a:r>
          </a:p>
          <a:p>
            <a:pPr algn="just"/>
            <a:r>
              <a:rPr lang="en-US" sz="1800" smtClean="0"/>
              <a:t>In such contracts an insurance company ( insurer)undertakes to indemnify the respective party(assured), of the losses suffered by the assured in the manner and to the extent agreed in the contract</a:t>
            </a:r>
          </a:p>
          <a:p>
            <a:pPr algn="just"/>
            <a:r>
              <a:rPr lang="en-US" sz="1800" smtClean="0"/>
              <a:t>Parties in a contract of Indemnity :Indemnifier (Promisor). Indemnity Holder/Indemnified ( Promisee). </a:t>
            </a:r>
          </a:p>
          <a:p>
            <a:pPr algn="just"/>
            <a:r>
              <a:rPr lang="en-US" sz="1800" b="1" smtClean="0"/>
              <a:t>Settled principle of law : After compensating the loss to indemnity holder, indemnifier is entitled to all the ways and means by which person indemnified might have protected himself for the loss. </a:t>
            </a:r>
            <a:r>
              <a:rPr lang="en-US" sz="1800" b="1" smtClean="0">
                <a:solidFill>
                  <a:srgbClr val="0000FF"/>
                </a:solidFill>
              </a:rPr>
              <a:t>PRINCIPLE OF SUBROGATION</a:t>
            </a:r>
          </a:p>
          <a:p>
            <a:pPr algn="just"/>
            <a:r>
              <a:rPr lang="en-US" sz="1800" smtClean="0"/>
              <a:t>Rights of Indemnity Holder When Sued : Can recover all damages incurred /Paid by him, Can recover costs incurred, Can recover sums paid under compromise</a:t>
            </a:r>
          </a:p>
          <a:p>
            <a:pPr algn="just"/>
            <a:r>
              <a:rPr lang="en-US" sz="1800" smtClean="0"/>
              <a:t>Time of Commencement of Indemnifier’s Liability: When indemnity holder incurs an absolute liability though not actual loss.</a:t>
            </a:r>
          </a:p>
          <a:p>
            <a:pPr algn="just">
              <a:buFont typeface="Arial" pitchFamily="34" charset="0"/>
              <a:buNone/>
            </a:pPr>
            <a:endParaRPr lang="en-US" sz="1800" smtClean="0"/>
          </a:p>
        </p:txBody>
      </p:sp>
      <p:sp>
        <p:nvSpPr>
          <p:cNvPr id="23561" name="Title 11"/>
          <p:cNvSpPr>
            <a:spLocks noGrp="1"/>
          </p:cNvSpPr>
          <p:nvPr>
            <p:ph type="title"/>
          </p:nvPr>
        </p:nvSpPr>
        <p:spPr>
          <a:xfrm>
            <a:off x="457200" y="0"/>
            <a:ext cx="8229600" cy="1071563"/>
          </a:xfrm>
        </p:spPr>
        <p:txBody>
          <a:bodyPr/>
          <a:lstStyle/>
          <a:p>
            <a:r>
              <a:rPr lang="en-US" sz="3200" u="sng" smtClean="0"/>
              <a:t>CONTRACT OF INDEMNITY</a:t>
            </a:r>
            <a:endParaRPr lang="en-US" sz="3200" smtClean="0"/>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4583"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24584" name="Content Placeholder 9"/>
          <p:cNvSpPr>
            <a:spLocks noGrp="1"/>
          </p:cNvSpPr>
          <p:nvPr>
            <p:ph idx="1"/>
          </p:nvPr>
        </p:nvSpPr>
        <p:spPr>
          <a:xfrm>
            <a:off x="642938" y="1071563"/>
            <a:ext cx="8229600" cy="5143500"/>
          </a:xfrm>
        </p:spPr>
        <p:txBody>
          <a:bodyPr/>
          <a:lstStyle/>
          <a:p>
            <a:pPr algn="just">
              <a:lnSpc>
                <a:spcPct val="80000"/>
              </a:lnSpc>
              <a:spcBef>
                <a:spcPct val="0"/>
              </a:spcBef>
              <a:buClr>
                <a:srgbClr val="FF3300"/>
              </a:buClr>
              <a:buFont typeface="Arial"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IN" sz="1800" u="sng" smtClean="0"/>
          </a:p>
          <a:p>
            <a:pPr algn="just">
              <a:lnSpc>
                <a:spcPct val="80000"/>
              </a:lnSpc>
              <a:spcBef>
                <a:spcPct val="0"/>
              </a:spcBef>
              <a:buClr>
                <a:srgbClr val="FF3300"/>
              </a:buClr>
              <a:buFont typeface="Arial"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IN" sz="1800" u="sng" smtClean="0"/>
              <a:t>Dishonour of cheque</a:t>
            </a:r>
            <a:r>
              <a:rPr lang="en-IN" sz="1800" smtClean="0"/>
              <a:t> :-</a:t>
            </a:r>
          </a:p>
          <a:p>
            <a:pPr algn="just">
              <a:lnSpc>
                <a:spcPct val="80000"/>
              </a:lnSpc>
              <a:spcBef>
                <a:spcPct val="0"/>
              </a:spcBef>
              <a:buClr>
                <a:srgbClr val="FF3300"/>
              </a:buClr>
              <a:buFont typeface="Arial"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IN" sz="1800" smtClean="0"/>
              <a:t>    </a:t>
            </a:r>
          </a:p>
          <a:p>
            <a:pPr algn="just">
              <a:lnSpc>
                <a:spcPct val="80000"/>
              </a:lnSpc>
              <a:spcBef>
                <a:spcPct val="0"/>
              </a:spcBef>
              <a:buFont typeface="Arial"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IN" sz="1800" b="1" smtClean="0"/>
              <a:t>THE INDIAN CONTRACT ACT- </a:t>
            </a:r>
          </a:p>
          <a:p>
            <a:pPr algn="just">
              <a:lnSpc>
                <a:spcPct val="80000"/>
              </a:lnSpc>
              <a:spcBef>
                <a:spcPct val="0"/>
              </a:spcBef>
              <a:buFont typeface="Arial"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IN" sz="1800" smtClean="0"/>
          </a:p>
          <a:p>
            <a:pPr algn="just">
              <a:lnSpc>
                <a:spcPct val="80000"/>
              </a:lnSpc>
              <a:spcBef>
                <a:spcPct val="0"/>
              </a:spcBef>
              <a:buFont typeface="Arial"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IN" sz="1800" smtClean="0"/>
              <a:t>Section 25- An agreement made without consideration is VOID (VOID  ab inito i.e. 		    right from inception)                                                                     </a:t>
            </a:r>
          </a:p>
          <a:p>
            <a:pPr algn="just">
              <a:lnSpc>
                <a:spcPct val="80000"/>
              </a:lnSpc>
              <a:spcBef>
                <a:spcPct val="0"/>
              </a:spcBef>
              <a:buFont typeface="Arial"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IN" sz="1800" smtClean="0"/>
              <a:t>                                                      </a:t>
            </a:r>
          </a:p>
          <a:p>
            <a:pPr algn="just">
              <a:lnSpc>
                <a:spcPct val="80000"/>
              </a:lnSpc>
              <a:spcBef>
                <a:spcPct val="0"/>
              </a:spcBef>
              <a:buFont typeface="Arial"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IN" sz="1800" smtClean="0"/>
              <a:t>Section 65- A contract becomes VOID  if any person who has received any advantage 		   under such a contract is bound to restore it to the person from whom he 		   received it.  So even if insurer has disbursed the, amount covered by the 		   policy to the insured before the cheque was returned dishonour, the 		   insurer is entitled to get the money back.</a:t>
            </a:r>
          </a:p>
          <a:p>
            <a:pPr algn="just">
              <a:lnSpc>
                <a:spcPct val="80000"/>
              </a:lnSpc>
              <a:spcBef>
                <a:spcPct val="0"/>
              </a:spcBef>
              <a:buFont typeface="Arial"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IN" sz="1800" b="1" smtClean="0"/>
          </a:p>
          <a:p>
            <a:pPr algn="just">
              <a:lnSpc>
                <a:spcPct val="80000"/>
              </a:lnSpc>
              <a:spcBef>
                <a:spcPct val="0"/>
              </a:spcBef>
              <a:buFont typeface="Arial"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IN" sz="1800" b="1" smtClean="0"/>
              <a:t>NEGOTIABLE INSTUMENT ACT-    </a:t>
            </a:r>
          </a:p>
          <a:p>
            <a:pPr algn="just">
              <a:lnSpc>
                <a:spcPct val="80000"/>
              </a:lnSpc>
              <a:spcBef>
                <a:spcPct val="0"/>
              </a:spcBef>
              <a:buFont typeface="Arial"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IN" sz="1800" b="1" smtClean="0"/>
          </a:p>
          <a:p>
            <a:pPr algn="just">
              <a:lnSpc>
                <a:spcPct val="80000"/>
              </a:lnSpc>
              <a:spcBef>
                <a:spcPct val="0"/>
              </a:spcBef>
              <a:buFont typeface="Arial"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IN" sz="1800" smtClean="0"/>
              <a:t>Section 138: Dishonour  of cheque –An offence –imprisonment upto six months or 		       fine up to twice of  the cheque amount or both. </a:t>
            </a:r>
          </a:p>
          <a:p>
            <a:pPr algn="just">
              <a:lnSpc>
                <a:spcPct val="80000"/>
              </a:lnSpc>
              <a:spcBef>
                <a:spcPct val="0"/>
              </a:spcBef>
              <a:buFont typeface="Arial"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IN" sz="1800" smtClean="0"/>
          </a:p>
          <a:p>
            <a:pPr algn="just">
              <a:lnSpc>
                <a:spcPct val="80000"/>
              </a:lnSpc>
              <a:spcBef>
                <a:spcPct val="0"/>
              </a:spcBef>
              <a:buFont typeface="Arial"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1800" smtClean="0"/>
              <a:t>	</a:t>
            </a:r>
          </a:p>
        </p:txBody>
      </p:sp>
      <p:sp>
        <p:nvSpPr>
          <p:cNvPr id="24585" name="Title 11"/>
          <p:cNvSpPr>
            <a:spLocks noGrp="1"/>
          </p:cNvSpPr>
          <p:nvPr>
            <p:ph type="title"/>
          </p:nvPr>
        </p:nvSpPr>
        <p:spPr>
          <a:xfrm>
            <a:off x="457200" y="0"/>
            <a:ext cx="8229600" cy="1071563"/>
          </a:xfrm>
        </p:spPr>
        <p:txBody>
          <a:bodyPr/>
          <a:lstStyle/>
          <a:p>
            <a:r>
              <a:rPr lang="en-IN" sz="3200" u="sng" smtClean="0"/>
              <a:t>NON COVERAGE ON ACCOUNT OF POLICY “BREACHED” OR “LAPSED”</a:t>
            </a:r>
            <a:endParaRPr lang="en-US" sz="3200" smtClean="0"/>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5607"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25608" name="Content Placeholder 9"/>
          <p:cNvSpPr>
            <a:spLocks noGrp="1"/>
          </p:cNvSpPr>
          <p:nvPr>
            <p:ph idx="1"/>
          </p:nvPr>
        </p:nvSpPr>
        <p:spPr>
          <a:xfrm>
            <a:off x="642938" y="1071563"/>
            <a:ext cx="8229600" cy="5143500"/>
          </a:xfrm>
        </p:spPr>
        <p:txBody>
          <a:bodyPr/>
          <a:lstStyle/>
          <a:p>
            <a:pPr algn="just" eaLnBrk="1" hangingPunct="1"/>
            <a:r>
              <a:rPr lang="ja-JP" altLang="en-US" sz="1800" b="1" smtClean="0"/>
              <a:t>“</a:t>
            </a:r>
            <a:r>
              <a:rPr lang="en-US" altLang="ja-JP" sz="1800" b="1" smtClean="0"/>
              <a:t>64-VB. No risk to be assumed unless premium is received in advance</a:t>
            </a:r>
            <a:r>
              <a:rPr lang="en-US" altLang="ja-JP" sz="1800" smtClean="0"/>
              <a:t>- </a:t>
            </a:r>
          </a:p>
          <a:p>
            <a:pPr algn="just" eaLnBrk="1" hangingPunct="1">
              <a:buFont typeface="Wingdings 3" pitchFamily="18" charset="2"/>
              <a:buNone/>
            </a:pPr>
            <a:r>
              <a:rPr lang="en-US" sz="1800" smtClean="0">
                <a:ea typeface="MS PGothic" pitchFamily="34" charset="-128"/>
              </a:rPr>
              <a:t>(1) No insurer shall assume any risk in India in respect of any insurance business on which premium is not ordinarily payable outside India unless and until the premium payable is received by him or is guaranteed to be paid by such person in such manner and within such time as may be prescribed or unless and until deposit of such amount as may be prescribed, is made in advance in the prescribed manner. </a:t>
            </a:r>
          </a:p>
          <a:p>
            <a:pPr algn="just" eaLnBrk="1" hangingPunct="1">
              <a:buFont typeface="Wingdings 3" pitchFamily="18" charset="2"/>
              <a:buNone/>
            </a:pPr>
            <a:r>
              <a:rPr lang="en-US" sz="1800" smtClean="0">
                <a:ea typeface="MS PGothic" pitchFamily="34" charset="-128"/>
              </a:rPr>
              <a:t>(2) For the purposes of this section, in the case of risks for which premium can be ascertained in advance, the risk may be assumed not earlier than the date on which the premium has been paid in cash or by cheque to the insurer. </a:t>
            </a:r>
          </a:p>
          <a:p>
            <a:pPr algn="just" eaLnBrk="1" hangingPunct="1">
              <a:buFont typeface="Wingdings 3" pitchFamily="18" charset="2"/>
              <a:buNone/>
            </a:pPr>
            <a:r>
              <a:rPr lang="en-US" sz="1800" smtClean="0">
                <a:ea typeface="MS PGothic" pitchFamily="34" charset="-128"/>
              </a:rPr>
              <a:t>Explanation- Where the premium is tendered by postal money order or cheque sent by post, the risk may be assumed on the date on which the money order is booked or the cheque is posted, as the case may be.  </a:t>
            </a:r>
          </a:p>
          <a:p>
            <a:pPr algn="just" eaLnBrk="1" hangingPunct="1"/>
            <a:endParaRPr lang="en-US" sz="1800" b="1" smtClean="0">
              <a:ea typeface="MS PGothic" pitchFamily="34" charset="-128"/>
            </a:endParaRPr>
          </a:p>
          <a:p>
            <a:pPr algn="just" eaLnBrk="1" hangingPunct="1"/>
            <a:r>
              <a:rPr lang="en-US" sz="1800" b="1" smtClean="0">
                <a:ea typeface="MS PGothic" pitchFamily="34" charset="-128"/>
              </a:rPr>
              <a:t>Insurance Regulatory and Development Authority (Manner of Receipt of Premium) Regulations, 2002 - “</a:t>
            </a:r>
            <a:r>
              <a:rPr lang="en-US" sz="1800" smtClean="0">
                <a:ea typeface="MS PGothic" pitchFamily="34" charset="-128"/>
              </a:rPr>
              <a:t>Provided that in the case of a policy of general insurance that where the remittance made by the proposer or the policyholder is not realized by the insurer, the policy shall be treated as void ab-initio.”</a:t>
            </a:r>
          </a:p>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endParaRPr lang="en-US" sz="2000" smtClean="0"/>
          </a:p>
        </p:txBody>
      </p:sp>
      <p:sp>
        <p:nvSpPr>
          <p:cNvPr id="25609" name="Title 11"/>
          <p:cNvSpPr>
            <a:spLocks noGrp="1"/>
          </p:cNvSpPr>
          <p:nvPr>
            <p:ph type="title"/>
          </p:nvPr>
        </p:nvSpPr>
        <p:spPr>
          <a:xfrm>
            <a:off x="457200" y="0"/>
            <a:ext cx="8229600" cy="1071563"/>
          </a:xfrm>
        </p:spPr>
        <p:txBody>
          <a:bodyPr/>
          <a:lstStyle/>
          <a:p>
            <a:r>
              <a:rPr lang="en-US" sz="3200" u="sng" smtClean="0"/>
              <a:t>THE INSURANCE ACT, 1938</a:t>
            </a:r>
            <a:endParaRPr lang="en-US" sz="3200" smtClean="0"/>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6631"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26632"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endParaRPr lang="en-US" sz="2000" smtClean="0"/>
          </a:p>
        </p:txBody>
      </p:sp>
      <p:sp>
        <p:nvSpPr>
          <p:cNvPr id="26633" name="Title 11"/>
          <p:cNvSpPr>
            <a:spLocks noGrp="1"/>
          </p:cNvSpPr>
          <p:nvPr>
            <p:ph type="title"/>
          </p:nvPr>
        </p:nvSpPr>
        <p:spPr>
          <a:xfrm>
            <a:off x="457200" y="0"/>
            <a:ext cx="8229600" cy="1071563"/>
          </a:xfrm>
        </p:spPr>
        <p:txBody>
          <a:bodyPr/>
          <a:lstStyle/>
          <a:p>
            <a:endParaRPr lang="en-US" sz="3200" smtClean="0"/>
          </a:p>
        </p:txBody>
      </p:sp>
      <p:graphicFrame>
        <p:nvGraphicFramePr>
          <p:cNvPr id="4" name="Diagram 3"/>
          <p:cNvGraphicFramePr/>
          <p:nvPr/>
        </p:nvGraphicFramePr>
        <p:xfrm>
          <a:off x="2286000" y="1700808"/>
          <a:ext cx="5598368" cy="33843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9144000" cy="1066800"/>
          </a:xfrm>
        </p:spPr>
        <p:txBody>
          <a:bodyPr/>
          <a:lstStyle/>
          <a:p>
            <a:pPr eaLnBrk="1" hangingPunct="1"/>
            <a:endParaRPr lang="en-US" smtClean="0"/>
          </a:p>
        </p:txBody>
      </p:sp>
      <p:sp>
        <p:nvSpPr>
          <p:cNvPr id="3" name="Content Placeholder 2"/>
          <p:cNvSpPr>
            <a:spLocks noGrp="1"/>
          </p:cNvSpPr>
          <p:nvPr>
            <p:ph idx="1"/>
          </p:nvPr>
        </p:nvSpPr>
        <p:spPr>
          <a:xfrm>
            <a:off x="685800" y="1066800"/>
            <a:ext cx="8305800" cy="5257800"/>
          </a:xfrm>
        </p:spPr>
        <p:txBody>
          <a:bodyPr rtlCol="0">
            <a:normAutofit lnSpcReduction="10000"/>
          </a:bodyPr>
          <a:lstStyle/>
          <a:p>
            <a:pPr marL="0" indent="0" algn="just" eaLnBrk="1" fontAlgn="auto" hangingPunct="1">
              <a:spcAft>
                <a:spcPts val="0"/>
              </a:spcAft>
              <a:buFont typeface="Arial" charset="0"/>
              <a:buNone/>
              <a:defRPr/>
            </a:pPr>
            <a:r>
              <a:rPr lang="en-US" sz="2000" dirty="0" smtClean="0">
                <a:latin typeface="Arial" pitchFamily="34" charset="0"/>
                <a:cs typeface="Arial" pitchFamily="34" charset="0"/>
              </a:rPr>
              <a:t>Sec.145 of MV Act,1988—Few of the relevant </a:t>
            </a:r>
            <a:r>
              <a:rPr lang="en-US" sz="2000" dirty="0" smtClean="0">
                <a:solidFill>
                  <a:srgbClr val="0000FF"/>
                </a:solidFill>
                <a:latin typeface="Arial" pitchFamily="34" charset="0"/>
                <a:cs typeface="Arial" pitchFamily="34" charset="0"/>
              </a:rPr>
              <a:t>definitions</a:t>
            </a:r>
            <a:r>
              <a:rPr lang="en-US" sz="2000" dirty="0" smtClean="0">
                <a:latin typeface="Arial" pitchFamily="34" charset="0"/>
                <a:cs typeface="Arial" pitchFamily="34" charset="0"/>
              </a:rPr>
              <a:t> are as follows:-</a:t>
            </a:r>
          </a:p>
          <a:p>
            <a:pPr marL="457200" indent="-457200" algn="just" eaLnBrk="1" fontAlgn="auto" hangingPunct="1">
              <a:spcAft>
                <a:spcPts val="0"/>
              </a:spcAft>
              <a:buFont typeface="Wingdings" pitchFamily="2" charset="2"/>
              <a:buChar char="q"/>
              <a:defRPr/>
            </a:pPr>
            <a:r>
              <a:rPr lang="en-US" sz="2000" dirty="0" smtClean="0">
                <a:latin typeface="Arial" pitchFamily="34" charset="0"/>
                <a:cs typeface="Arial" pitchFamily="34" charset="0"/>
              </a:rPr>
              <a:t>  </a:t>
            </a:r>
            <a:r>
              <a:rPr lang="en-US" sz="2000" dirty="0" err="1" smtClean="0">
                <a:solidFill>
                  <a:srgbClr val="0000FF"/>
                </a:solidFill>
                <a:latin typeface="Arial" pitchFamily="34" charset="0"/>
                <a:cs typeface="Arial" pitchFamily="34" charset="0"/>
              </a:rPr>
              <a:t>Authorised</a:t>
            </a:r>
            <a:r>
              <a:rPr lang="en-US" sz="2000" dirty="0" smtClean="0">
                <a:solidFill>
                  <a:srgbClr val="0000FF"/>
                </a:solidFill>
                <a:latin typeface="Arial" pitchFamily="34" charset="0"/>
                <a:cs typeface="Arial" pitchFamily="34" charset="0"/>
              </a:rPr>
              <a:t> Insurer</a:t>
            </a:r>
            <a:r>
              <a:rPr lang="en-US" sz="2000" dirty="0" smtClean="0">
                <a:latin typeface="Arial" pitchFamily="34" charset="0"/>
                <a:cs typeface="Arial" pitchFamily="34" charset="0"/>
              </a:rPr>
              <a:t>—Carrying on General insurance business in    </a:t>
            </a:r>
          </a:p>
          <a:p>
            <a:pPr marL="0" indent="0" algn="just" eaLnBrk="1" fontAlgn="auto" hangingPunct="1">
              <a:spcAft>
                <a:spcPts val="0"/>
              </a:spcAft>
              <a:buFont typeface="Arial" charset="0"/>
              <a:buNone/>
              <a:defRPr/>
            </a:pPr>
            <a:r>
              <a:rPr lang="en-US" sz="2000" dirty="0" smtClean="0">
                <a:latin typeface="Arial" pitchFamily="34" charset="0"/>
                <a:cs typeface="Arial" pitchFamily="34" charset="0"/>
              </a:rPr>
              <a:t>        India under GIBNA, 1972.</a:t>
            </a:r>
          </a:p>
          <a:p>
            <a:pPr algn="just" eaLnBrk="1" hangingPunct="1">
              <a:buFont typeface="Wingdings" pitchFamily="2" charset="2"/>
              <a:buChar char="q"/>
              <a:defRPr/>
            </a:pPr>
            <a:r>
              <a:rPr lang="en-US" sz="2000" dirty="0" smtClean="0">
                <a:latin typeface="Arial" pitchFamily="34" charset="0"/>
                <a:cs typeface="Arial" pitchFamily="34" charset="0"/>
              </a:rPr>
              <a:t>   Liability—The term ‘liability’ includes no fault liability.</a:t>
            </a:r>
            <a:endParaRPr lang="en-IN" sz="2000" dirty="0" smtClean="0">
              <a:latin typeface="Arial" pitchFamily="34" charset="0"/>
              <a:cs typeface="Arial" pitchFamily="34" charset="0"/>
            </a:endParaRPr>
          </a:p>
          <a:p>
            <a:pPr algn="just" eaLnBrk="1" hangingPunct="1">
              <a:buFont typeface="Wingdings" pitchFamily="2" charset="2"/>
              <a:buChar char="q"/>
              <a:defRPr/>
            </a:pPr>
            <a:r>
              <a:rPr lang="en-US" sz="2000" dirty="0" smtClean="0">
                <a:latin typeface="Arial" pitchFamily="34" charset="0"/>
                <a:cs typeface="Arial" pitchFamily="34" charset="0"/>
              </a:rPr>
              <a:t>   </a:t>
            </a:r>
            <a:r>
              <a:rPr lang="en-US" sz="2000" dirty="0" smtClean="0">
                <a:solidFill>
                  <a:srgbClr val="0000FF"/>
                </a:solidFill>
                <a:latin typeface="Arial" pitchFamily="34" charset="0"/>
                <a:cs typeface="Arial" pitchFamily="34" charset="0"/>
              </a:rPr>
              <a:t>Policy of Insurance</a:t>
            </a:r>
            <a:r>
              <a:rPr lang="en-US" sz="2000" dirty="0" smtClean="0">
                <a:latin typeface="Arial" pitchFamily="34" charset="0"/>
                <a:cs typeface="Arial" pitchFamily="34" charset="0"/>
              </a:rPr>
              <a:t>—Expression includes certificate of insurance.</a:t>
            </a:r>
          </a:p>
          <a:p>
            <a:pPr algn="just" eaLnBrk="1" hangingPunct="1">
              <a:buFont typeface="Wingdings" pitchFamily="2" charset="2"/>
              <a:buChar char="q"/>
              <a:defRPr/>
            </a:pPr>
            <a:r>
              <a:rPr lang="en-US" sz="2000" dirty="0" smtClean="0">
                <a:latin typeface="Arial" pitchFamily="34" charset="0"/>
                <a:cs typeface="Arial" pitchFamily="34" charset="0"/>
              </a:rPr>
              <a:t>   </a:t>
            </a:r>
            <a:r>
              <a:rPr lang="en-US" sz="2000" dirty="0" smtClean="0">
                <a:solidFill>
                  <a:srgbClr val="0000FF"/>
                </a:solidFill>
                <a:latin typeface="Arial" pitchFamily="34" charset="0"/>
                <a:cs typeface="Arial" pitchFamily="34" charset="0"/>
              </a:rPr>
              <a:t>Property</a:t>
            </a:r>
            <a:r>
              <a:rPr lang="en-US" sz="2000" dirty="0" smtClean="0">
                <a:latin typeface="Arial" pitchFamily="34" charset="0"/>
                <a:cs typeface="Arial" pitchFamily="34" charset="0"/>
              </a:rPr>
              <a:t>—Includes goods carried in the motor vehicle, roads,   </a:t>
            </a:r>
          </a:p>
          <a:p>
            <a:pPr marL="0" indent="0" algn="just" eaLnBrk="1" hangingPunct="1">
              <a:buFont typeface="Arial" charset="0"/>
              <a:buNone/>
              <a:defRPr/>
            </a:pPr>
            <a:r>
              <a:rPr lang="en-US" sz="2000" dirty="0">
                <a:latin typeface="Arial" pitchFamily="34" charset="0"/>
                <a:cs typeface="Arial" pitchFamily="34" charset="0"/>
              </a:rPr>
              <a:t> </a:t>
            </a:r>
            <a:r>
              <a:rPr lang="en-US" sz="2000" dirty="0" smtClean="0">
                <a:latin typeface="Arial" pitchFamily="34" charset="0"/>
                <a:cs typeface="Arial" pitchFamily="34" charset="0"/>
              </a:rPr>
              <a:t>       bridges, culverts, causeways, trees, posts and milestones.</a:t>
            </a:r>
          </a:p>
          <a:p>
            <a:pPr algn="just" eaLnBrk="1" hangingPunct="1">
              <a:buFont typeface="Wingdings" pitchFamily="2" charset="2"/>
              <a:buChar char="q"/>
              <a:defRPr/>
            </a:pPr>
            <a:r>
              <a:rPr lang="en-US" sz="2000" dirty="0" smtClean="0">
                <a:latin typeface="Arial" pitchFamily="34" charset="0"/>
                <a:cs typeface="Arial" pitchFamily="34" charset="0"/>
              </a:rPr>
              <a:t>   </a:t>
            </a:r>
            <a:r>
              <a:rPr lang="en-US" sz="2000" dirty="0" smtClean="0">
                <a:solidFill>
                  <a:srgbClr val="0000FF"/>
                </a:solidFill>
                <a:latin typeface="Arial" pitchFamily="34" charset="0"/>
                <a:cs typeface="Arial" pitchFamily="34" charset="0"/>
              </a:rPr>
              <a:t>Third Party</a:t>
            </a:r>
            <a:r>
              <a:rPr lang="en-US" sz="2000" dirty="0" smtClean="0">
                <a:latin typeface="Arial" pitchFamily="34" charset="0"/>
                <a:cs typeface="Arial" pitchFamily="34" charset="0"/>
              </a:rPr>
              <a:t>—Includes the government—Sec. 145(g)</a:t>
            </a:r>
          </a:p>
          <a:p>
            <a:pPr marL="0" indent="0" algn="just" eaLnBrk="1" hangingPunct="1">
              <a:buFont typeface="Arial" charset="0"/>
              <a:buNone/>
              <a:defRPr/>
            </a:pPr>
            <a:endParaRPr lang="en-US" sz="2000" dirty="0" smtClean="0">
              <a:latin typeface="Arial" pitchFamily="34" charset="0"/>
              <a:cs typeface="Arial" pitchFamily="34" charset="0"/>
            </a:endParaRPr>
          </a:p>
          <a:p>
            <a:pPr marL="457200" indent="-457200" algn="just" eaLnBrk="1" fontAlgn="auto" hangingPunct="1">
              <a:spcAft>
                <a:spcPts val="0"/>
              </a:spcAft>
              <a:buFont typeface="Wingdings" pitchFamily="2" charset="2"/>
              <a:buChar char="q"/>
              <a:defRPr/>
            </a:pPr>
            <a:r>
              <a:rPr lang="en-US" sz="2000" dirty="0" smtClean="0">
                <a:latin typeface="Arial" pitchFamily="34" charset="0"/>
                <a:cs typeface="Arial" pitchFamily="34" charset="0"/>
              </a:rPr>
              <a:t> Sec.</a:t>
            </a:r>
            <a:r>
              <a:rPr lang="en-US" sz="2000" dirty="0" smtClean="0">
                <a:solidFill>
                  <a:srgbClr val="FF0000"/>
                </a:solidFill>
                <a:latin typeface="Arial" pitchFamily="34" charset="0"/>
                <a:cs typeface="Arial" pitchFamily="34" charset="0"/>
              </a:rPr>
              <a:t>146</a:t>
            </a:r>
            <a:r>
              <a:rPr lang="en-US" sz="2000" dirty="0" smtClean="0">
                <a:latin typeface="Arial" pitchFamily="34" charset="0"/>
                <a:cs typeface="Arial" pitchFamily="34" charset="0"/>
              </a:rPr>
              <a:t> of the MV ACT,1988—Necessity of </a:t>
            </a:r>
            <a:r>
              <a:rPr lang="en-US" sz="2000" dirty="0" smtClean="0">
                <a:solidFill>
                  <a:srgbClr val="FF0000"/>
                </a:solidFill>
                <a:latin typeface="Arial" pitchFamily="34" charset="0"/>
                <a:cs typeface="Arial" pitchFamily="34" charset="0"/>
              </a:rPr>
              <a:t>insurance against Third Party risk</a:t>
            </a:r>
            <a:r>
              <a:rPr lang="en-US" sz="2000" dirty="0" smtClean="0">
                <a:latin typeface="Arial" pitchFamily="34" charset="0"/>
                <a:cs typeface="Arial" pitchFamily="34" charset="0"/>
              </a:rPr>
              <a:t>—No person shall use, except as a passenger, or cause or allow any other person to use, a motor vehicle in a </a:t>
            </a:r>
            <a:r>
              <a:rPr lang="en-US" sz="2000" dirty="0" smtClean="0">
                <a:solidFill>
                  <a:srgbClr val="0000FF"/>
                </a:solidFill>
                <a:latin typeface="Arial" pitchFamily="34" charset="0"/>
                <a:cs typeface="Arial" pitchFamily="34" charset="0"/>
              </a:rPr>
              <a:t>public place</a:t>
            </a:r>
            <a:r>
              <a:rPr lang="en-US" sz="2000" dirty="0" smtClean="0">
                <a:latin typeface="Arial" pitchFamily="34" charset="0"/>
                <a:cs typeface="Arial" pitchFamily="34" charset="0"/>
              </a:rPr>
              <a:t>, unless there is in force in relation to the use of the vehicle, a policy of insurance complying with the provisions of </a:t>
            </a:r>
            <a:r>
              <a:rPr lang="en-US" sz="2000" dirty="0" smtClean="0">
                <a:solidFill>
                  <a:srgbClr val="FF0000"/>
                </a:solidFill>
                <a:latin typeface="Arial" pitchFamily="34" charset="0"/>
                <a:cs typeface="Arial" pitchFamily="34" charset="0"/>
              </a:rPr>
              <a:t>chapter-XI </a:t>
            </a:r>
            <a:r>
              <a:rPr lang="en-US" sz="2000" dirty="0" smtClean="0">
                <a:latin typeface="Arial" pitchFamily="34" charset="0"/>
                <a:cs typeface="Arial" pitchFamily="34" charset="0"/>
              </a:rPr>
              <a:t>of the Act.</a:t>
            </a:r>
            <a:endParaRPr lang="en-IN" sz="2000" dirty="0" smtClean="0">
              <a:latin typeface="Arial" pitchFamily="34" charset="0"/>
              <a:cs typeface="Arial" pitchFamily="34" charset="0"/>
            </a:endParaRPr>
          </a:p>
          <a:p>
            <a:pPr marL="457200" indent="-457200" algn="just" eaLnBrk="1" fontAlgn="auto" hangingPunct="1">
              <a:spcAft>
                <a:spcPts val="0"/>
              </a:spcAft>
              <a:buFont typeface="Arial" pitchFamily="34" charset="0"/>
              <a:buNone/>
              <a:defRPr/>
            </a:pPr>
            <a:endParaRPr lang="en-IN" sz="2000" dirty="0" smtClean="0">
              <a:latin typeface="Arial" pitchFamily="34" charset="0"/>
              <a:cs typeface="Arial" pitchFamily="34" charset="0"/>
            </a:endParaRPr>
          </a:p>
        </p:txBody>
      </p:sp>
      <p:sp>
        <p:nvSpPr>
          <p:cNvPr id="4" name="Rectangle 3"/>
          <p:cNvSpPr/>
          <p:nvPr/>
        </p:nvSpPr>
        <p:spPr>
          <a:xfrm>
            <a:off x="0" y="14288"/>
            <a:ext cx="9144000" cy="1052512"/>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6" name="Title 3"/>
          <p:cNvSpPr txBox="1">
            <a:spLocks/>
          </p:cNvSpPr>
          <p:nvPr/>
        </p:nvSpPr>
        <p:spPr>
          <a:xfrm>
            <a:off x="0" y="0"/>
            <a:ext cx="9144000" cy="1066800"/>
          </a:xfrm>
          <a:prstGeom prst="rect">
            <a:avLst/>
          </a:prstGeom>
        </p:spPr>
        <p:txBody>
          <a:bodyPr>
            <a:normAutofit/>
          </a:bodyPr>
          <a:lstStyle/>
          <a:p>
            <a:pPr algn="ctr" fontAlgn="auto">
              <a:spcAft>
                <a:spcPts val="0"/>
              </a:spcAft>
              <a:defRPr/>
            </a:pPr>
            <a:r>
              <a:rPr lang="en-IN" sz="3200" b="1" dirty="0">
                <a:latin typeface="+mj-lt"/>
                <a:ea typeface="+mj-ea"/>
                <a:cs typeface="+mj-cs"/>
              </a:rPr>
              <a:t> </a:t>
            </a: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7658"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27659" name="TextBox 1"/>
          <p:cNvSpPr txBox="1">
            <a:spLocks noChangeArrowheads="1"/>
          </p:cNvSpPr>
          <p:nvPr/>
        </p:nvSpPr>
        <p:spPr bwMode="auto">
          <a:xfrm>
            <a:off x="644525" y="381000"/>
            <a:ext cx="8270875" cy="369888"/>
          </a:xfrm>
          <a:prstGeom prst="rect">
            <a:avLst/>
          </a:prstGeom>
          <a:noFill/>
          <a:ln w="9525">
            <a:noFill/>
            <a:miter lim="800000"/>
            <a:headEnd/>
            <a:tailEnd/>
          </a:ln>
        </p:spPr>
        <p:txBody>
          <a:bodyPr>
            <a:spAutoFit/>
          </a:bodyPr>
          <a:lstStyle/>
          <a:p>
            <a:r>
              <a:rPr lang="en-US" b="1"/>
              <a:t>INSURANCE OF MOTOR VEHICLES AGAINST THIRD PARTY RISKS</a:t>
            </a: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0"/>
            <a:ext cx="9144000" cy="1066800"/>
          </a:xfrm>
        </p:spPr>
        <p:txBody>
          <a:bodyPr/>
          <a:lstStyle/>
          <a:p>
            <a:pPr eaLnBrk="1" hangingPunct="1"/>
            <a:endParaRPr lang="en-US" smtClean="0"/>
          </a:p>
        </p:txBody>
      </p:sp>
      <p:sp>
        <p:nvSpPr>
          <p:cNvPr id="3" name="Content Placeholder 2"/>
          <p:cNvSpPr>
            <a:spLocks noGrp="1"/>
          </p:cNvSpPr>
          <p:nvPr>
            <p:ph idx="1"/>
          </p:nvPr>
        </p:nvSpPr>
        <p:spPr>
          <a:xfrm>
            <a:off x="381000" y="839788"/>
            <a:ext cx="8763000" cy="5410200"/>
          </a:xfrm>
        </p:spPr>
        <p:txBody>
          <a:bodyPr rtlCol="0">
            <a:normAutofit fontScale="70000" lnSpcReduction="20000"/>
          </a:bodyPr>
          <a:lstStyle/>
          <a:p>
            <a:pPr algn="just" eaLnBrk="1" fontAlgn="auto" hangingPunct="1">
              <a:spcAft>
                <a:spcPts val="0"/>
              </a:spcAft>
              <a:buFont typeface="Arial" pitchFamily="34" charset="0"/>
              <a:buNone/>
              <a:defRPr/>
            </a:pPr>
            <a:endParaRPr lang="en-US" dirty="0" smtClean="0"/>
          </a:p>
          <a:p>
            <a:pPr algn="just" eaLnBrk="1" fontAlgn="auto" hangingPunct="1">
              <a:spcAft>
                <a:spcPts val="0"/>
              </a:spcAft>
              <a:buFont typeface="Wingdings" pitchFamily="2" charset="2"/>
              <a:buChar char="q"/>
              <a:defRPr/>
            </a:pPr>
            <a:r>
              <a:rPr lang="en-US" dirty="0" smtClean="0"/>
              <a:t>Vehicle carries or meant to carry dangerous or hazardous goods—Additional policy of insurance under the Public Liability Insurance Act, 1991.</a:t>
            </a:r>
            <a:endParaRPr lang="en-US" dirty="0" smtClean="0">
              <a:latin typeface="Arial" pitchFamily="34" charset="0"/>
              <a:cs typeface="Arial" pitchFamily="34" charset="0"/>
            </a:endParaRPr>
          </a:p>
          <a:p>
            <a:pPr algn="just" eaLnBrk="1" hangingPunct="1">
              <a:buFont typeface="Wingdings" pitchFamily="2" charset="2"/>
              <a:buChar char="q"/>
              <a:defRPr/>
            </a:pPr>
            <a:r>
              <a:rPr lang="en-US" dirty="0" smtClean="0">
                <a:solidFill>
                  <a:srgbClr val="FF0000"/>
                </a:solidFill>
              </a:rPr>
              <a:t>Sec.2(34)</a:t>
            </a:r>
            <a:r>
              <a:rPr lang="en-US" dirty="0" smtClean="0"/>
              <a:t> of MV Act, 1988—</a:t>
            </a:r>
            <a:r>
              <a:rPr lang="en-US" dirty="0" smtClean="0">
                <a:solidFill>
                  <a:srgbClr val="FF0000"/>
                </a:solidFill>
              </a:rPr>
              <a:t>Public Place</a:t>
            </a:r>
            <a:r>
              <a:rPr lang="en-US" dirty="0" smtClean="0"/>
              <a:t>—Road, Street, way or other place, whether a through fare or not, to which </a:t>
            </a:r>
            <a:r>
              <a:rPr lang="en-US" dirty="0" smtClean="0">
                <a:solidFill>
                  <a:srgbClr val="0000FF"/>
                </a:solidFill>
              </a:rPr>
              <a:t>the public have a right of access</a:t>
            </a:r>
            <a:r>
              <a:rPr lang="en-US" dirty="0" smtClean="0"/>
              <a:t>—Covers even places of private ownership where members of public have access whether free or controlled—Accident in garage in the process of reversing a </a:t>
            </a:r>
            <a:r>
              <a:rPr lang="en-US" sz="3500" dirty="0" smtClean="0"/>
              <a:t>tractor—Road</a:t>
            </a:r>
            <a:r>
              <a:rPr lang="en-US" dirty="0" smtClean="0"/>
              <a:t> inside the gate of the secretariat. </a:t>
            </a:r>
          </a:p>
          <a:p>
            <a:pPr algn="just" eaLnBrk="1" hangingPunct="1">
              <a:buFont typeface="Wingdings" pitchFamily="2" charset="2"/>
              <a:buChar char="q"/>
              <a:defRPr/>
            </a:pPr>
            <a:r>
              <a:rPr lang="en-US" dirty="0" smtClean="0">
                <a:solidFill>
                  <a:srgbClr val="FF0000"/>
                </a:solidFill>
              </a:rPr>
              <a:t>Sec.2(28)</a:t>
            </a:r>
            <a:r>
              <a:rPr lang="en-US" dirty="0" smtClean="0"/>
              <a:t> of MV Act, 1988—</a:t>
            </a:r>
            <a:r>
              <a:rPr lang="en-US" dirty="0" smtClean="0">
                <a:solidFill>
                  <a:srgbClr val="FF0000"/>
                </a:solidFill>
              </a:rPr>
              <a:t>’Motor Vehicle’ </a:t>
            </a:r>
            <a:r>
              <a:rPr lang="en-US" dirty="0" smtClean="0"/>
              <a:t>means any mechanically propelled vehicle </a:t>
            </a:r>
            <a:r>
              <a:rPr lang="en-US" dirty="0" smtClean="0">
                <a:solidFill>
                  <a:srgbClr val="0000FF"/>
                </a:solidFill>
              </a:rPr>
              <a:t>adopted for use upon roads</a:t>
            </a:r>
            <a:r>
              <a:rPr lang="en-US" dirty="0" smtClean="0"/>
              <a:t> whether the power of propulsion is transmitted thereto from an external or internal source.</a:t>
            </a:r>
          </a:p>
          <a:p>
            <a:pPr marL="0" indent="0" algn="just" eaLnBrk="1" hangingPunct="1">
              <a:buFont typeface="Arial" charset="0"/>
              <a:buNone/>
              <a:defRPr/>
            </a:pPr>
            <a:endParaRPr lang="en-US" dirty="0" smtClean="0"/>
          </a:p>
          <a:p>
            <a:pPr algn="just" eaLnBrk="1" hangingPunct="1">
              <a:buFont typeface="Wingdings" pitchFamily="2" charset="2"/>
              <a:buChar char="q"/>
              <a:defRPr/>
            </a:pPr>
            <a:r>
              <a:rPr lang="en-US" dirty="0" smtClean="0"/>
              <a:t> Violation of Sec.</a:t>
            </a:r>
            <a:r>
              <a:rPr lang="en-US" dirty="0" smtClean="0">
                <a:solidFill>
                  <a:srgbClr val="FF0000"/>
                </a:solidFill>
              </a:rPr>
              <a:t>146</a:t>
            </a:r>
            <a:r>
              <a:rPr lang="en-US" dirty="0" smtClean="0"/>
              <a:t>—</a:t>
            </a:r>
            <a:r>
              <a:rPr lang="en-US" dirty="0" smtClean="0">
                <a:solidFill>
                  <a:srgbClr val="0000FF"/>
                </a:solidFill>
              </a:rPr>
              <a:t>No insurance—Punishable u/s196</a:t>
            </a:r>
            <a:r>
              <a:rPr lang="en-US" dirty="0" smtClean="0"/>
              <a:t>—Upto three months imprisonment or with fine </a:t>
            </a:r>
            <a:r>
              <a:rPr lang="en-US" dirty="0" err="1" smtClean="0"/>
              <a:t>upto</a:t>
            </a:r>
            <a:r>
              <a:rPr lang="en-US" dirty="0" smtClean="0"/>
              <a:t> Rs. 1,000, or with both.</a:t>
            </a:r>
          </a:p>
          <a:p>
            <a:pPr algn="just" eaLnBrk="1" hangingPunct="1">
              <a:defRPr/>
            </a:pPr>
            <a:r>
              <a:rPr lang="en-US" dirty="0" smtClean="0"/>
              <a:t>Compulsory Insurance not applicable to vehicle owned by </a:t>
            </a:r>
            <a:r>
              <a:rPr lang="en-US" dirty="0" smtClean="0">
                <a:solidFill>
                  <a:srgbClr val="0000FF"/>
                </a:solidFill>
              </a:rPr>
              <a:t>Central Government or State Government  and used for government purposes</a:t>
            </a:r>
            <a:r>
              <a:rPr lang="en-US" dirty="0" smtClean="0"/>
              <a:t>.</a:t>
            </a:r>
          </a:p>
          <a:p>
            <a:pPr algn="just" eaLnBrk="1" hangingPunct="1">
              <a:defRPr/>
            </a:pPr>
            <a:endParaRPr lang="en-US" dirty="0" smtClean="0"/>
          </a:p>
        </p:txBody>
      </p:sp>
      <p:sp>
        <p:nvSpPr>
          <p:cNvPr id="4" name="Rectangle 3"/>
          <p:cNvSpPr/>
          <p:nvPr/>
        </p:nvSpPr>
        <p:spPr>
          <a:xfrm>
            <a:off x="152400" y="0"/>
            <a:ext cx="8991600" cy="762000"/>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Aft>
                <a:spcPts val="0"/>
              </a:spcAft>
              <a:defRPr/>
            </a:pPr>
            <a:endParaRPr lang="en-IN" sz="3200" b="1" dirty="0">
              <a:solidFill>
                <a:schemeClr val="tx1"/>
              </a:solidFill>
            </a:endParaRPr>
          </a:p>
        </p:txBody>
      </p:sp>
      <p:sp>
        <p:nvSpPr>
          <p:cNvPr id="6" name="Title 3"/>
          <p:cNvSpPr txBox="1">
            <a:spLocks/>
          </p:cNvSpPr>
          <p:nvPr/>
        </p:nvSpPr>
        <p:spPr>
          <a:xfrm>
            <a:off x="1752600" y="1600200"/>
            <a:ext cx="8229600" cy="703263"/>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3429794"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27580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8682"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28683" name="TextBox 1"/>
          <p:cNvSpPr txBox="1">
            <a:spLocks noChangeArrowheads="1"/>
          </p:cNvSpPr>
          <p:nvPr/>
        </p:nvSpPr>
        <p:spPr bwMode="auto">
          <a:xfrm>
            <a:off x="465138" y="225425"/>
            <a:ext cx="8221662" cy="369888"/>
          </a:xfrm>
          <a:prstGeom prst="rect">
            <a:avLst/>
          </a:prstGeom>
          <a:noFill/>
          <a:ln w="9525">
            <a:noFill/>
            <a:miter lim="800000"/>
            <a:headEnd/>
            <a:tailEnd/>
          </a:ln>
        </p:spPr>
        <p:txBody>
          <a:bodyPr>
            <a:spAutoFit/>
          </a:bodyPr>
          <a:lstStyle/>
          <a:p>
            <a:pPr algn="ctr"/>
            <a:r>
              <a:rPr lang="en-US" b="1"/>
              <a:t>MOTOR VEHICLE &amp; PUBLIC PLACE</a:t>
            </a: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0"/>
            <a:ext cx="9144000" cy="1066800"/>
          </a:xfrm>
        </p:spPr>
        <p:txBody>
          <a:bodyPr/>
          <a:lstStyle/>
          <a:p>
            <a:pPr eaLnBrk="1" hangingPunct="1"/>
            <a:endParaRPr lang="en-US" smtClean="0"/>
          </a:p>
        </p:txBody>
      </p:sp>
      <p:sp>
        <p:nvSpPr>
          <p:cNvPr id="29699" name="Content Placeholder 2"/>
          <p:cNvSpPr>
            <a:spLocks noGrp="1"/>
          </p:cNvSpPr>
          <p:nvPr>
            <p:ph idx="1"/>
          </p:nvPr>
        </p:nvSpPr>
        <p:spPr>
          <a:xfrm>
            <a:off x="685800" y="1143000"/>
            <a:ext cx="7848600" cy="5029200"/>
          </a:xfrm>
        </p:spPr>
        <p:txBody>
          <a:bodyPr/>
          <a:lstStyle/>
          <a:p>
            <a:pPr algn="just" eaLnBrk="1" hangingPunct="1">
              <a:buFont typeface="Wingdings" pitchFamily="2" charset="2"/>
              <a:buChar char="q"/>
            </a:pPr>
            <a:r>
              <a:rPr lang="en-US" sz="2000" smtClean="0">
                <a:solidFill>
                  <a:srgbClr val="0000FF"/>
                </a:solidFill>
                <a:latin typeface="Arial" pitchFamily="34" charset="0"/>
                <a:cs typeface="Arial" pitchFamily="34" charset="0"/>
              </a:rPr>
              <a:t>Insurance with two insurers </a:t>
            </a:r>
            <a:r>
              <a:rPr lang="en-US" sz="2000" smtClean="0">
                <a:latin typeface="Arial" pitchFamily="34" charset="0"/>
                <a:cs typeface="Arial" pitchFamily="34" charset="0"/>
              </a:rPr>
              <a:t>– Effect – Claimants can recover amount from either – Paying insurer can settle its score with the other insurer – Ganga Ram Patel Vs. Md. Jahid Khan, 2008 ACJ 2763 (MP) (DB). </a:t>
            </a:r>
            <a:r>
              <a:rPr lang="en-US" sz="2000" b="1" smtClean="0">
                <a:latin typeface="Arial" pitchFamily="34" charset="0"/>
                <a:cs typeface="Arial" pitchFamily="34" charset="0"/>
              </a:rPr>
              <a:t>(Doctrine of Contribution shall apply)</a:t>
            </a:r>
          </a:p>
          <a:p>
            <a:pPr algn="just" eaLnBrk="1" hangingPunct="1">
              <a:buFont typeface="Wingdings" pitchFamily="2" charset="2"/>
              <a:buChar char="q"/>
            </a:pPr>
            <a:r>
              <a:rPr lang="en-US" sz="2000" smtClean="0">
                <a:latin typeface="Arial" pitchFamily="34" charset="0"/>
                <a:cs typeface="Arial" pitchFamily="34" charset="0"/>
              </a:rPr>
              <a:t> </a:t>
            </a:r>
            <a:r>
              <a:rPr lang="en-US" sz="2000" b="1" smtClean="0">
                <a:latin typeface="Arial" pitchFamily="34" charset="0"/>
                <a:cs typeface="Arial" pitchFamily="34" charset="0"/>
              </a:rPr>
              <a:t>Minu V. Mehta Vs. Dr. Balakrishna Ramachandra Nayan</a:t>
            </a:r>
            <a:r>
              <a:rPr lang="en-US" sz="2000" smtClean="0">
                <a:latin typeface="Arial" pitchFamily="34" charset="0"/>
                <a:cs typeface="Arial" pitchFamily="34" charset="0"/>
              </a:rPr>
              <a:t> –Hon’ble Supreme Court has observed ‘</a:t>
            </a:r>
            <a:r>
              <a:rPr lang="en-US" sz="2000" smtClean="0">
                <a:solidFill>
                  <a:srgbClr val="0000FF"/>
                </a:solidFill>
                <a:latin typeface="Arial" pitchFamily="34" charset="0"/>
                <a:cs typeface="Arial" pitchFamily="34" charset="0"/>
              </a:rPr>
              <a:t>the concept of owner’s liability without any negligence is opposed to the basic principles of law</a:t>
            </a:r>
            <a:r>
              <a:rPr lang="en-US" sz="2000" smtClean="0">
                <a:latin typeface="Arial" pitchFamily="34" charset="0"/>
                <a:cs typeface="Arial" pitchFamily="34" charset="0"/>
              </a:rPr>
              <a:t>’. The mere fact that a party received an injury arising out of the use of a vehicle in a public place cannot justify fastening liability on the owner. It may be that a person bent upon committing suicide may jump before a car in motion and, thus, get himself killed. We cannot perceive by what reasoning the owner of the car could be made liable.</a:t>
            </a:r>
          </a:p>
          <a:p>
            <a:pPr algn="just">
              <a:buFont typeface="Wingdings" pitchFamily="2" charset="2"/>
              <a:buChar char="q"/>
            </a:pPr>
            <a:r>
              <a:rPr lang="en-US" sz="2000" smtClean="0">
                <a:latin typeface="Arial" pitchFamily="34" charset="0"/>
                <a:cs typeface="Arial" pitchFamily="34" charset="0"/>
              </a:rPr>
              <a:t>The Motor Third Party policies have to comply with the requirements of the MV Act. The compensation payable to the claimants is determined by the </a:t>
            </a:r>
            <a:r>
              <a:rPr lang="en-US" sz="2000" b="1" smtClean="0">
                <a:latin typeface="Arial" pitchFamily="34" charset="0"/>
                <a:cs typeface="Arial" pitchFamily="34" charset="0"/>
              </a:rPr>
              <a:t>Motor Accident Claims Tribunals </a:t>
            </a:r>
            <a:r>
              <a:rPr lang="en-US" sz="2000" smtClean="0">
                <a:latin typeface="Arial" pitchFamily="34" charset="0"/>
                <a:cs typeface="Arial" pitchFamily="34" charset="0"/>
              </a:rPr>
              <a:t>(MACT) established under the MV Act.</a:t>
            </a:r>
          </a:p>
          <a:p>
            <a:pPr algn="just" eaLnBrk="1" hangingPunct="1">
              <a:buFont typeface="Wingdings" pitchFamily="2" charset="2"/>
              <a:buChar char="q"/>
            </a:pPr>
            <a:endParaRPr lang="en-US" sz="2000" smtClean="0"/>
          </a:p>
        </p:txBody>
      </p:sp>
      <p:sp>
        <p:nvSpPr>
          <p:cNvPr id="4" name="Rectangle 3"/>
          <p:cNvSpPr/>
          <p:nvPr/>
        </p:nvSpPr>
        <p:spPr>
          <a:xfrm>
            <a:off x="0" y="0"/>
            <a:ext cx="9144000" cy="1066800"/>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29701"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1828800" lvl="3" indent="-457200">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818606" y="31234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9707"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0"/>
            <a:ext cx="9144000" cy="1066800"/>
          </a:xfrm>
        </p:spPr>
        <p:txBody>
          <a:bodyPr/>
          <a:lstStyle/>
          <a:p>
            <a:pPr eaLnBrk="1" hangingPunct="1"/>
            <a:endParaRPr lang="en-US" smtClean="0"/>
          </a:p>
        </p:txBody>
      </p:sp>
      <p:sp>
        <p:nvSpPr>
          <p:cNvPr id="30723" name="Content Placeholder 2"/>
          <p:cNvSpPr>
            <a:spLocks noGrp="1"/>
          </p:cNvSpPr>
          <p:nvPr>
            <p:ph idx="1"/>
          </p:nvPr>
        </p:nvSpPr>
        <p:spPr>
          <a:xfrm>
            <a:off x="762000" y="1219200"/>
            <a:ext cx="7924800" cy="4906963"/>
          </a:xfrm>
        </p:spPr>
        <p:txBody>
          <a:bodyPr/>
          <a:lstStyle/>
          <a:p>
            <a:pPr algn="just" eaLnBrk="1" hangingPunct="1">
              <a:buFont typeface="Wingdings" pitchFamily="2" charset="2"/>
              <a:buChar char="q"/>
            </a:pPr>
            <a:r>
              <a:rPr lang="en-US" sz="2000" smtClean="0">
                <a:latin typeface="Arial" pitchFamily="34" charset="0"/>
                <a:cs typeface="Arial" pitchFamily="34" charset="0"/>
              </a:rPr>
              <a:t>The Driver &amp; His License—The policies of motor vehicle insurance usually describe the ‘driver’ as a person engaged in driving. The motor insurance policies, in relation to third parties empahasise two requisite in particular, i.e. the person engaged in driving a vehicle must be a duly licensed driver and must not be disqualified for holding a driving license.</a:t>
            </a:r>
          </a:p>
          <a:p>
            <a:pPr algn="just" eaLnBrk="1" hangingPunct="1">
              <a:buFont typeface="Wingdings" pitchFamily="2" charset="2"/>
              <a:buChar char="q"/>
            </a:pPr>
            <a:r>
              <a:rPr lang="en-US" sz="2000" b="1" smtClean="0">
                <a:latin typeface="Arial" pitchFamily="34" charset="0"/>
                <a:cs typeface="Arial" pitchFamily="34" charset="0"/>
              </a:rPr>
              <a:t>Sec.3—Necessity for driving license</a:t>
            </a:r>
            <a:r>
              <a:rPr lang="en-US" sz="2000" smtClean="0">
                <a:latin typeface="Arial" pitchFamily="34" charset="0"/>
                <a:cs typeface="Arial" pitchFamily="34" charset="0"/>
              </a:rPr>
              <a:t>—No person shall drive a motor vehicle in any public place unless he holds an effective driving license. </a:t>
            </a:r>
          </a:p>
          <a:p>
            <a:pPr algn="just" eaLnBrk="1" hangingPunct="1">
              <a:buFont typeface="Wingdings" pitchFamily="2" charset="2"/>
              <a:buChar char="q"/>
            </a:pPr>
            <a:r>
              <a:rPr lang="en-US" sz="2000" b="1" smtClean="0">
                <a:latin typeface="Arial" pitchFamily="34" charset="0"/>
                <a:cs typeface="Arial" pitchFamily="34" charset="0"/>
              </a:rPr>
              <a:t>Sec.4– Age Limit</a:t>
            </a:r>
            <a:r>
              <a:rPr lang="en-US" sz="2000" smtClean="0">
                <a:latin typeface="Arial" pitchFamily="34" charset="0"/>
                <a:cs typeface="Arial" pitchFamily="34" charset="0"/>
              </a:rPr>
              <a:t>—Minimum age eighteen years—Sixteen years for motor cycle with engine capacity not exceeding 50 cc—Twenty years for transport vehicle.</a:t>
            </a:r>
          </a:p>
          <a:p>
            <a:pPr algn="just" eaLnBrk="1" hangingPunct="1">
              <a:buFont typeface="Wingdings" pitchFamily="2" charset="2"/>
              <a:buChar char="q"/>
            </a:pPr>
            <a:r>
              <a:rPr lang="en-US" sz="2000" smtClean="0">
                <a:latin typeface="Arial" pitchFamily="34" charset="0"/>
                <a:cs typeface="Arial" pitchFamily="34" charset="0"/>
              </a:rPr>
              <a:t>Sec. 6—Restriction on the holding of second licence for the same type of vehicle</a:t>
            </a:r>
          </a:p>
          <a:p>
            <a:pPr algn="just" eaLnBrk="1" hangingPunct="1">
              <a:buFont typeface="Arial" pitchFamily="34" charset="0"/>
              <a:buNone/>
            </a:pPr>
            <a:endParaRPr lang="en-US" sz="2000" smtClean="0">
              <a:latin typeface="Arial" pitchFamily="34" charset="0"/>
              <a:cs typeface="Arial" pitchFamily="34" charset="0"/>
            </a:endParaRPr>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0725"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30731"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30732" name="TextBox 11"/>
          <p:cNvSpPr txBox="1">
            <a:spLocks noChangeArrowheads="1"/>
          </p:cNvSpPr>
          <p:nvPr/>
        </p:nvSpPr>
        <p:spPr bwMode="auto">
          <a:xfrm>
            <a:off x="762000" y="304800"/>
            <a:ext cx="7696200" cy="369888"/>
          </a:xfrm>
          <a:prstGeom prst="rect">
            <a:avLst/>
          </a:prstGeom>
          <a:noFill/>
          <a:ln w="9525">
            <a:noFill/>
            <a:miter lim="800000"/>
            <a:headEnd/>
            <a:tailEnd/>
          </a:ln>
        </p:spPr>
        <p:txBody>
          <a:bodyPr>
            <a:spAutoFit/>
          </a:bodyPr>
          <a:lstStyle/>
          <a:p>
            <a:pPr algn="ctr"/>
            <a:r>
              <a:rPr lang="en-IN" b="1"/>
              <a:t>DRIVING LICNESE</a:t>
            </a:r>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0"/>
            <a:ext cx="9144000" cy="1066800"/>
          </a:xfrm>
        </p:spPr>
        <p:txBody>
          <a:bodyPr/>
          <a:lstStyle/>
          <a:p>
            <a:pPr eaLnBrk="1" hangingPunct="1"/>
            <a:endParaRPr lang="en-US" smtClean="0"/>
          </a:p>
        </p:txBody>
      </p:sp>
      <p:sp>
        <p:nvSpPr>
          <p:cNvPr id="16387" name="Content Placeholder 2"/>
          <p:cNvSpPr>
            <a:spLocks noGrp="1"/>
          </p:cNvSpPr>
          <p:nvPr>
            <p:ph idx="1"/>
          </p:nvPr>
        </p:nvSpPr>
        <p:spPr>
          <a:xfrm>
            <a:off x="762000" y="1219200"/>
            <a:ext cx="7924800" cy="4906963"/>
          </a:xfrm>
          <a:extLst>
            <a:ext uri="{909E8E84-426E-40DD-AFC4-6F175D3DCCD1}"/>
            <a:ext uri="{91240B29-F687-4F45-9708-019B960494DF}"/>
          </a:extLst>
        </p:spPr>
        <p:txBody>
          <a:bodyPr/>
          <a:lstStyle/>
          <a:p>
            <a:pPr marL="342900" lvl="6" indent="-342900" algn="just" fontAlgn="base">
              <a:spcAft>
                <a:spcPct val="0"/>
              </a:spcAft>
              <a:buFont typeface="Wingdings" pitchFamily="2" charset="2"/>
              <a:buChar char="q"/>
              <a:defRPr/>
            </a:pPr>
            <a:r>
              <a:rPr lang="en-US" b="1" dirty="0" smtClean="0">
                <a:latin typeface="Arial" pitchFamily="34" charset="0"/>
                <a:cs typeface="Arial" pitchFamily="34" charset="0"/>
              </a:rPr>
              <a:t>Sec. 66—(Chapter V)—</a:t>
            </a:r>
            <a:r>
              <a:rPr lang="en-US" dirty="0" smtClean="0">
                <a:latin typeface="Arial" pitchFamily="34" charset="0"/>
                <a:cs typeface="Arial" pitchFamily="34" charset="0"/>
              </a:rPr>
              <a:t>Control of Transport Vehicles-- Necessity for Permits—Owner cannot ply the vehicle off the route even if it is not actually carrying any passenger .</a:t>
            </a:r>
          </a:p>
          <a:p>
            <a:pPr algn="just" eaLnBrk="1" hangingPunct="1">
              <a:buFont typeface="Wingdings" pitchFamily="2" charset="2"/>
              <a:buChar char="q"/>
              <a:defRPr/>
            </a:pPr>
            <a:r>
              <a:rPr lang="en-US" sz="2000" dirty="0" smtClean="0">
                <a:latin typeface="Arial" pitchFamily="34" charset="0"/>
                <a:cs typeface="Arial" pitchFamily="34" charset="0"/>
              </a:rPr>
              <a:t>Object is to ensure safety of </a:t>
            </a:r>
            <a:r>
              <a:rPr lang="en-US" sz="2000" dirty="0" smtClean="0">
                <a:solidFill>
                  <a:srgbClr val="0000FF"/>
                </a:solidFill>
                <a:latin typeface="Arial" pitchFamily="34" charset="0"/>
                <a:cs typeface="Arial" pitchFamily="34" charset="0"/>
              </a:rPr>
              <a:t>passengers—No necessity of permit when a road or place is not a ‘public place’ or a ‘highway</a:t>
            </a:r>
            <a:r>
              <a:rPr lang="en-US" sz="2000" dirty="0" smtClean="0">
                <a:latin typeface="Arial" pitchFamily="34" charset="0"/>
                <a:cs typeface="Arial" pitchFamily="34" charset="0"/>
              </a:rPr>
              <a:t>’.</a:t>
            </a:r>
          </a:p>
          <a:p>
            <a:pPr algn="just" eaLnBrk="1" hangingPunct="1">
              <a:buFont typeface="Wingdings" pitchFamily="2" charset="2"/>
              <a:buChar char="q"/>
              <a:defRPr/>
            </a:pPr>
            <a:r>
              <a:rPr lang="en-US" sz="2000" dirty="0" smtClean="0">
                <a:latin typeface="Arial" pitchFamily="34" charset="0"/>
                <a:cs typeface="Arial" pitchFamily="34" charset="0"/>
              </a:rPr>
              <a:t>Whether permit is required before granting registration </a:t>
            </a:r>
          </a:p>
          <a:p>
            <a:pPr algn="just" eaLnBrk="1" hangingPunct="1">
              <a:buFont typeface="Wingdings" pitchFamily="2" charset="2"/>
              <a:buChar char="q"/>
              <a:defRPr/>
            </a:pPr>
            <a:r>
              <a:rPr lang="en-US" sz="2000" dirty="0" smtClean="0">
                <a:latin typeface="Arial" pitchFamily="34" charset="0"/>
                <a:cs typeface="Arial" pitchFamily="34" charset="0"/>
              </a:rPr>
              <a:t>Authorizing the use of the vehicle in a particular place as per the manner of use.</a:t>
            </a:r>
          </a:p>
          <a:p>
            <a:pPr algn="just" eaLnBrk="1" hangingPunct="1">
              <a:buFont typeface="Wingdings" pitchFamily="2" charset="2"/>
              <a:buChar char="q"/>
              <a:defRPr/>
            </a:pPr>
            <a:r>
              <a:rPr lang="en-US" sz="2000" b="1" dirty="0" smtClean="0">
                <a:latin typeface="Arial" pitchFamily="34" charset="0"/>
                <a:cs typeface="Arial" pitchFamily="34" charset="0"/>
              </a:rPr>
              <a:t>Permit necessary for all commercial vehicles (passenger as well as goods vehicle)</a:t>
            </a:r>
          </a:p>
          <a:p>
            <a:pPr algn="just" eaLnBrk="1" hangingPunct="1">
              <a:buFont typeface="Wingdings" pitchFamily="2" charset="2"/>
              <a:buChar char="q"/>
              <a:defRPr/>
            </a:pPr>
            <a:r>
              <a:rPr lang="en-US" sz="2000" dirty="0" smtClean="0">
                <a:latin typeface="Arial" pitchFamily="34" charset="0"/>
                <a:cs typeface="Arial" pitchFamily="34" charset="0"/>
              </a:rPr>
              <a:t>Stage carriage permit holder may be </a:t>
            </a:r>
            <a:r>
              <a:rPr lang="en-US" sz="2000" dirty="0" err="1" smtClean="0">
                <a:latin typeface="Arial" pitchFamily="34" charset="0"/>
                <a:cs typeface="Arial" pitchFamily="34" charset="0"/>
              </a:rPr>
              <a:t>authorised</a:t>
            </a:r>
            <a:r>
              <a:rPr lang="en-US" sz="2000" dirty="0" smtClean="0">
                <a:latin typeface="Arial" pitchFamily="34" charset="0"/>
                <a:cs typeface="Arial" pitchFamily="34" charset="0"/>
              </a:rPr>
              <a:t> to use the vehicle as a goods carriage either when carrying passengers or not.</a:t>
            </a:r>
          </a:p>
          <a:p>
            <a:pPr algn="just" eaLnBrk="1" hangingPunct="1">
              <a:buFont typeface="Wingdings" pitchFamily="2" charset="2"/>
              <a:buChar char="q"/>
              <a:defRPr/>
            </a:pPr>
            <a:r>
              <a:rPr lang="en-US" sz="2000" b="1" dirty="0" smtClean="0">
                <a:latin typeface="Arial" pitchFamily="34" charset="0"/>
                <a:cs typeface="Arial" pitchFamily="34" charset="0"/>
              </a:rPr>
              <a:t>Drawing of trailer—Goods carriage permit.</a:t>
            </a:r>
            <a:endParaRPr lang="en-US" b="1" dirty="0">
              <a:latin typeface="Arial" pitchFamily="34" charset="0"/>
              <a:cs typeface="Arial" pitchFamily="34" charset="0"/>
            </a:endParaRPr>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1749"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31755"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31756" name="TextBox 11"/>
          <p:cNvSpPr txBox="1">
            <a:spLocks noChangeArrowheads="1"/>
          </p:cNvSpPr>
          <p:nvPr/>
        </p:nvSpPr>
        <p:spPr bwMode="auto">
          <a:xfrm>
            <a:off x="762000" y="304800"/>
            <a:ext cx="7696200" cy="369888"/>
          </a:xfrm>
          <a:prstGeom prst="rect">
            <a:avLst/>
          </a:prstGeom>
          <a:noFill/>
          <a:ln w="9525">
            <a:noFill/>
            <a:miter lim="800000"/>
            <a:headEnd/>
            <a:tailEnd/>
          </a:ln>
        </p:spPr>
        <p:txBody>
          <a:bodyPr>
            <a:spAutoFit/>
          </a:bodyPr>
          <a:lstStyle/>
          <a:p>
            <a:pPr algn="ctr"/>
            <a:r>
              <a:rPr lang="en-IN" b="1"/>
              <a:t>PERMIT</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066800"/>
          </a:xfrm>
        </p:spPr>
        <p:txBody>
          <a:bodyPr/>
          <a:lstStyle/>
          <a:p>
            <a:pPr eaLnBrk="1" hangingPunct="1"/>
            <a:endParaRPr lang="en-US" smtClean="0"/>
          </a:p>
        </p:txBody>
      </p:sp>
      <p:sp>
        <p:nvSpPr>
          <p:cNvPr id="3" name="Content Placeholder 2"/>
          <p:cNvSpPr>
            <a:spLocks noGrp="1"/>
          </p:cNvSpPr>
          <p:nvPr>
            <p:ph idx="1"/>
          </p:nvPr>
        </p:nvSpPr>
        <p:spPr>
          <a:xfrm>
            <a:off x="762000" y="1295400"/>
            <a:ext cx="7924800" cy="4830763"/>
          </a:xfrm>
        </p:spPr>
        <p:txBody>
          <a:bodyPr rtlCol="0">
            <a:normAutofit/>
          </a:bodyPr>
          <a:lstStyle/>
          <a:p>
            <a:pPr marL="457200" indent="-457200" algn="just" eaLnBrk="1" fontAlgn="auto" hangingPunct="1">
              <a:spcAft>
                <a:spcPts val="0"/>
              </a:spcAft>
              <a:buFont typeface="Wingdings" pitchFamily="2" charset="2"/>
              <a:buChar char="q"/>
              <a:defRPr/>
            </a:pPr>
            <a:r>
              <a:rPr lang="en-US" sz="2000" dirty="0" smtClean="0">
                <a:latin typeface="Arial" pitchFamily="34" charset="0"/>
                <a:cs typeface="Arial" pitchFamily="34" charset="0"/>
              </a:rPr>
              <a:t>India has largest number of road accidents in the world. More than </a:t>
            </a:r>
            <a:r>
              <a:rPr lang="en-US" sz="2000" dirty="0" smtClean="0">
                <a:solidFill>
                  <a:srgbClr val="FF0000"/>
                </a:solidFill>
                <a:latin typeface="Arial" pitchFamily="34" charset="0"/>
                <a:cs typeface="Arial" pitchFamily="34" charset="0"/>
              </a:rPr>
              <a:t>one </a:t>
            </a:r>
            <a:r>
              <a:rPr lang="en-US" sz="2000" dirty="0" err="1" smtClean="0">
                <a:solidFill>
                  <a:srgbClr val="FF0000"/>
                </a:solidFill>
                <a:latin typeface="Arial" pitchFamily="34" charset="0"/>
                <a:cs typeface="Arial" pitchFamily="34" charset="0"/>
              </a:rPr>
              <a:t>lakh</a:t>
            </a:r>
            <a:r>
              <a:rPr lang="en-US" sz="2000" dirty="0" smtClean="0">
                <a:solidFill>
                  <a:srgbClr val="FF0000"/>
                </a:solidFill>
                <a:latin typeface="Arial" pitchFamily="34" charset="0"/>
                <a:cs typeface="Arial" pitchFamily="34" charset="0"/>
              </a:rPr>
              <a:t> </a:t>
            </a:r>
            <a:r>
              <a:rPr lang="en-US" sz="2000" dirty="0" smtClean="0">
                <a:latin typeface="Arial" pitchFamily="34" charset="0"/>
                <a:cs typeface="Arial" pitchFamily="34" charset="0"/>
              </a:rPr>
              <a:t>people die in road accidents in </a:t>
            </a:r>
            <a:r>
              <a:rPr lang="en-US" sz="2000" dirty="0" smtClean="0">
                <a:solidFill>
                  <a:srgbClr val="FF0000"/>
                </a:solidFill>
                <a:latin typeface="Arial" pitchFamily="34" charset="0"/>
                <a:cs typeface="Arial" pitchFamily="34" charset="0"/>
              </a:rPr>
              <a:t>a year </a:t>
            </a:r>
            <a:r>
              <a:rPr lang="en-US" sz="2000" dirty="0" smtClean="0">
                <a:latin typeface="Arial" pitchFamily="34" charset="0"/>
                <a:cs typeface="Arial" pitchFamily="34" charset="0"/>
              </a:rPr>
              <a:t>and the average number of deaths </a:t>
            </a:r>
            <a:r>
              <a:rPr lang="en-US" sz="2000" dirty="0" smtClean="0">
                <a:solidFill>
                  <a:srgbClr val="FF0000"/>
                </a:solidFill>
                <a:latin typeface="Arial" pitchFamily="34" charset="0"/>
                <a:cs typeface="Arial" pitchFamily="34" charset="0"/>
              </a:rPr>
              <a:t>per day </a:t>
            </a:r>
            <a:r>
              <a:rPr lang="en-US" sz="2000" dirty="0" smtClean="0">
                <a:latin typeface="Arial" pitchFamily="34" charset="0"/>
                <a:cs typeface="Arial" pitchFamily="34" charset="0"/>
              </a:rPr>
              <a:t>are more than </a:t>
            </a:r>
            <a:r>
              <a:rPr lang="en-US" sz="2000" dirty="0" smtClean="0">
                <a:solidFill>
                  <a:srgbClr val="FF0000"/>
                </a:solidFill>
                <a:latin typeface="Arial" pitchFamily="34" charset="0"/>
                <a:cs typeface="Arial" pitchFamily="34" charset="0"/>
              </a:rPr>
              <a:t>300</a:t>
            </a:r>
            <a:r>
              <a:rPr lang="en-US" sz="2000" dirty="0" smtClean="0">
                <a:latin typeface="Arial" pitchFamily="34" charset="0"/>
                <a:cs typeface="Arial" pitchFamily="34" charset="0"/>
              </a:rPr>
              <a:t>, meaning thereby that more than </a:t>
            </a:r>
            <a:r>
              <a:rPr lang="en-US" sz="2000" dirty="0" smtClean="0">
                <a:solidFill>
                  <a:srgbClr val="FF0000"/>
                </a:solidFill>
                <a:latin typeface="Arial" pitchFamily="34" charset="0"/>
                <a:cs typeface="Arial" pitchFamily="34" charset="0"/>
              </a:rPr>
              <a:t>ten</a:t>
            </a:r>
            <a:r>
              <a:rPr lang="en-US" sz="2000" dirty="0" smtClean="0">
                <a:latin typeface="Arial" pitchFamily="34" charset="0"/>
                <a:cs typeface="Arial" pitchFamily="34" charset="0"/>
              </a:rPr>
              <a:t> persons die </a:t>
            </a:r>
            <a:r>
              <a:rPr lang="en-US" sz="2000" dirty="0" smtClean="0">
                <a:solidFill>
                  <a:srgbClr val="FF0000"/>
                </a:solidFill>
                <a:latin typeface="Arial" pitchFamily="34" charset="0"/>
                <a:cs typeface="Arial" pitchFamily="34" charset="0"/>
              </a:rPr>
              <a:t>every hour</a:t>
            </a:r>
            <a:r>
              <a:rPr lang="en-US" sz="2000" dirty="0" smtClean="0">
                <a:latin typeface="Arial" pitchFamily="34" charset="0"/>
                <a:cs typeface="Arial" pitchFamily="34" charset="0"/>
              </a:rPr>
              <a:t>.</a:t>
            </a:r>
          </a:p>
          <a:p>
            <a:pPr algn="just" eaLnBrk="1" fontAlgn="auto" hangingPunct="1">
              <a:spcAft>
                <a:spcPts val="0"/>
              </a:spcAft>
              <a:defRPr/>
            </a:pPr>
            <a:endParaRPr lang="en-US" dirty="0"/>
          </a:p>
        </p:txBody>
      </p:sp>
      <p:sp>
        <p:nvSpPr>
          <p:cNvPr id="14340" name="Content Placeholder 2"/>
          <p:cNvSpPr txBox="1">
            <a:spLocks/>
          </p:cNvSpPr>
          <p:nvPr/>
        </p:nvSpPr>
        <p:spPr bwMode="auto">
          <a:xfrm>
            <a:off x="762000" y="1219200"/>
            <a:ext cx="7924800" cy="4568825"/>
          </a:xfrm>
          <a:prstGeom prst="rect">
            <a:avLst/>
          </a:prstGeom>
          <a:noFill/>
          <a:ln w="9525">
            <a:noFill/>
            <a:miter lim="800000"/>
            <a:headEnd/>
            <a:tailEnd/>
          </a:ln>
        </p:spPr>
        <p:txBody>
          <a:bodyPr/>
          <a:lstStyle/>
          <a:p>
            <a:pPr marL="457200" indent="-457200">
              <a:spcBef>
                <a:spcPct val="20000"/>
              </a:spcBef>
            </a:pPr>
            <a:endParaRPr lang="en-IN" sz="2000"/>
          </a:p>
          <a:p>
            <a:pPr marL="457200" indent="-457200">
              <a:spcBef>
                <a:spcPct val="20000"/>
              </a:spcBef>
            </a:pPr>
            <a:endParaRPr lang="en-IN" sz="2000"/>
          </a:p>
          <a:p>
            <a:pPr marL="457200" indent="-457200">
              <a:spcBef>
                <a:spcPct val="20000"/>
              </a:spcBef>
              <a:buFont typeface="Wingdings" pitchFamily="2" charset="2"/>
              <a:buChar char="q"/>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14346"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13" name="Rectangle 12"/>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3200" b="1" dirty="0">
              <a:solidFill>
                <a:schemeClr val="tx1">
                  <a:lumMod val="75000"/>
                  <a:lumOff val="25000"/>
                </a:schemeClr>
              </a:solidFill>
              <a:latin typeface="+mj-lt"/>
            </a:endParaRPr>
          </a:p>
        </p:txBody>
      </p:sp>
      <p:pic>
        <p:nvPicPr>
          <p:cNvPr id="14348" name="Picture 11"/>
          <p:cNvPicPr>
            <a:picLocks noChangeAspect="1" noChangeArrowheads="1"/>
          </p:cNvPicPr>
          <p:nvPr/>
        </p:nvPicPr>
        <p:blipFill>
          <a:blip r:embed="rId4"/>
          <a:srcRect/>
          <a:stretch>
            <a:fillRect/>
          </a:stretch>
        </p:blipFill>
        <p:spPr bwMode="auto">
          <a:xfrm>
            <a:off x="990600" y="3048000"/>
            <a:ext cx="7620000" cy="30480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0"/>
            <a:ext cx="9144000" cy="1066800"/>
          </a:xfrm>
        </p:spPr>
        <p:txBody>
          <a:bodyPr/>
          <a:lstStyle/>
          <a:p>
            <a:pPr eaLnBrk="1" hangingPunct="1"/>
            <a:endParaRPr lang="en-US" smtClean="0"/>
          </a:p>
        </p:txBody>
      </p:sp>
      <p:sp>
        <p:nvSpPr>
          <p:cNvPr id="32771" name="Content Placeholder 2"/>
          <p:cNvSpPr>
            <a:spLocks noGrp="1"/>
          </p:cNvSpPr>
          <p:nvPr>
            <p:ph idx="1"/>
          </p:nvPr>
        </p:nvSpPr>
        <p:spPr>
          <a:xfrm>
            <a:off x="762000" y="1219200"/>
            <a:ext cx="7924800" cy="4906963"/>
          </a:xfrm>
        </p:spPr>
        <p:txBody>
          <a:bodyPr/>
          <a:lstStyle/>
          <a:p>
            <a:pPr algn="just" eaLnBrk="1" hangingPunct="1">
              <a:buFont typeface="Arial" pitchFamily="34" charset="0"/>
              <a:buNone/>
            </a:pPr>
            <a:r>
              <a:rPr lang="en-US" sz="2000" b="1" smtClean="0">
                <a:latin typeface="Arial" pitchFamily="34" charset="0"/>
                <a:cs typeface="Arial" pitchFamily="34" charset="0"/>
              </a:rPr>
              <a:t>Permit not necessary for the following vehicles:</a:t>
            </a:r>
          </a:p>
          <a:p>
            <a:pPr algn="just" eaLnBrk="1" hangingPunct="1">
              <a:buFont typeface="Wingdings" pitchFamily="2" charset="2"/>
              <a:buChar char="q"/>
            </a:pPr>
            <a:r>
              <a:rPr lang="en-US" sz="2000" smtClean="0">
                <a:solidFill>
                  <a:srgbClr val="0000FF"/>
                </a:solidFill>
                <a:latin typeface="Arial" pitchFamily="34" charset="0"/>
                <a:cs typeface="Arial" pitchFamily="34" charset="0"/>
              </a:rPr>
              <a:t>Transport vehicle owned by Central or State Government and used for Government </a:t>
            </a:r>
            <a:r>
              <a:rPr lang="en-US" sz="2000" smtClean="0">
                <a:latin typeface="Arial" pitchFamily="34" charset="0"/>
                <a:cs typeface="Arial" pitchFamily="34" charset="0"/>
              </a:rPr>
              <a:t>purposes,Transport vehicle owned by a Local authoritry or under contract with a Local authority and used solely for road cleansing,road watering or conservancy purposes.</a:t>
            </a:r>
          </a:p>
          <a:p>
            <a:pPr algn="just" eaLnBrk="1" hangingPunct="1">
              <a:buFont typeface="Wingdings" pitchFamily="2" charset="2"/>
              <a:buChar char="q"/>
            </a:pPr>
            <a:r>
              <a:rPr lang="en-US" sz="2000" smtClean="0">
                <a:latin typeface="Arial" pitchFamily="34" charset="0"/>
                <a:cs typeface="Arial" pitchFamily="34" charset="0"/>
              </a:rPr>
              <a:t>For </a:t>
            </a:r>
            <a:r>
              <a:rPr lang="en-US" sz="2000" smtClean="0">
                <a:solidFill>
                  <a:srgbClr val="0000FF"/>
                </a:solidFill>
                <a:latin typeface="Arial" pitchFamily="34" charset="0"/>
                <a:cs typeface="Arial" pitchFamily="34" charset="0"/>
              </a:rPr>
              <a:t>police, fire brigade or ambulance purposes</a:t>
            </a:r>
            <a:r>
              <a:rPr lang="en-US" sz="2000" smtClean="0">
                <a:latin typeface="Arial" pitchFamily="34" charset="0"/>
                <a:cs typeface="Arial" pitchFamily="34" charset="0"/>
              </a:rPr>
              <a:t>.</a:t>
            </a:r>
          </a:p>
          <a:p>
            <a:pPr algn="just" eaLnBrk="1" hangingPunct="1">
              <a:buFont typeface="Wingdings" pitchFamily="2" charset="2"/>
              <a:buChar char="q"/>
            </a:pPr>
            <a:r>
              <a:rPr lang="en-US" sz="2000" smtClean="0">
                <a:latin typeface="Arial" pitchFamily="34" charset="0"/>
                <a:cs typeface="Arial" pitchFamily="34" charset="0"/>
              </a:rPr>
              <a:t>Used solely for the </a:t>
            </a:r>
            <a:r>
              <a:rPr lang="en-US" sz="2000" smtClean="0">
                <a:solidFill>
                  <a:srgbClr val="0000FF"/>
                </a:solidFill>
                <a:latin typeface="Arial" pitchFamily="34" charset="0"/>
                <a:cs typeface="Arial" pitchFamily="34" charset="0"/>
              </a:rPr>
              <a:t>conveyance of  corpses and the mourners </a:t>
            </a:r>
            <a:r>
              <a:rPr lang="en-US" sz="2000" smtClean="0">
                <a:latin typeface="Arial" pitchFamily="34" charset="0"/>
                <a:cs typeface="Arial" pitchFamily="34" charset="0"/>
              </a:rPr>
              <a:t>accompanying the corpses.</a:t>
            </a:r>
          </a:p>
          <a:p>
            <a:pPr algn="just" eaLnBrk="1" hangingPunct="1">
              <a:buFont typeface="Wingdings" pitchFamily="2" charset="2"/>
              <a:buChar char="q"/>
            </a:pPr>
            <a:r>
              <a:rPr lang="en-US" sz="2000" smtClean="0">
                <a:latin typeface="Arial" pitchFamily="34" charset="0"/>
                <a:cs typeface="Arial" pitchFamily="34" charset="0"/>
              </a:rPr>
              <a:t>Used for </a:t>
            </a:r>
            <a:r>
              <a:rPr lang="en-US" sz="2000" smtClean="0">
                <a:solidFill>
                  <a:srgbClr val="0000FF"/>
                </a:solidFill>
                <a:latin typeface="Arial" pitchFamily="34" charset="0"/>
                <a:cs typeface="Arial" pitchFamily="34" charset="0"/>
              </a:rPr>
              <a:t>towing a disabled vehicle</a:t>
            </a:r>
            <a:r>
              <a:rPr lang="en-US" sz="2000" smtClean="0">
                <a:latin typeface="Arial" pitchFamily="34" charset="0"/>
                <a:cs typeface="Arial" pitchFamily="34" charset="0"/>
              </a:rPr>
              <a:t>.</a:t>
            </a:r>
          </a:p>
          <a:p>
            <a:pPr algn="just" eaLnBrk="1" hangingPunct="1">
              <a:buFont typeface="Wingdings" pitchFamily="2" charset="2"/>
              <a:buChar char="q"/>
            </a:pPr>
            <a:r>
              <a:rPr lang="en-US" sz="2000" smtClean="0">
                <a:latin typeface="Arial" pitchFamily="34" charset="0"/>
                <a:cs typeface="Arial" pitchFamily="34" charset="0"/>
              </a:rPr>
              <a:t>Used to remove goods from disbaled vehicle to a place of safety.</a:t>
            </a:r>
          </a:p>
          <a:p>
            <a:pPr algn="just" eaLnBrk="1" hangingPunct="1">
              <a:buFont typeface="Wingdings" pitchFamily="2" charset="2"/>
              <a:buChar char="q"/>
            </a:pPr>
            <a:r>
              <a:rPr lang="en-US" sz="2000" smtClean="0">
                <a:latin typeface="Arial" pitchFamily="34" charset="0"/>
                <a:cs typeface="Arial" pitchFamily="34" charset="0"/>
              </a:rPr>
              <a:t>Used for </a:t>
            </a:r>
            <a:r>
              <a:rPr lang="en-US" sz="2000" smtClean="0">
                <a:solidFill>
                  <a:srgbClr val="0000FF"/>
                </a:solidFill>
                <a:latin typeface="Arial" pitchFamily="34" charset="0"/>
                <a:cs typeface="Arial" pitchFamily="34" charset="0"/>
              </a:rPr>
              <a:t>any other public purposes prescribed by State Govt</a:t>
            </a:r>
            <a:r>
              <a:rPr lang="en-US" sz="2000" smtClean="0">
                <a:latin typeface="Arial" pitchFamily="34" charset="0"/>
                <a:cs typeface="Arial" pitchFamily="34" charset="0"/>
              </a:rPr>
              <a:t>.</a:t>
            </a:r>
          </a:p>
          <a:p>
            <a:pPr algn="just" eaLnBrk="1" hangingPunct="1">
              <a:buFont typeface="Wingdings" pitchFamily="2" charset="2"/>
              <a:buChar char="q"/>
            </a:pPr>
            <a:r>
              <a:rPr lang="en-US" sz="2000" smtClean="0">
                <a:latin typeface="Arial" pitchFamily="34" charset="0"/>
                <a:cs typeface="Arial" pitchFamily="34" charset="0"/>
              </a:rPr>
              <a:t>Goods vehicle with </a:t>
            </a:r>
            <a:r>
              <a:rPr lang="en-US" sz="2000" smtClean="0">
                <a:solidFill>
                  <a:srgbClr val="0000FF"/>
                </a:solidFill>
                <a:latin typeface="Arial" pitchFamily="34" charset="0"/>
                <a:cs typeface="Arial" pitchFamily="34" charset="0"/>
              </a:rPr>
              <a:t>GVW not exceeding 3000 kilograms</a:t>
            </a:r>
            <a:r>
              <a:rPr lang="en-US" sz="2000" smtClean="0">
                <a:latin typeface="Arial" pitchFamily="34" charset="0"/>
                <a:cs typeface="Arial" pitchFamily="34" charset="0"/>
              </a:rPr>
              <a:t>.</a:t>
            </a:r>
          </a:p>
          <a:p>
            <a:pPr algn="just" eaLnBrk="1" hangingPunct="1">
              <a:buFont typeface="Wingdings" pitchFamily="2" charset="2"/>
              <a:buChar char="q"/>
            </a:pPr>
            <a:r>
              <a:rPr lang="en-US" sz="2000" smtClean="0">
                <a:latin typeface="Arial" pitchFamily="34" charset="0"/>
                <a:cs typeface="Arial" pitchFamily="34" charset="0"/>
              </a:rPr>
              <a:t>Purchased in one state and proceeding to another state.</a:t>
            </a:r>
          </a:p>
          <a:p>
            <a:pPr algn="just" eaLnBrk="1" hangingPunct="1">
              <a:buFont typeface="Wingdings" pitchFamily="2" charset="2"/>
              <a:buChar char="q"/>
            </a:pPr>
            <a:r>
              <a:rPr lang="en-US" sz="2000" smtClean="0">
                <a:solidFill>
                  <a:srgbClr val="0000FF"/>
                </a:solidFill>
                <a:latin typeface="Arial" pitchFamily="34" charset="0"/>
                <a:cs typeface="Arial" pitchFamily="34" charset="0"/>
              </a:rPr>
              <a:t>Diverting through another route due to flood, earthquake etc.  </a:t>
            </a:r>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2773"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32779"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32780" name="TextBox 11"/>
          <p:cNvSpPr txBox="1">
            <a:spLocks noChangeArrowheads="1"/>
          </p:cNvSpPr>
          <p:nvPr/>
        </p:nvSpPr>
        <p:spPr bwMode="auto">
          <a:xfrm>
            <a:off x="762000" y="304800"/>
            <a:ext cx="7696200" cy="369888"/>
          </a:xfrm>
          <a:prstGeom prst="rect">
            <a:avLst/>
          </a:prstGeom>
          <a:noFill/>
          <a:ln w="9525">
            <a:noFill/>
            <a:miter lim="800000"/>
            <a:headEnd/>
            <a:tailEnd/>
          </a:ln>
        </p:spPr>
        <p:txBody>
          <a:bodyPr>
            <a:spAutoFit/>
          </a:bodyPr>
          <a:lstStyle/>
          <a:p>
            <a:pPr algn="ctr"/>
            <a:r>
              <a:rPr lang="en-IN" b="1"/>
              <a:t>WHERE PERMIT NOT REQUIRED</a:t>
            </a:r>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0"/>
            <a:ext cx="9144000" cy="1066800"/>
          </a:xfrm>
        </p:spPr>
        <p:txBody>
          <a:bodyPr/>
          <a:lstStyle/>
          <a:p>
            <a:pPr eaLnBrk="1" hangingPunct="1"/>
            <a:endParaRPr lang="en-US" smtClean="0"/>
          </a:p>
        </p:txBody>
      </p:sp>
      <p:sp>
        <p:nvSpPr>
          <p:cNvPr id="33795" name="Content Placeholder 2"/>
          <p:cNvSpPr>
            <a:spLocks noGrp="1"/>
          </p:cNvSpPr>
          <p:nvPr>
            <p:ph idx="1"/>
          </p:nvPr>
        </p:nvSpPr>
        <p:spPr>
          <a:xfrm>
            <a:off x="762000" y="1219200"/>
            <a:ext cx="7924800" cy="4906963"/>
          </a:xfrm>
        </p:spPr>
        <p:txBody>
          <a:bodyPr/>
          <a:lstStyle/>
          <a:p>
            <a:pPr algn="just" eaLnBrk="1" hangingPunct="1">
              <a:buFont typeface="Wingdings" pitchFamily="2" charset="2"/>
              <a:buChar char="q"/>
            </a:pPr>
            <a:r>
              <a:rPr lang="en-US" sz="2000" b="1" smtClean="0">
                <a:latin typeface="Arial" pitchFamily="34" charset="0"/>
                <a:cs typeface="Arial" pitchFamily="34" charset="0"/>
              </a:rPr>
              <a:t>Sec.133—Duty of vehicle owner to give information.</a:t>
            </a:r>
          </a:p>
          <a:p>
            <a:pPr algn="just" eaLnBrk="1" hangingPunct="1">
              <a:buFont typeface="Wingdings" pitchFamily="2" charset="2"/>
              <a:buChar char="q"/>
            </a:pPr>
            <a:r>
              <a:rPr lang="en-US" sz="2000" smtClean="0">
                <a:latin typeface="Arial" pitchFamily="34" charset="0"/>
                <a:cs typeface="Arial" pitchFamily="34" charset="0"/>
              </a:rPr>
              <a:t>The vehicle owner shall on demand by a police officer, furnish the name and address of the driver and conductor along with licence details etc.</a:t>
            </a:r>
          </a:p>
          <a:p>
            <a:pPr algn="just" eaLnBrk="1" hangingPunct="1">
              <a:buFont typeface="Wingdings" pitchFamily="2" charset="2"/>
              <a:buChar char="q"/>
            </a:pPr>
            <a:r>
              <a:rPr lang="en-US" sz="2000" smtClean="0">
                <a:latin typeface="Arial" pitchFamily="34" charset="0"/>
                <a:cs typeface="Arial" pitchFamily="34" charset="0"/>
              </a:rPr>
              <a:t>Police can serve notice on the </a:t>
            </a:r>
            <a:r>
              <a:rPr lang="en-US" sz="2000" smtClean="0">
                <a:solidFill>
                  <a:srgbClr val="0000FF"/>
                </a:solidFill>
                <a:latin typeface="Arial" pitchFamily="34" charset="0"/>
                <a:cs typeface="Arial" pitchFamily="34" charset="0"/>
              </a:rPr>
              <a:t>owner u/s 133 </a:t>
            </a:r>
            <a:r>
              <a:rPr lang="en-US" sz="2000" smtClean="0">
                <a:latin typeface="Arial" pitchFamily="34" charset="0"/>
                <a:cs typeface="Arial" pitchFamily="34" charset="0"/>
              </a:rPr>
              <a:t>for required information in respect to offences cnnected with the violations of any provisions of the M.V.Act.</a:t>
            </a:r>
          </a:p>
          <a:p>
            <a:pPr algn="just" eaLnBrk="1" hangingPunct="1">
              <a:buFont typeface="Wingdings" pitchFamily="2" charset="2"/>
              <a:buChar char="q"/>
            </a:pPr>
            <a:r>
              <a:rPr lang="en-US" sz="2000" smtClean="0">
                <a:latin typeface="Arial" pitchFamily="34" charset="0"/>
                <a:cs typeface="Arial" pitchFamily="34" charset="0"/>
              </a:rPr>
              <a:t>In the event of cases registered u/s 279/304-A IPC, notice can be served for examination of  persons during investigation.</a:t>
            </a:r>
          </a:p>
          <a:p>
            <a:pPr algn="just" eaLnBrk="1" hangingPunct="1">
              <a:buFont typeface="Wingdings" pitchFamily="2" charset="2"/>
              <a:buChar char="q"/>
            </a:pPr>
            <a:r>
              <a:rPr lang="en-US" sz="2000" b="1" smtClean="0">
                <a:latin typeface="Arial" pitchFamily="34" charset="0"/>
                <a:cs typeface="Arial" pitchFamily="34" charset="0"/>
              </a:rPr>
              <a:t>Sec.134—Duty of driver in case of accident and injury</a:t>
            </a:r>
            <a:r>
              <a:rPr lang="en-US" sz="2000" smtClean="0">
                <a:latin typeface="Arial" pitchFamily="34" charset="0"/>
                <a:cs typeface="Arial" pitchFamily="34" charset="0"/>
              </a:rPr>
              <a:t>—To take all reasonable steps to secure medical attention for the injured persons—To give information to Police officer on </a:t>
            </a:r>
            <a:r>
              <a:rPr lang="en-US" sz="2000" smtClean="0">
                <a:solidFill>
                  <a:srgbClr val="0000FF"/>
                </a:solidFill>
                <a:latin typeface="Arial" pitchFamily="34" charset="0"/>
                <a:cs typeface="Arial" pitchFamily="34" charset="0"/>
              </a:rPr>
              <a:t>demand—To report the circumstances of the occurrence within twenty-four hours at the nearest police station.</a:t>
            </a:r>
          </a:p>
          <a:p>
            <a:pPr algn="just" eaLnBrk="1" hangingPunct="1">
              <a:buFont typeface="Wingdings" pitchFamily="2" charset="2"/>
              <a:buChar char="q"/>
            </a:pPr>
            <a:r>
              <a:rPr lang="en-US" sz="2000" smtClean="0">
                <a:latin typeface="Arial" pitchFamily="34" charset="0"/>
                <a:cs typeface="Arial" pitchFamily="34" charset="0"/>
              </a:rPr>
              <a:t>Expression “Driver” includes  the owner  of the vehicle.</a:t>
            </a:r>
          </a:p>
          <a:p>
            <a:pPr algn="just" eaLnBrk="1" hangingPunct="1">
              <a:buFont typeface="Arial" pitchFamily="34" charset="0"/>
              <a:buNone/>
            </a:pPr>
            <a:endParaRPr lang="en-US" sz="2000" smtClean="0">
              <a:latin typeface="Arial" pitchFamily="34" charset="0"/>
              <a:cs typeface="Arial" pitchFamily="34" charset="0"/>
            </a:endParaRPr>
          </a:p>
          <a:p>
            <a:pPr algn="just" eaLnBrk="1" hangingPunct="1">
              <a:buFont typeface="Wingdings" pitchFamily="2" charset="2"/>
              <a:buChar char="q"/>
            </a:pPr>
            <a:endParaRPr lang="en-US" sz="2000" smtClean="0">
              <a:latin typeface="Arial" pitchFamily="34" charset="0"/>
              <a:cs typeface="Arial" pitchFamily="34" charset="0"/>
            </a:endParaRPr>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3797"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33803"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33804" name="TextBox 11"/>
          <p:cNvSpPr txBox="1">
            <a:spLocks noChangeArrowheads="1"/>
          </p:cNvSpPr>
          <p:nvPr/>
        </p:nvSpPr>
        <p:spPr bwMode="auto">
          <a:xfrm>
            <a:off x="762000" y="304800"/>
            <a:ext cx="7696200" cy="369888"/>
          </a:xfrm>
          <a:prstGeom prst="rect">
            <a:avLst/>
          </a:prstGeom>
          <a:noFill/>
          <a:ln w="9525">
            <a:noFill/>
            <a:miter lim="800000"/>
            <a:headEnd/>
            <a:tailEnd/>
          </a:ln>
        </p:spPr>
        <p:txBody>
          <a:bodyPr>
            <a:spAutoFit/>
          </a:bodyPr>
          <a:lstStyle/>
          <a:p>
            <a:pPr algn="ctr"/>
            <a:r>
              <a:rPr lang="en-IN" b="1"/>
              <a:t>DUTY OF DRIVER AND OWNER</a:t>
            </a:r>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0"/>
            <a:ext cx="9144000" cy="1066800"/>
          </a:xfrm>
        </p:spPr>
        <p:txBody>
          <a:bodyPr/>
          <a:lstStyle/>
          <a:p>
            <a:pPr eaLnBrk="1" hangingPunct="1"/>
            <a:endParaRPr lang="en-US" smtClean="0"/>
          </a:p>
        </p:txBody>
      </p:sp>
      <p:sp>
        <p:nvSpPr>
          <p:cNvPr id="34819" name="Content Placeholder 2"/>
          <p:cNvSpPr>
            <a:spLocks noGrp="1"/>
          </p:cNvSpPr>
          <p:nvPr>
            <p:ph idx="1"/>
          </p:nvPr>
        </p:nvSpPr>
        <p:spPr>
          <a:xfrm>
            <a:off x="762000" y="1219200"/>
            <a:ext cx="7924800" cy="4906963"/>
          </a:xfrm>
        </p:spPr>
        <p:txBody>
          <a:bodyPr/>
          <a:lstStyle/>
          <a:p>
            <a:pPr algn="just" eaLnBrk="1" hangingPunct="1">
              <a:buFont typeface="Wingdings" pitchFamily="2" charset="2"/>
              <a:buChar char="q"/>
            </a:pPr>
            <a:r>
              <a:rPr lang="en-US" sz="2000" b="1" smtClean="0">
                <a:solidFill>
                  <a:srgbClr val="0000FF"/>
                </a:solidFill>
                <a:latin typeface="Arial" pitchFamily="34" charset="0"/>
                <a:cs typeface="Arial" pitchFamily="34" charset="0"/>
              </a:rPr>
              <a:t>Sec.134(C)—The driver/owner shall furnish the following information in writing to Insurance company</a:t>
            </a:r>
            <a:r>
              <a:rPr lang="en-US" sz="2000" smtClean="0">
                <a:latin typeface="Arial" pitchFamily="34" charset="0"/>
                <a:cs typeface="Arial" pitchFamily="34" charset="0"/>
              </a:rPr>
              <a:t>:</a:t>
            </a:r>
          </a:p>
          <a:p>
            <a:pPr algn="just" eaLnBrk="1" hangingPunct="1">
              <a:buFont typeface="Wingdings" pitchFamily="2" charset="2"/>
              <a:buChar char="q"/>
            </a:pPr>
            <a:r>
              <a:rPr lang="en-US" sz="2000" smtClean="0">
                <a:latin typeface="Arial" pitchFamily="34" charset="0"/>
                <a:cs typeface="Arial" pitchFamily="34" charset="0"/>
              </a:rPr>
              <a:t>Policy details, Date of accident with time and place, Particulars of deceased/ injured,Nameof driver and licence details.</a:t>
            </a:r>
          </a:p>
          <a:p>
            <a:pPr algn="just" eaLnBrk="1" hangingPunct="1">
              <a:buFont typeface="Wingdings" pitchFamily="2" charset="2"/>
              <a:buChar char="q"/>
            </a:pPr>
            <a:r>
              <a:rPr lang="en-US" sz="2000" smtClean="0">
                <a:latin typeface="Arial" pitchFamily="34" charset="0"/>
                <a:cs typeface="Arial" pitchFamily="34" charset="0"/>
              </a:rPr>
              <a:t>“Accident” is not defined in </a:t>
            </a:r>
            <a:r>
              <a:rPr lang="en-US" sz="2000" smtClean="0">
                <a:solidFill>
                  <a:srgbClr val="0000FF"/>
                </a:solidFill>
                <a:latin typeface="Arial" pitchFamily="34" charset="0"/>
                <a:cs typeface="Arial" pitchFamily="34" charset="0"/>
              </a:rPr>
              <a:t>M.V.Act—Accident ,ordinarily means an event  which takes place without one’s foresight or expectation</a:t>
            </a:r>
            <a:r>
              <a:rPr lang="en-US" sz="2000" smtClean="0">
                <a:latin typeface="Arial" pitchFamily="34" charset="0"/>
                <a:cs typeface="Arial" pitchFamily="34" charset="0"/>
              </a:rPr>
              <a:t>( AIR 1928 Mad 364—Nagaraja Moopnar V. Emperor).</a:t>
            </a:r>
          </a:p>
          <a:p>
            <a:pPr algn="just" eaLnBrk="1" hangingPunct="1">
              <a:buFont typeface="Wingdings" pitchFamily="2" charset="2"/>
              <a:buChar char="q"/>
            </a:pPr>
            <a:r>
              <a:rPr lang="en-US" sz="2000" smtClean="0">
                <a:latin typeface="Arial" pitchFamily="34" charset="0"/>
                <a:cs typeface="Arial" pitchFamily="34" charset="0"/>
              </a:rPr>
              <a:t>Persons accompanying the driver in the vehicle—cannot be convicted u/s 134 read with sec.177 of M.V.Act.</a:t>
            </a:r>
          </a:p>
          <a:p>
            <a:pPr algn="just" eaLnBrk="1" hangingPunct="1">
              <a:buFont typeface="Arial" pitchFamily="34" charset="0"/>
              <a:buNone/>
            </a:pPr>
            <a:endParaRPr lang="en-US" sz="2000" smtClean="0">
              <a:latin typeface="Arial" pitchFamily="34" charset="0"/>
              <a:cs typeface="Arial" pitchFamily="34" charset="0"/>
            </a:endParaRPr>
          </a:p>
          <a:p>
            <a:pPr algn="just" eaLnBrk="1" hangingPunct="1">
              <a:buFont typeface="Wingdings" pitchFamily="2" charset="2"/>
              <a:buChar char="q"/>
            </a:pPr>
            <a:r>
              <a:rPr lang="en-US" sz="2000" b="1" u="sng" smtClean="0">
                <a:latin typeface="Arial" pitchFamily="34" charset="0"/>
                <a:cs typeface="Arial" pitchFamily="34" charset="0"/>
              </a:rPr>
              <a:t>CHAPTER X—Liability  Without  Fault  in certain  cases </a:t>
            </a:r>
          </a:p>
          <a:p>
            <a:pPr algn="just" eaLnBrk="1" hangingPunct="1">
              <a:buFont typeface="Wingdings" pitchFamily="2" charset="2"/>
              <a:buChar char="q"/>
            </a:pPr>
            <a:r>
              <a:rPr lang="en-US" sz="2000" smtClean="0">
                <a:latin typeface="Arial" pitchFamily="34" charset="0"/>
                <a:cs typeface="Arial" pitchFamily="34" charset="0"/>
              </a:rPr>
              <a:t>Provision u/s 140 is benevolent one and intended to offer prompt financial relief to the victim or the L.Rs. of the victim.</a:t>
            </a:r>
          </a:p>
          <a:p>
            <a:pPr algn="just" eaLnBrk="1" hangingPunct="1">
              <a:buFont typeface="Wingdings" pitchFamily="2" charset="2"/>
              <a:buChar char="q"/>
            </a:pPr>
            <a:r>
              <a:rPr lang="en-US" sz="2000" smtClean="0">
                <a:latin typeface="Arial" pitchFamily="34" charset="0"/>
                <a:cs typeface="Arial" pitchFamily="34" charset="0"/>
              </a:rPr>
              <a:t>Section does not contemplate filing of separate application.</a:t>
            </a:r>
          </a:p>
          <a:p>
            <a:pPr algn="just" eaLnBrk="1" hangingPunct="1">
              <a:buFont typeface="Wingdings" pitchFamily="2" charset="2"/>
              <a:buChar char="q"/>
            </a:pPr>
            <a:endParaRPr lang="en-US" sz="2000" smtClean="0">
              <a:latin typeface="Arial" pitchFamily="34" charset="0"/>
              <a:cs typeface="Arial" pitchFamily="34" charset="0"/>
            </a:endParaRPr>
          </a:p>
          <a:p>
            <a:pPr algn="just" eaLnBrk="1" hangingPunct="1">
              <a:buFont typeface="Arial" pitchFamily="34" charset="0"/>
              <a:buNone/>
            </a:pPr>
            <a:endParaRPr lang="en-US" sz="2000" smtClean="0">
              <a:latin typeface="Arial" pitchFamily="34" charset="0"/>
              <a:cs typeface="Arial" pitchFamily="34" charset="0"/>
            </a:endParaRPr>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4821"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34827"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0"/>
            <a:ext cx="9144000" cy="1066800"/>
          </a:xfrm>
        </p:spPr>
        <p:txBody>
          <a:bodyPr/>
          <a:lstStyle/>
          <a:p>
            <a:pPr eaLnBrk="1" hangingPunct="1"/>
            <a:endParaRPr lang="en-US" smtClean="0"/>
          </a:p>
        </p:txBody>
      </p:sp>
      <p:sp>
        <p:nvSpPr>
          <p:cNvPr id="35843" name="Content Placeholder 2"/>
          <p:cNvSpPr>
            <a:spLocks noGrp="1"/>
          </p:cNvSpPr>
          <p:nvPr>
            <p:ph idx="1"/>
          </p:nvPr>
        </p:nvSpPr>
        <p:spPr>
          <a:xfrm>
            <a:off x="762000" y="1219200"/>
            <a:ext cx="7924800" cy="4906963"/>
          </a:xfrm>
        </p:spPr>
        <p:txBody>
          <a:bodyPr/>
          <a:lstStyle/>
          <a:p>
            <a:pPr algn="just" eaLnBrk="1" hangingPunct="1">
              <a:buFont typeface="Wingdings" pitchFamily="2" charset="2"/>
              <a:buChar char="q"/>
            </a:pPr>
            <a:r>
              <a:rPr lang="en-US" sz="2000" smtClean="0">
                <a:latin typeface="Arial" pitchFamily="34" charset="0"/>
                <a:cs typeface="Arial" pitchFamily="34" charset="0"/>
              </a:rPr>
              <a:t>No obligation cast on the claimants to prove the fault of driver or owner— Only ocurence of accident and death/injury in the accident is to be proved.</a:t>
            </a:r>
          </a:p>
          <a:p>
            <a:pPr algn="just" eaLnBrk="1" hangingPunct="1">
              <a:buFont typeface="Wingdings" pitchFamily="2" charset="2"/>
              <a:buChar char="q"/>
            </a:pPr>
            <a:r>
              <a:rPr lang="en-US" sz="2000" smtClean="0">
                <a:latin typeface="Arial" pitchFamily="34" charset="0"/>
                <a:cs typeface="Arial" pitchFamily="34" charset="0"/>
              </a:rPr>
              <a:t>Compensation is fixed—Rs.50,000/- for death and Rs.25,000/- for permanent disability.</a:t>
            </a:r>
          </a:p>
          <a:p>
            <a:pPr algn="just" eaLnBrk="1" hangingPunct="1">
              <a:buFont typeface="Wingdings" pitchFamily="2" charset="2"/>
              <a:buChar char="q"/>
            </a:pPr>
            <a:r>
              <a:rPr lang="en-US" sz="2000" smtClean="0">
                <a:latin typeface="Arial" pitchFamily="34" charset="0"/>
                <a:cs typeface="Arial" pitchFamily="34" charset="0"/>
              </a:rPr>
              <a:t>Disposal of NFL application in shortest possible period.</a:t>
            </a:r>
          </a:p>
          <a:p>
            <a:pPr algn="just" eaLnBrk="1" hangingPunct="1">
              <a:buFont typeface="Wingdings" pitchFamily="2" charset="2"/>
              <a:buChar char="q"/>
            </a:pPr>
            <a:r>
              <a:rPr lang="en-US" sz="2000" smtClean="0">
                <a:latin typeface="Arial" pitchFamily="34" charset="0"/>
                <a:cs typeface="Arial" pitchFamily="34" charset="0"/>
              </a:rPr>
              <a:t>Furnishing of solvent security by owner in violation cases.</a:t>
            </a:r>
          </a:p>
          <a:p>
            <a:pPr algn="just" eaLnBrk="1" hangingPunct="1">
              <a:buFont typeface="Wingdings" pitchFamily="2" charset="2"/>
              <a:buChar char="q"/>
            </a:pPr>
            <a:r>
              <a:rPr lang="en-US" sz="2000" smtClean="0">
                <a:latin typeface="Arial" pitchFamily="34" charset="0"/>
                <a:cs typeface="Arial" pitchFamily="34" charset="0"/>
              </a:rPr>
              <a:t>Filing of medical certificate issued by private doctor about leg fracture—No ground for rejection of  NFL claim—Court need not go to further details while considering NFL application.</a:t>
            </a:r>
          </a:p>
          <a:p>
            <a:pPr algn="just" eaLnBrk="1" hangingPunct="1">
              <a:buFont typeface="Wingdings" pitchFamily="2" charset="2"/>
              <a:buChar char="q"/>
            </a:pPr>
            <a:r>
              <a:rPr lang="en-US" sz="2000" smtClean="0">
                <a:latin typeface="Arial" pitchFamily="34" charset="0"/>
                <a:cs typeface="Arial" pitchFamily="34" charset="0"/>
              </a:rPr>
              <a:t>Collision of motor vehicle with train—Jurisdiction and powers of the Tribunal is not ousted—Use of the motor vehicle that creates the cause of action for a claim u/s 140.</a:t>
            </a:r>
          </a:p>
          <a:p>
            <a:pPr algn="just" eaLnBrk="1" hangingPunct="1">
              <a:buFont typeface="Wingdings" pitchFamily="2" charset="2"/>
              <a:buChar char="q"/>
            </a:pPr>
            <a:r>
              <a:rPr lang="en-US" sz="2000" smtClean="0">
                <a:latin typeface="Arial" pitchFamily="34" charset="0"/>
                <a:cs typeface="Arial" pitchFamily="34" charset="0"/>
              </a:rPr>
              <a:t>Detailed enquiry not contemplated—Prima facie case required.</a:t>
            </a:r>
          </a:p>
          <a:p>
            <a:pPr algn="just" eaLnBrk="1" hangingPunct="1">
              <a:buFont typeface="Wingdings" pitchFamily="2" charset="2"/>
              <a:buChar char="q"/>
            </a:pPr>
            <a:endParaRPr lang="en-US" sz="2000" smtClean="0">
              <a:latin typeface="Arial" pitchFamily="34" charset="0"/>
              <a:cs typeface="Arial" pitchFamily="34" charset="0"/>
            </a:endParaRPr>
          </a:p>
          <a:p>
            <a:pPr algn="just" eaLnBrk="1" hangingPunct="1">
              <a:buFont typeface="Arial" pitchFamily="34" charset="0"/>
              <a:buNone/>
            </a:pPr>
            <a:endParaRPr lang="en-US" sz="2000" smtClean="0">
              <a:latin typeface="Arial" pitchFamily="34" charset="0"/>
              <a:cs typeface="Arial" pitchFamily="34" charset="0"/>
            </a:endParaRPr>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5845"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35851"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0"/>
            <a:ext cx="9144000" cy="1066800"/>
          </a:xfrm>
        </p:spPr>
        <p:txBody>
          <a:bodyPr/>
          <a:lstStyle/>
          <a:p>
            <a:pPr eaLnBrk="1" hangingPunct="1"/>
            <a:endParaRPr lang="en-US" smtClean="0"/>
          </a:p>
        </p:txBody>
      </p:sp>
      <p:sp>
        <p:nvSpPr>
          <p:cNvPr id="36867" name="Content Placeholder 2"/>
          <p:cNvSpPr>
            <a:spLocks noGrp="1"/>
          </p:cNvSpPr>
          <p:nvPr>
            <p:ph idx="1"/>
          </p:nvPr>
        </p:nvSpPr>
        <p:spPr>
          <a:xfrm>
            <a:off x="762000" y="1219200"/>
            <a:ext cx="7924800" cy="4906963"/>
          </a:xfrm>
        </p:spPr>
        <p:txBody>
          <a:bodyPr/>
          <a:lstStyle/>
          <a:p>
            <a:pPr algn="just" eaLnBrk="1" hangingPunct="1">
              <a:buFont typeface="Wingdings" pitchFamily="2" charset="2"/>
              <a:buChar char="q"/>
            </a:pPr>
            <a:r>
              <a:rPr lang="en-US" sz="2000" smtClean="0">
                <a:latin typeface="Arial" pitchFamily="34" charset="0"/>
                <a:cs typeface="Arial" pitchFamily="34" charset="0"/>
              </a:rPr>
              <a:t>Motor insurance was made compulsory for the protection of  innocent motor accident victims.</a:t>
            </a:r>
          </a:p>
          <a:p>
            <a:pPr algn="just" eaLnBrk="1" hangingPunct="1">
              <a:buFont typeface="Wingdings" pitchFamily="2" charset="2"/>
              <a:buChar char="q"/>
            </a:pPr>
            <a:r>
              <a:rPr lang="en-US" sz="2000" smtClean="0">
                <a:latin typeface="Arial" pitchFamily="34" charset="0"/>
                <a:cs typeface="Arial" pitchFamily="34" charset="0"/>
              </a:rPr>
              <a:t>Anyone and everyone other than the contracting parties are “Third Parties”.</a:t>
            </a:r>
          </a:p>
          <a:p>
            <a:pPr algn="just" eaLnBrk="1" hangingPunct="1">
              <a:buFont typeface="Wingdings" pitchFamily="2" charset="2"/>
              <a:buChar char="q"/>
            </a:pPr>
            <a:r>
              <a:rPr lang="en-US" sz="2000" smtClean="0">
                <a:latin typeface="Arial" pitchFamily="34" charset="0"/>
                <a:cs typeface="Arial" pitchFamily="34" charset="0"/>
              </a:rPr>
              <a:t>Intention and purpose of owner  is to cover the risk which may arise in relation to claims lodged against him by a third party.</a:t>
            </a:r>
          </a:p>
          <a:p>
            <a:pPr algn="just" eaLnBrk="1" hangingPunct="1">
              <a:buFont typeface="Wingdings" pitchFamily="2" charset="2"/>
              <a:buChar char="q"/>
            </a:pPr>
            <a:r>
              <a:rPr lang="en-US" sz="2000" b="1" smtClean="0">
                <a:latin typeface="Arial" pitchFamily="34" charset="0"/>
                <a:cs typeface="Arial" pitchFamily="34" charset="0"/>
              </a:rPr>
              <a:t>SEC.147—</a:t>
            </a:r>
            <a:r>
              <a:rPr lang="en-US" sz="2000" smtClean="0">
                <a:latin typeface="Arial" pitchFamily="34" charset="0"/>
                <a:cs typeface="Arial" pitchFamily="34" charset="0"/>
              </a:rPr>
              <a:t>Requirments of policies and limits of</a:t>
            </a:r>
            <a:r>
              <a:rPr lang="en-US" sz="2000" b="1" smtClean="0">
                <a:latin typeface="Arial" pitchFamily="34" charset="0"/>
                <a:cs typeface="Arial" pitchFamily="34" charset="0"/>
              </a:rPr>
              <a:t> </a:t>
            </a:r>
            <a:r>
              <a:rPr lang="en-US" sz="2000" smtClean="0">
                <a:latin typeface="Arial" pitchFamily="34" charset="0"/>
                <a:cs typeface="Arial" pitchFamily="34" charset="0"/>
              </a:rPr>
              <a:t>liability—Section 147 enjoins upon the insurer certain requirements in relation to the use of particular vehicle such as:</a:t>
            </a:r>
          </a:p>
          <a:p>
            <a:pPr algn="just" eaLnBrk="1" hangingPunct="1">
              <a:buFont typeface="Wingdings" pitchFamily="2" charset="2"/>
              <a:buChar char="q"/>
            </a:pPr>
            <a:r>
              <a:rPr lang="en-US" sz="2000" smtClean="0">
                <a:latin typeface="Arial" pitchFamily="34" charset="0"/>
                <a:cs typeface="Arial" pitchFamily="34" charset="0"/>
              </a:rPr>
              <a:t>Policy must specify the person or persons insured with respect to their liability to third parties, extent of liability in TP property damage, Liability which may be incurred in respect of the death or injuries to any person.</a:t>
            </a:r>
          </a:p>
          <a:p>
            <a:pPr algn="just" eaLnBrk="1" hangingPunct="1">
              <a:buFont typeface="Wingdings" pitchFamily="2" charset="2"/>
              <a:buChar char="q"/>
            </a:pPr>
            <a:r>
              <a:rPr lang="en-US" sz="2000" b="1" smtClean="0">
                <a:solidFill>
                  <a:srgbClr val="0000FF"/>
                </a:solidFill>
                <a:latin typeface="Arial" pitchFamily="34" charset="0"/>
                <a:cs typeface="Arial" pitchFamily="34" charset="0"/>
              </a:rPr>
              <a:t>Owner of goods or his authorised representative  carried in the vehicle are covered.</a:t>
            </a:r>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6869"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36875"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36876" name="TextBox 11"/>
          <p:cNvSpPr txBox="1">
            <a:spLocks noChangeArrowheads="1"/>
          </p:cNvSpPr>
          <p:nvPr/>
        </p:nvSpPr>
        <p:spPr bwMode="auto">
          <a:xfrm>
            <a:off x="762000" y="304800"/>
            <a:ext cx="7696200" cy="369888"/>
          </a:xfrm>
          <a:prstGeom prst="rect">
            <a:avLst/>
          </a:prstGeom>
          <a:noFill/>
          <a:ln w="9525">
            <a:noFill/>
            <a:miter lim="800000"/>
            <a:headEnd/>
            <a:tailEnd/>
          </a:ln>
        </p:spPr>
        <p:txBody>
          <a:bodyPr>
            <a:spAutoFit/>
          </a:bodyPr>
          <a:lstStyle/>
          <a:p>
            <a:pPr algn="ctr"/>
            <a:r>
              <a:rPr lang="en-US" b="1"/>
              <a:t>REQUIRMENTS OF POLICIES AND LIMITS OF LIABILITY</a:t>
            </a:r>
            <a:endParaRPr lang="en-IN" b="1"/>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0"/>
            <a:ext cx="9144000" cy="1066800"/>
          </a:xfrm>
        </p:spPr>
        <p:txBody>
          <a:bodyPr/>
          <a:lstStyle/>
          <a:p>
            <a:pPr eaLnBrk="1" hangingPunct="1"/>
            <a:endParaRPr lang="en-US" smtClean="0"/>
          </a:p>
        </p:txBody>
      </p:sp>
      <p:sp>
        <p:nvSpPr>
          <p:cNvPr id="37891" name="Content Placeholder 2"/>
          <p:cNvSpPr>
            <a:spLocks noGrp="1"/>
          </p:cNvSpPr>
          <p:nvPr>
            <p:ph idx="1"/>
          </p:nvPr>
        </p:nvSpPr>
        <p:spPr>
          <a:xfrm>
            <a:off x="762000" y="1371600"/>
            <a:ext cx="7924800" cy="4906963"/>
          </a:xfrm>
        </p:spPr>
        <p:txBody>
          <a:bodyPr/>
          <a:lstStyle/>
          <a:p>
            <a:pPr algn="just" eaLnBrk="1" hangingPunct="1">
              <a:buFont typeface="Wingdings" pitchFamily="2" charset="2"/>
              <a:buChar char="q"/>
            </a:pPr>
            <a:r>
              <a:rPr lang="en-US" sz="2000" b="1" u="sng" smtClean="0">
                <a:latin typeface="Arial" pitchFamily="34" charset="0"/>
                <a:cs typeface="Arial" pitchFamily="34" charset="0"/>
              </a:rPr>
              <a:t>Section 149(2)—Statutary Defences of company</a:t>
            </a:r>
          </a:p>
          <a:p>
            <a:pPr algn="just" eaLnBrk="1" hangingPunct="1">
              <a:buFont typeface="Wingdings" pitchFamily="2" charset="2"/>
              <a:buChar char="q"/>
            </a:pPr>
            <a:r>
              <a:rPr lang="en-US" sz="2000" smtClean="0">
                <a:latin typeface="Arial" pitchFamily="34" charset="0"/>
                <a:cs typeface="Arial" pitchFamily="34" charset="0"/>
              </a:rPr>
              <a:t>Breach of specified condition of policy, i.e., private vehicle used for hire, organised racing and speed testing ,Transport vehicle used against permit conditions, vehicle driven by person not duly licensed or disqualified from holding any license, Injury caused  or contributed to by conditions of war, civil war, riot or civil commotion, policy obtained by non-disclosure of a material fact or by misrepresentation of fact.</a:t>
            </a:r>
          </a:p>
          <a:p>
            <a:pPr algn="just" eaLnBrk="1" hangingPunct="1">
              <a:buFont typeface="Wingdings" pitchFamily="2" charset="2"/>
              <a:buChar char="q"/>
            </a:pPr>
            <a:r>
              <a:rPr lang="en-US" sz="2000" smtClean="0">
                <a:latin typeface="Arial" pitchFamily="34" charset="0"/>
                <a:cs typeface="Arial" pitchFamily="34" charset="0"/>
              </a:rPr>
              <a:t>Material fact  or material particular means, the fact  or particular of such a nature as to influence the judgement of a prudent insurer in determining whether he will take the risk--</a:t>
            </a:r>
            <a:r>
              <a:rPr lang="en-US" sz="2000" b="1" smtClean="0">
                <a:latin typeface="Arial" pitchFamily="34" charset="0"/>
                <a:cs typeface="Arial" pitchFamily="34" charset="0"/>
              </a:rPr>
              <a:t>Sec.149 (6) </a:t>
            </a:r>
          </a:p>
          <a:p>
            <a:pPr algn="just" eaLnBrk="1" hangingPunct="1">
              <a:buFont typeface="Wingdings" pitchFamily="2" charset="2"/>
              <a:buChar char="q"/>
            </a:pPr>
            <a:r>
              <a:rPr lang="en-US" sz="2000" b="1" smtClean="0">
                <a:latin typeface="Arial" pitchFamily="34" charset="0"/>
                <a:cs typeface="Arial" pitchFamily="34" charset="0"/>
              </a:rPr>
              <a:t>Sec.149(5)—</a:t>
            </a:r>
            <a:r>
              <a:rPr lang="en-US" sz="2000" smtClean="0">
                <a:latin typeface="Arial" pitchFamily="34" charset="0"/>
                <a:cs typeface="Arial" pitchFamily="34" charset="0"/>
              </a:rPr>
              <a:t>Recovery from insured.</a:t>
            </a:r>
          </a:p>
          <a:p>
            <a:pPr algn="just" eaLnBrk="1" hangingPunct="1">
              <a:buFont typeface="Wingdings" pitchFamily="2" charset="2"/>
              <a:buChar char="q"/>
            </a:pPr>
            <a:r>
              <a:rPr lang="en-US" sz="2000" b="1" smtClean="0">
                <a:latin typeface="Arial" pitchFamily="34" charset="0"/>
                <a:cs typeface="Arial" pitchFamily="34" charset="0"/>
              </a:rPr>
              <a:t>Sec.148—Reciprocating Country</a:t>
            </a:r>
          </a:p>
          <a:p>
            <a:pPr algn="just" eaLnBrk="1" hangingPunct="1">
              <a:buFont typeface="Wingdings" pitchFamily="2" charset="2"/>
              <a:buChar char="q"/>
            </a:pPr>
            <a:r>
              <a:rPr lang="en-US" sz="2000" b="1" smtClean="0">
                <a:latin typeface="Arial" pitchFamily="34" charset="0"/>
                <a:cs typeface="Arial" pitchFamily="34" charset="0"/>
              </a:rPr>
              <a:t>Sec.151—</a:t>
            </a:r>
            <a:r>
              <a:rPr lang="en-US" sz="2000" smtClean="0">
                <a:latin typeface="Arial" pitchFamily="34" charset="0"/>
                <a:cs typeface="Arial" pitchFamily="34" charset="0"/>
              </a:rPr>
              <a:t>Duty  to give information as to insurance.</a:t>
            </a:r>
          </a:p>
          <a:p>
            <a:pPr algn="just" eaLnBrk="1" hangingPunct="1">
              <a:buFont typeface="Wingdings" pitchFamily="2" charset="2"/>
              <a:buChar char="q"/>
            </a:pPr>
            <a:endParaRPr lang="en-US" sz="2000" smtClean="0">
              <a:latin typeface="Arial" pitchFamily="34" charset="0"/>
              <a:cs typeface="Arial" pitchFamily="34" charset="0"/>
            </a:endParaRPr>
          </a:p>
          <a:p>
            <a:pPr algn="just" eaLnBrk="1" hangingPunct="1">
              <a:buFont typeface="Arial" pitchFamily="34" charset="0"/>
              <a:buNone/>
            </a:pPr>
            <a:endParaRPr lang="en-US" sz="2000" smtClean="0">
              <a:latin typeface="Arial" pitchFamily="34" charset="0"/>
              <a:cs typeface="Arial" pitchFamily="34" charset="0"/>
            </a:endParaRPr>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u="sng" dirty="0">
                <a:latin typeface="Arial" charset="0"/>
                <a:cs typeface="Arial" charset="0"/>
              </a:rPr>
              <a:t>STATUTARY DEFENCES OF COMPANY</a:t>
            </a:r>
            <a:endParaRPr lang="en-IN" dirty="0"/>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6630194"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37898"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0"/>
            <a:ext cx="9144000" cy="1066800"/>
          </a:xfrm>
        </p:spPr>
        <p:txBody>
          <a:bodyPr/>
          <a:lstStyle/>
          <a:p>
            <a:pPr eaLnBrk="1" hangingPunct="1"/>
            <a:endParaRPr lang="en-US" smtClean="0"/>
          </a:p>
        </p:txBody>
      </p:sp>
      <p:sp>
        <p:nvSpPr>
          <p:cNvPr id="38915" name="Content Placeholder 2"/>
          <p:cNvSpPr>
            <a:spLocks noGrp="1"/>
          </p:cNvSpPr>
          <p:nvPr>
            <p:ph idx="1"/>
          </p:nvPr>
        </p:nvSpPr>
        <p:spPr>
          <a:xfrm>
            <a:off x="762000" y="1371600"/>
            <a:ext cx="7924800" cy="4906963"/>
          </a:xfrm>
        </p:spPr>
        <p:txBody>
          <a:bodyPr/>
          <a:lstStyle/>
          <a:p>
            <a:pPr algn="just" eaLnBrk="1" hangingPunct="1">
              <a:buFont typeface="Wingdings" pitchFamily="2" charset="2"/>
              <a:buChar char="q"/>
            </a:pPr>
            <a:r>
              <a:rPr lang="en-US" sz="2000" b="1" u="sng" smtClean="0">
                <a:latin typeface="Arial" pitchFamily="34" charset="0"/>
                <a:cs typeface="Arial" pitchFamily="34" charset="0"/>
              </a:rPr>
              <a:t>Section 157—</a:t>
            </a:r>
            <a:r>
              <a:rPr lang="en-US" sz="2000" smtClean="0">
                <a:solidFill>
                  <a:srgbClr val="0000FF"/>
                </a:solidFill>
                <a:latin typeface="Arial" pitchFamily="34" charset="0"/>
                <a:cs typeface="Arial" pitchFamily="34" charset="0"/>
              </a:rPr>
              <a:t>Transfer of certificate of insurance—Automatic transfer of policy along with transfer of vehicle.</a:t>
            </a:r>
          </a:p>
          <a:p>
            <a:pPr algn="just" eaLnBrk="1" hangingPunct="1">
              <a:buFont typeface="Wingdings" pitchFamily="2" charset="2"/>
              <a:buChar char="q"/>
            </a:pPr>
            <a:r>
              <a:rPr lang="en-US" sz="2000" smtClean="0">
                <a:latin typeface="Arial" pitchFamily="34" charset="0"/>
                <a:cs typeface="Arial" pitchFamily="34" charset="0"/>
              </a:rPr>
              <a:t>Fiction of section 157 is limited to third party risk only—Damage caused to insured vehicle—OD claim—There must be an agreement between insurer and transferee—Transfer endorsement to be issued if fact of transfer is is intimated to insurer by transferee.</a:t>
            </a:r>
          </a:p>
          <a:p>
            <a:pPr algn="just" eaLnBrk="1" hangingPunct="1">
              <a:buFont typeface="Wingdings" pitchFamily="2" charset="2"/>
              <a:buChar char="q"/>
            </a:pPr>
            <a:r>
              <a:rPr lang="en-US" sz="2000" smtClean="0">
                <a:latin typeface="Arial" pitchFamily="34" charset="0"/>
                <a:cs typeface="Arial" pitchFamily="34" charset="0"/>
              </a:rPr>
              <a:t>Deemed transfer of policy only in case of third party risk.</a:t>
            </a:r>
          </a:p>
          <a:p>
            <a:pPr algn="just" eaLnBrk="1" hangingPunct="1">
              <a:buFont typeface="Wingdings" pitchFamily="2" charset="2"/>
              <a:buChar char="q"/>
            </a:pPr>
            <a:r>
              <a:rPr lang="en-US" sz="2000" b="1" u="sng" smtClean="0">
                <a:latin typeface="Arial" pitchFamily="34" charset="0"/>
                <a:cs typeface="Arial" pitchFamily="34" charset="0"/>
              </a:rPr>
              <a:t>Section 158(6)</a:t>
            </a:r>
            <a:r>
              <a:rPr lang="en-US" sz="2000" smtClean="0">
                <a:latin typeface="Arial" pitchFamily="34" charset="0"/>
                <a:cs typeface="Arial" pitchFamily="34" charset="0"/>
              </a:rPr>
              <a:t>—Statutory duty on the police investigating officer        to submit  a report(Form 54 as per rule 150 CMVR) to the concerned Tribunal and Insurance company within  thirty days of intimation of accident.</a:t>
            </a:r>
          </a:p>
          <a:p>
            <a:pPr algn="just" eaLnBrk="1" hangingPunct="1">
              <a:buFont typeface="Wingdings" pitchFamily="2" charset="2"/>
              <a:buChar char="q"/>
            </a:pPr>
            <a:r>
              <a:rPr lang="en-US" sz="2000" smtClean="0">
                <a:latin typeface="Arial" pitchFamily="34" charset="0"/>
                <a:cs typeface="Arial" pitchFamily="34" charset="0"/>
              </a:rPr>
              <a:t>Report can be treated as claim petition by tribunal.</a:t>
            </a:r>
          </a:p>
          <a:p>
            <a:pPr algn="just" eaLnBrk="1" hangingPunct="1">
              <a:buFont typeface="Wingdings" pitchFamily="2" charset="2"/>
              <a:buChar char="q"/>
            </a:pPr>
            <a:r>
              <a:rPr lang="en-US" sz="2000" smtClean="0">
                <a:latin typeface="Arial" pitchFamily="34" charset="0"/>
                <a:cs typeface="Arial" pitchFamily="34" charset="0"/>
              </a:rPr>
              <a:t>Pre Litigation investigation—Checking of  manipulation.</a:t>
            </a:r>
          </a:p>
          <a:p>
            <a:pPr algn="just" eaLnBrk="1" hangingPunct="1">
              <a:buFont typeface="Wingdings" pitchFamily="2" charset="2"/>
              <a:buChar char="q"/>
            </a:pPr>
            <a:endParaRPr lang="en-US" sz="2000" smtClean="0">
              <a:latin typeface="Arial" pitchFamily="34" charset="0"/>
              <a:cs typeface="Arial" pitchFamily="34" charset="0"/>
            </a:endParaRPr>
          </a:p>
          <a:p>
            <a:pPr algn="just" eaLnBrk="1" hangingPunct="1">
              <a:buFont typeface="Wingdings" pitchFamily="2" charset="2"/>
              <a:buChar char="q"/>
            </a:pPr>
            <a:endParaRPr lang="en-US" sz="2000" smtClean="0">
              <a:latin typeface="Arial" pitchFamily="34" charset="0"/>
              <a:cs typeface="Arial" pitchFamily="34" charset="0"/>
            </a:endParaRPr>
          </a:p>
          <a:p>
            <a:pPr algn="just" eaLnBrk="1" hangingPunct="1">
              <a:buFont typeface="Wingdings" pitchFamily="2" charset="2"/>
              <a:buChar char="q"/>
            </a:pPr>
            <a:endParaRPr lang="en-US" sz="2000" smtClean="0">
              <a:latin typeface="Arial" pitchFamily="34" charset="0"/>
              <a:cs typeface="Arial" pitchFamily="34" charset="0"/>
            </a:endParaRPr>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8917" name="Content Placeholder 2"/>
          <p:cNvSpPr txBox="1">
            <a:spLocks/>
          </p:cNvSpPr>
          <p:nvPr/>
        </p:nvSpPr>
        <p:spPr bwMode="auto">
          <a:xfrm>
            <a:off x="1676400" y="1524000"/>
            <a:ext cx="7570788" cy="4568825"/>
          </a:xfrm>
          <a:prstGeom prst="rect">
            <a:avLst/>
          </a:prstGeom>
          <a:noFill/>
          <a:ln w="9525">
            <a:noFill/>
            <a:miter lim="800000"/>
            <a:headEnd/>
            <a:tailEnd/>
          </a:ln>
        </p:spPr>
        <p:txBody>
          <a:bodyPr/>
          <a:lstStyle/>
          <a:p>
            <a:pPr marL="457200" indent="-457200">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6630194"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38923"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0"/>
            <a:ext cx="9144000" cy="1066800"/>
          </a:xfrm>
        </p:spPr>
        <p:txBody>
          <a:bodyPr/>
          <a:lstStyle/>
          <a:p>
            <a:pPr eaLnBrk="1" hangingPunct="1"/>
            <a:endParaRPr lang="en-US" smtClean="0"/>
          </a:p>
        </p:txBody>
      </p:sp>
      <p:sp>
        <p:nvSpPr>
          <p:cNvPr id="39939" name="Content Placeholder 2"/>
          <p:cNvSpPr>
            <a:spLocks noGrp="1"/>
          </p:cNvSpPr>
          <p:nvPr>
            <p:ph idx="1"/>
          </p:nvPr>
        </p:nvSpPr>
        <p:spPr>
          <a:xfrm>
            <a:off x="762000" y="1371600"/>
            <a:ext cx="7924800" cy="4906963"/>
          </a:xfrm>
        </p:spPr>
        <p:txBody>
          <a:bodyPr/>
          <a:lstStyle/>
          <a:p>
            <a:pPr algn="just" eaLnBrk="1" hangingPunct="1">
              <a:buFont typeface="Wingdings" pitchFamily="2" charset="2"/>
              <a:buChar char="q"/>
            </a:pPr>
            <a:r>
              <a:rPr lang="en-US" sz="2000" b="1" u="sng" smtClean="0">
                <a:latin typeface="Arial" pitchFamily="34" charset="0"/>
                <a:cs typeface="Arial" pitchFamily="34" charset="0"/>
              </a:rPr>
              <a:t>Section 160- </a:t>
            </a:r>
            <a:r>
              <a:rPr lang="en-US" sz="2000" b="1" smtClean="0">
                <a:latin typeface="Arial" pitchFamily="34" charset="0"/>
                <a:cs typeface="Arial" pitchFamily="34" charset="0"/>
              </a:rPr>
              <a:t> </a:t>
            </a:r>
            <a:r>
              <a:rPr lang="en-US" sz="2000" smtClean="0">
                <a:latin typeface="Arial" pitchFamily="34" charset="0"/>
                <a:cs typeface="Arial" pitchFamily="34" charset="0"/>
              </a:rPr>
              <a:t>Duty of police officer and registering authority to furnish to the person who alleges that he is entitled to claim compensation all such particulars in such form and within such time as the central Government may prescribe.</a:t>
            </a:r>
          </a:p>
          <a:p>
            <a:pPr algn="just" eaLnBrk="1" hangingPunct="1">
              <a:buFont typeface="Wingdings" pitchFamily="2" charset="2"/>
              <a:buChar char="q"/>
            </a:pPr>
            <a:r>
              <a:rPr lang="en-US" sz="2000" b="1" u="sng" smtClean="0">
                <a:latin typeface="Arial" pitchFamily="34" charset="0"/>
                <a:cs typeface="Arial" pitchFamily="34" charset="0"/>
              </a:rPr>
              <a:t>Section 161-</a:t>
            </a:r>
            <a:r>
              <a:rPr lang="en-US" sz="2000" b="1" smtClean="0">
                <a:latin typeface="Arial" pitchFamily="34" charset="0"/>
                <a:cs typeface="Arial" pitchFamily="34" charset="0"/>
              </a:rPr>
              <a:t> </a:t>
            </a:r>
            <a:r>
              <a:rPr lang="en-US" sz="2000" smtClean="0">
                <a:latin typeface="Arial" pitchFamily="34" charset="0"/>
                <a:cs typeface="Arial" pitchFamily="34" charset="0"/>
              </a:rPr>
              <a:t>Hit and run motor accident—Identity of vehicle not known in spite of reasonable effort—Fixed sum of Rs.25,000/- for death and Rs.12,500/- for grievous hurt.</a:t>
            </a:r>
            <a:endParaRPr lang="en-US" sz="2000" b="1" u="sng" smtClean="0">
              <a:latin typeface="Arial" pitchFamily="34" charset="0"/>
              <a:cs typeface="Arial" pitchFamily="34" charset="0"/>
            </a:endParaRPr>
          </a:p>
          <a:p>
            <a:pPr algn="just" eaLnBrk="1" hangingPunct="1">
              <a:buFont typeface="Wingdings" pitchFamily="2" charset="2"/>
              <a:buChar char="q"/>
            </a:pPr>
            <a:r>
              <a:rPr lang="en-US" sz="2000" b="1" u="sng" smtClean="0">
                <a:latin typeface="Arial" pitchFamily="34" charset="0"/>
                <a:cs typeface="Arial" pitchFamily="34" charset="0"/>
              </a:rPr>
              <a:t>Section 163-</a:t>
            </a:r>
            <a:r>
              <a:rPr lang="en-US" sz="2000" smtClean="0">
                <a:latin typeface="Arial" pitchFamily="34" charset="0"/>
                <a:cs typeface="Arial" pitchFamily="34" charset="0"/>
              </a:rPr>
              <a:t> Scheme for payment of compensation under ‘Hit and Run’—Solatium Fund established by Central Govt.—Administered by GIC—Enquiry vested with District Collector.</a:t>
            </a:r>
          </a:p>
          <a:p>
            <a:pPr algn="just" eaLnBrk="1" hangingPunct="1">
              <a:buFont typeface="Wingdings" pitchFamily="2" charset="2"/>
              <a:buChar char="q"/>
            </a:pPr>
            <a:r>
              <a:rPr lang="en-US" sz="2000" b="1" u="sng" smtClean="0">
                <a:latin typeface="Arial" pitchFamily="34" charset="0"/>
                <a:cs typeface="Arial" pitchFamily="34" charset="0"/>
              </a:rPr>
              <a:t>Section 163-A-</a:t>
            </a:r>
            <a:r>
              <a:rPr lang="en-US" sz="2000" b="1" smtClean="0">
                <a:latin typeface="Arial" pitchFamily="34" charset="0"/>
                <a:cs typeface="Arial" pitchFamily="34" charset="0"/>
              </a:rPr>
              <a:t>  </a:t>
            </a:r>
            <a:r>
              <a:rPr lang="en-US" sz="2000" smtClean="0">
                <a:latin typeface="Arial" pitchFamily="34" charset="0"/>
                <a:cs typeface="Arial" pitchFamily="34" charset="0"/>
              </a:rPr>
              <a:t>Compensation on structured formula basis—Negligence or default of driver or owner need not be proved by claimants—Compensation to be computed as per Second Schedule—Limited to those victims who had income up to Rs,40,000/- per annum.</a:t>
            </a:r>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9941" name="Content Placeholder 2"/>
          <p:cNvSpPr txBox="1">
            <a:spLocks/>
          </p:cNvSpPr>
          <p:nvPr/>
        </p:nvSpPr>
        <p:spPr bwMode="auto">
          <a:xfrm>
            <a:off x="2362200" y="1524000"/>
            <a:ext cx="7570788" cy="4568825"/>
          </a:xfrm>
          <a:prstGeom prst="rect">
            <a:avLst/>
          </a:prstGeom>
          <a:noFill/>
          <a:ln w="9525">
            <a:noFill/>
            <a:miter lim="800000"/>
            <a:headEnd/>
            <a:tailEnd/>
          </a:ln>
        </p:spPr>
        <p:txBody>
          <a:bodyPr/>
          <a:lstStyle/>
          <a:p>
            <a:pPr marL="457200" indent="-457200">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6630194"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39947"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0"/>
            <a:ext cx="9144000" cy="1066800"/>
          </a:xfrm>
        </p:spPr>
        <p:txBody>
          <a:bodyPr/>
          <a:lstStyle/>
          <a:p>
            <a:pPr eaLnBrk="1" hangingPunct="1"/>
            <a:endParaRPr lang="en-US" smtClean="0"/>
          </a:p>
        </p:txBody>
      </p:sp>
      <p:sp>
        <p:nvSpPr>
          <p:cNvPr id="40963" name="Content Placeholder 2"/>
          <p:cNvSpPr>
            <a:spLocks noGrp="1"/>
          </p:cNvSpPr>
          <p:nvPr>
            <p:ph idx="1"/>
          </p:nvPr>
        </p:nvSpPr>
        <p:spPr>
          <a:xfrm>
            <a:off x="762000" y="914400"/>
            <a:ext cx="7924800" cy="4906963"/>
          </a:xfrm>
        </p:spPr>
        <p:txBody>
          <a:bodyPr/>
          <a:lstStyle/>
          <a:p>
            <a:pPr algn="just" eaLnBrk="1" hangingPunct="1">
              <a:buFont typeface="Arial" pitchFamily="34" charset="0"/>
              <a:buNone/>
            </a:pPr>
            <a:r>
              <a:rPr lang="en-US" sz="2000" b="1" smtClean="0">
                <a:latin typeface="Arial" pitchFamily="34" charset="0"/>
                <a:cs typeface="Arial" pitchFamily="34" charset="0"/>
              </a:rPr>
              <a:t>	</a:t>
            </a:r>
            <a:r>
              <a:rPr lang="en-US" sz="2000" b="1" u="sng" smtClean="0">
                <a:latin typeface="Arial" pitchFamily="34" charset="0"/>
                <a:cs typeface="Arial" pitchFamily="34" charset="0"/>
              </a:rPr>
              <a:t>Section 166–</a:t>
            </a:r>
            <a:r>
              <a:rPr lang="en-US" sz="2000" b="1" smtClean="0">
                <a:latin typeface="Arial" pitchFamily="34" charset="0"/>
                <a:cs typeface="Arial" pitchFamily="34" charset="0"/>
              </a:rPr>
              <a:t> </a:t>
            </a:r>
            <a:r>
              <a:rPr lang="en-US" sz="2000" smtClean="0">
                <a:latin typeface="Arial" pitchFamily="34" charset="0"/>
                <a:cs typeface="Arial" pitchFamily="34" charset="0"/>
              </a:rPr>
              <a:t>Application for compensation by injured, Legal representatives in case of death, owner of TP property, any agent duly authorised.</a:t>
            </a:r>
          </a:p>
          <a:p>
            <a:pPr algn="just" eaLnBrk="1" hangingPunct="1">
              <a:buFont typeface="Wingdings" pitchFamily="2" charset="2"/>
              <a:buChar char="q"/>
            </a:pPr>
            <a:r>
              <a:rPr lang="en-US" sz="2000" smtClean="0">
                <a:solidFill>
                  <a:srgbClr val="0000FF"/>
                </a:solidFill>
                <a:latin typeface="Arial" pitchFamily="34" charset="0"/>
                <a:cs typeface="Arial" pitchFamily="34" charset="0"/>
              </a:rPr>
              <a:t>L.R.s left over have to be added as respondents.</a:t>
            </a:r>
          </a:p>
          <a:p>
            <a:pPr algn="just" eaLnBrk="1" hangingPunct="1">
              <a:buFont typeface="Wingdings" pitchFamily="2" charset="2"/>
              <a:buChar char="q"/>
            </a:pPr>
            <a:r>
              <a:rPr lang="en-US" sz="2000" smtClean="0">
                <a:solidFill>
                  <a:srgbClr val="0000FF"/>
                </a:solidFill>
                <a:latin typeface="Arial" pitchFamily="34" charset="0"/>
                <a:cs typeface="Arial" pitchFamily="34" charset="0"/>
              </a:rPr>
              <a:t>Jurisdiction at four places—Limitation removed w.e.f.14.11.1994.</a:t>
            </a:r>
          </a:p>
          <a:p>
            <a:pPr algn="just" eaLnBrk="1" hangingPunct="1">
              <a:buFont typeface="Wingdings" pitchFamily="2" charset="2"/>
              <a:buChar char="q"/>
            </a:pPr>
            <a:r>
              <a:rPr lang="en-US" sz="2000" smtClean="0">
                <a:solidFill>
                  <a:srgbClr val="0000FF"/>
                </a:solidFill>
                <a:latin typeface="Arial" pitchFamily="34" charset="0"/>
                <a:cs typeface="Arial" pitchFamily="34" charset="0"/>
              </a:rPr>
              <a:t>Statement for interim award u/s140 if no separate application filed</a:t>
            </a:r>
          </a:p>
          <a:p>
            <a:pPr algn="just" eaLnBrk="1" hangingPunct="1">
              <a:buFont typeface="Wingdings" pitchFamily="2" charset="2"/>
              <a:buChar char="q"/>
            </a:pPr>
            <a:r>
              <a:rPr lang="en-US" sz="2000" smtClean="0">
                <a:solidFill>
                  <a:srgbClr val="0000FF"/>
                </a:solidFill>
                <a:latin typeface="Arial" pitchFamily="34" charset="0"/>
                <a:cs typeface="Arial" pitchFamily="34" charset="0"/>
              </a:rPr>
              <a:t>Right vests in legal representatives and not in dependants alone.</a:t>
            </a:r>
          </a:p>
          <a:p>
            <a:pPr algn="just" eaLnBrk="1" hangingPunct="1">
              <a:buFont typeface="Wingdings" pitchFamily="2" charset="2"/>
              <a:buChar char="q"/>
            </a:pPr>
            <a:r>
              <a:rPr lang="en-US" sz="2000" smtClean="0">
                <a:solidFill>
                  <a:srgbClr val="0000FF"/>
                </a:solidFill>
                <a:latin typeface="Arial" pitchFamily="34" charset="0"/>
                <a:cs typeface="Arial" pitchFamily="34" charset="0"/>
              </a:rPr>
              <a:t>Remarriage by widow– She is entitled till the date of remarriage.</a:t>
            </a:r>
          </a:p>
          <a:p>
            <a:pPr algn="just" eaLnBrk="1" hangingPunct="1">
              <a:buFont typeface="Wingdings" pitchFamily="2" charset="2"/>
              <a:buChar char="q"/>
            </a:pPr>
            <a:r>
              <a:rPr lang="en-US" sz="2000" smtClean="0">
                <a:solidFill>
                  <a:srgbClr val="0000FF"/>
                </a:solidFill>
                <a:latin typeface="Arial" pitchFamily="34" charset="0"/>
                <a:cs typeface="Arial" pitchFamily="34" charset="0"/>
              </a:rPr>
              <a:t>Priest leaving family and joined monastery—Entitlement of claim.</a:t>
            </a:r>
          </a:p>
          <a:p>
            <a:pPr algn="just" eaLnBrk="1" hangingPunct="1">
              <a:buFont typeface="Wingdings" pitchFamily="2" charset="2"/>
              <a:buChar char="q"/>
            </a:pPr>
            <a:r>
              <a:rPr lang="en-US" sz="2000" smtClean="0">
                <a:solidFill>
                  <a:srgbClr val="0000FF"/>
                </a:solidFill>
                <a:latin typeface="Arial" pitchFamily="34" charset="0"/>
                <a:cs typeface="Arial" pitchFamily="34" charset="0"/>
              </a:rPr>
              <a:t>Step-mother not entitled if not dependant.</a:t>
            </a:r>
          </a:p>
          <a:p>
            <a:pPr algn="just" eaLnBrk="1" hangingPunct="1">
              <a:buFont typeface="Wingdings" pitchFamily="2" charset="2"/>
              <a:buChar char="q"/>
            </a:pPr>
            <a:r>
              <a:rPr lang="en-US" sz="2000" smtClean="0">
                <a:solidFill>
                  <a:srgbClr val="0000FF"/>
                </a:solidFill>
                <a:latin typeface="Arial" pitchFamily="34" charset="0"/>
                <a:cs typeface="Arial" pitchFamily="34" charset="0"/>
              </a:rPr>
              <a:t>Joint application by children for the death of parents maintainable.</a:t>
            </a:r>
          </a:p>
          <a:p>
            <a:pPr algn="just" eaLnBrk="1" hangingPunct="1">
              <a:buFont typeface="Wingdings" pitchFamily="2" charset="2"/>
              <a:buChar char="q"/>
            </a:pPr>
            <a:r>
              <a:rPr lang="en-US" sz="2000" smtClean="0">
                <a:solidFill>
                  <a:srgbClr val="0000FF"/>
                </a:solidFill>
                <a:latin typeface="Arial" pitchFamily="34" charset="0"/>
                <a:cs typeface="Arial" pitchFamily="34" charset="0"/>
              </a:rPr>
              <a:t>Accident occurred in Nepal—claims lodged in Andhra Pradesh were held tenable where they were residing (2007 ACJ 2246-APHC—S.P.Raju V.T.Venkat Rao)</a:t>
            </a:r>
          </a:p>
          <a:p>
            <a:pPr algn="just" eaLnBrk="1" hangingPunct="1">
              <a:buFont typeface="Wingdings" pitchFamily="2" charset="2"/>
              <a:buChar char="q"/>
            </a:pPr>
            <a:endParaRPr lang="en-US" sz="2000" smtClean="0">
              <a:latin typeface="Arial" pitchFamily="34" charset="0"/>
              <a:cs typeface="Arial" pitchFamily="34" charset="0"/>
            </a:endParaRPr>
          </a:p>
          <a:p>
            <a:pPr algn="just" eaLnBrk="1" hangingPunct="1">
              <a:buFont typeface="Wingdings" pitchFamily="2" charset="2"/>
              <a:buChar char="q"/>
            </a:pPr>
            <a:endParaRPr lang="en-US" sz="2000" smtClean="0">
              <a:latin typeface="Arial" pitchFamily="34" charset="0"/>
              <a:cs typeface="Arial" pitchFamily="34" charset="0"/>
            </a:endParaRPr>
          </a:p>
        </p:txBody>
      </p:sp>
      <p:sp>
        <p:nvSpPr>
          <p:cNvPr id="4" name="Rectangle 3"/>
          <p:cNvSpPr/>
          <p:nvPr/>
        </p:nvSpPr>
        <p:spPr>
          <a:xfrm>
            <a:off x="0" y="0"/>
            <a:ext cx="9144000" cy="762000"/>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40965" name="Content Placeholder 2"/>
          <p:cNvSpPr txBox="1">
            <a:spLocks/>
          </p:cNvSpPr>
          <p:nvPr/>
        </p:nvSpPr>
        <p:spPr bwMode="auto">
          <a:xfrm>
            <a:off x="2819400" y="1524000"/>
            <a:ext cx="7570788" cy="4568825"/>
          </a:xfrm>
          <a:prstGeom prst="rect">
            <a:avLst/>
          </a:prstGeom>
          <a:noFill/>
          <a:ln w="9525">
            <a:noFill/>
            <a:miter lim="800000"/>
            <a:headEnd/>
            <a:tailEnd/>
          </a:ln>
        </p:spPr>
        <p:txBody>
          <a:bodyPr/>
          <a:lstStyle/>
          <a:p>
            <a:pPr marL="457200" indent="-457200">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6630194"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40971"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40972" name="TextBox 12"/>
          <p:cNvSpPr txBox="1">
            <a:spLocks noChangeArrowheads="1"/>
          </p:cNvSpPr>
          <p:nvPr/>
        </p:nvSpPr>
        <p:spPr bwMode="auto">
          <a:xfrm>
            <a:off x="533400" y="228600"/>
            <a:ext cx="8610600" cy="369888"/>
          </a:xfrm>
          <a:prstGeom prst="rect">
            <a:avLst/>
          </a:prstGeom>
          <a:noFill/>
          <a:ln w="9525">
            <a:noFill/>
            <a:miter lim="800000"/>
            <a:headEnd/>
            <a:tailEnd/>
          </a:ln>
        </p:spPr>
        <p:txBody>
          <a:bodyPr>
            <a:spAutoFit/>
          </a:bodyPr>
          <a:lstStyle/>
          <a:p>
            <a:pPr algn="ctr"/>
            <a:r>
              <a:rPr lang="en-IN" b="1"/>
              <a:t>APPLICATION FOR COMPENSATION</a:t>
            </a:r>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graphicFrame>
        <p:nvGraphicFramePr>
          <p:cNvPr id="11" name="Content Placeholder 10"/>
          <p:cNvGraphicFramePr>
            <a:graphicFrameLocks noGrp="1"/>
          </p:cNvGraphicFramePr>
          <p:nvPr>
            <p:ph idx="1"/>
          </p:nvPr>
        </p:nvGraphicFramePr>
        <p:xfrm>
          <a:off x="685800" y="1066800"/>
          <a:ext cx="84582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988" name="Title 3"/>
          <p:cNvSpPr>
            <a:spLocks noGrp="1"/>
          </p:cNvSpPr>
          <p:nvPr>
            <p:ph type="title"/>
          </p:nvPr>
        </p:nvSpPr>
        <p:spPr>
          <a:xfrm>
            <a:off x="457200" y="-17463"/>
            <a:ext cx="8229600" cy="1143001"/>
          </a:xfrm>
        </p:spPr>
        <p:txBody>
          <a:bodyPr/>
          <a:lstStyle/>
          <a:p>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41993" name="Picture 9" descr="LOGO.jpg"/>
          <p:cNvPicPr>
            <a:picLocks noChangeAspect="1"/>
          </p:cNvPicPr>
          <p:nvPr/>
        </p:nvPicPr>
        <p:blipFill>
          <a:blip r:embed="rId6"/>
          <a:srcRect/>
          <a:stretch>
            <a:fillRect/>
          </a:stretch>
        </p:blipFill>
        <p:spPr bwMode="auto">
          <a:xfrm>
            <a:off x="7429500" y="6286500"/>
            <a:ext cx="1714500" cy="5715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04723DE4-ED05-41C9-A14D-7CE72303A744}" type="slidenum">
              <a:rPr lang="en-IN" smtClean="0"/>
              <a:pPr>
                <a:defRPr/>
              </a:pPr>
              <a:t>29</a:t>
            </a:fld>
            <a:endParaRPr lang="en-IN"/>
          </a:p>
        </p:txBody>
      </p:sp>
      <p:graphicFrame>
        <p:nvGraphicFramePr>
          <p:cNvPr id="12" name="Diagram 1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15367"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15368"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endParaRPr lang="en-US" sz="2000" smtClean="0"/>
          </a:p>
        </p:txBody>
      </p:sp>
      <p:sp>
        <p:nvSpPr>
          <p:cNvPr id="15369" name="Title 11"/>
          <p:cNvSpPr>
            <a:spLocks noGrp="1"/>
          </p:cNvSpPr>
          <p:nvPr>
            <p:ph type="title"/>
          </p:nvPr>
        </p:nvSpPr>
        <p:spPr>
          <a:xfrm>
            <a:off x="457200" y="0"/>
            <a:ext cx="8229600" cy="1071563"/>
          </a:xfrm>
        </p:spPr>
        <p:txBody>
          <a:bodyPr/>
          <a:lstStyle/>
          <a:p>
            <a:endParaRPr lang="en-US" sz="3200" smtClean="0"/>
          </a:p>
        </p:txBody>
      </p:sp>
      <p:graphicFrame>
        <p:nvGraphicFramePr>
          <p:cNvPr id="4" name="Diagram 3"/>
          <p:cNvGraphicFramePr/>
          <p:nvPr/>
        </p:nvGraphicFramePr>
        <p:xfrm>
          <a:off x="2286000" y="1700808"/>
          <a:ext cx="5598368" cy="33843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43011" name="Content Placeholder 10" descr="Schedule II S163-A.jpg"/>
          <p:cNvPicPr>
            <a:picLocks noGrp="1" noChangeAspect="1"/>
          </p:cNvPicPr>
          <p:nvPr>
            <p:ph idx="1"/>
          </p:nvPr>
        </p:nvPicPr>
        <p:blipFill>
          <a:blip r:embed="rId2"/>
          <a:srcRect/>
          <a:stretch>
            <a:fillRect/>
          </a:stretch>
        </p:blipFill>
        <p:spPr>
          <a:xfrm>
            <a:off x="533400" y="1066800"/>
            <a:ext cx="8610600" cy="5257800"/>
          </a:xfrm>
        </p:spPr>
      </p:pic>
      <p:sp>
        <p:nvSpPr>
          <p:cNvPr id="43012" name="Title 3"/>
          <p:cNvSpPr>
            <a:spLocks noGrp="1"/>
          </p:cNvSpPr>
          <p:nvPr>
            <p:ph type="title"/>
          </p:nvPr>
        </p:nvSpPr>
        <p:spPr>
          <a:xfrm>
            <a:off x="457200" y="-17463"/>
            <a:ext cx="8229600" cy="1143001"/>
          </a:xfrm>
        </p:spPr>
        <p:txBody>
          <a:bodyPr/>
          <a:lstStyle/>
          <a:p>
            <a:r>
              <a:rPr lang="en-US" sz="3200" b="1" smtClean="0"/>
              <a:t>STRUCTURED FORUMULA </a:t>
            </a:r>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43017"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A48FE770-579D-4397-BBEA-BB4D89ADCD99}" type="slidenum">
              <a:rPr lang="en-IN" smtClean="0"/>
              <a:pPr>
                <a:defRPr/>
              </a:pPr>
              <a:t>30</a:t>
            </a:fld>
            <a:endParaRPr lang="en-IN"/>
          </a:p>
        </p:txBody>
      </p:sp>
    </p:spTree>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44035" name="Content Placeholder 2"/>
          <p:cNvSpPr>
            <a:spLocks noGrp="1"/>
          </p:cNvSpPr>
          <p:nvPr>
            <p:ph idx="1"/>
          </p:nvPr>
        </p:nvSpPr>
        <p:spPr>
          <a:xfrm>
            <a:off x="685800" y="1066800"/>
            <a:ext cx="8458200" cy="5257800"/>
          </a:xfrm>
        </p:spPr>
        <p:txBody>
          <a:bodyPr/>
          <a:lstStyle/>
          <a:p>
            <a:pPr algn="just"/>
            <a:r>
              <a:rPr lang="en-US" sz="1600" smtClean="0">
                <a:cs typeface="Arial" pitchFamily="34" charset="0"/>
              </a:rPr>
              <a:t>Amount of compensation shall not be less than Rs. 50,000/-</a:t>
            </a:r>
          </a:p>
          <a:p>
            <a:pPr algn="just"/>
            <a:r>
              <a:rPr lang="en-US" sz="1600" smtClean="0">
                <a:cs typeface="Arial" pitchFamily="34" charset="0"/>
              </a:rPr>
              <a:t>General Damages (in case of death): </a:t>
            </a:r>
          </a:p>
          <a:p>
            <a:pPr algn="just">
              <a:buFont typeface="Arial" pitchFamily="34" charset="0"/>
              <a:buNone/>
            </a:pPr>
            <a:r>
              <a:rPr lang="en-US" sz="1600" smtClean="0">
                <a:cs typeface="Arial" pitchFamily="34" charset="0"/>
              </a:rPr>
              <a:t>	(i) Funeral Expense			Rs. 2,000</a:t>
            </a:r>
          </a:p>
          <a:p>
            <a:pPr algn="just">
              <a:buFont typeface="Arial" pitchFamily="34" charset="0"/>
              <a:buNone/>
            </a:pPr>
            <a:r>
              <a:rPr lang="en-US" sz="1600" smtClean="0">
                <a:cs typeface="Arial" pitchFamily="34" charset="0"/>
              </a:rPr>
              <a:t>	(ii)Loss of Consortium			Rs. 5,000</a:t>
            </a:r>
          </a:p>
          <a:p>
            <a:pPr algn="just">
              <a:buFont typeface="Arial" pitchFamily="34" charset="0"/>
              <a:buNone/>
            </a:pPr>
            <a:r>
              <a:rPr lang="en-US" sz="1600" smtClean="0">
                <a:cs typeface="Arial" pitchFamily="34" charset="0"/>
              </a:rPr>
              <a:t>	(iii) Loss of estate				Rs. 2,500</a:t>
            </a:r>
          </a:p>
          <a:p>
            <a:pPr algn="just">
              <a:buFont typeface="Arial" pitchFamily="34" charset="0"/>
              <a:buNone/>
            </a:pPr>
            <a:r>
              <a:rPr lang="en-US" sz="1600" smtClean="0">
                <a:cs typeface="Arial" pitchFamily="34" charset="0"/>
              </a:rPr>
              <a:t>	(iv) Medical expense			Actual expenditure subject to Rs.15000 max</a:t>
            </a:r>
          </a:p>
          <a:p>
            <a:pPr algn="just">
              <a:buFont typeface="Arial" pitchFamily="34" charset="0"/>
              <a:buNone/>
            </a:pPr>
            <a:endParaRPr lang="en-US" sz="1600" smtClean="0">
              <a:cs typeface="Arial" pitchFamily="34" charset="0"/>
            </a:endParaRPr>
          </a:p>
          <a:p>
            <a:pPr algn="just"/>
            <a:r>
              <a:rPr lang="en-US" sz="1600" smtClean="0">
                <a:cs typeface="Arial" pitchFamily="34" charset="0"/>
              </a:rPr>
              <a:t>General Damages (in case of injuries &amp; disabilities): </a:t>
            </a:r>
          </a:p>
          <a:p>
            <a:pPr algn="just">
              <a:buFont typeface="Arial" pitchFamily="34" charset="0"/>
              <a:buNone/>
            </a:pPr>
            <a:r>
              <a:rPr lang="en-US" sz="1600" smtClean="0">
                <a:cs typeface="Arial" pitchFamily="34" charset="0"/>
              </a:rPr>
              <a:t>	(i) Grievous injuries			Rs. 5,000</a:t>
            </a:r>
          </a:p>
          <a:p>
            <a:pPr algn="just">
              <a:buFont typeface="Arial" pitchFamily="34" charset="0"/>
              <a:buNone/>
            </a:pPr>
            <a:r>
              <a:rPr lang="en-US" sz="1600" smtClean="0">
                <a:cs typeface="Arial" pitchFamily="34" charset="0"/>
              </a:rPr>
              <a:t>	(ii) Non-grievous injuries			Rs. 1,000</a:t>
            </a:r>
          </a:p>
          <a:p>
            <a:pPr algn="just">
              <a:buFont typeface="Arial" pitchFamily="34" charset="0"/>
              <a:buNone/>
            </a:pPr>
            <a:r>
              <a:rPr lang="en-US" sz="1600" smtClean="0">
                <a:cs typeface="Arial" pitchFamily="34" charset="0"/>
              </a:rPr>
              <a:t>	(iv) Medical expense			Actual expenditure subject to Rs.15000 max	</a:t>
            </a:r>
          </a:p>
          <a:p>
            <a:pPr algn="just">
              <a:buFont typeface="Arial" pitchFamily="34" charset="0"/>
              <a:buNone/>
            </a:pPr>
            <a:r>
              <a:rPr lang="en-IN" sz="1600" smtClean="0">
                <a:cs typeface="Arial" pitchFamily="34" charset="0"/>
              </a:rPr>
              <a:t>	Further, loss of income, if any for actual period of disablement not exceeding 52 weeks.</a:t>
            </a:r>
          </a:p>
          <a:p>
            <a:pPr algn="just">
              <a:buFont typeface="Arial" pitchFamily="34" charset="0"/>
              <a:buNone/>
            </a:pPr>
            <a:endParaRPr lang="en-IN" sz="1600" smtClean="0">
              <a:cs typeface="Arial" pitchFamily="34" charset="0"/>
            </a:endParaRPr>
          </a:p>
          <a:p>
            <a:pPr algn="just"/>
            <a:r>
              <a:rPr lang="en-IN" sz="1600" smtClean="0">
                <a:cs typeface="Arial" pitchFamily="34" charset="0"/>
              </a:rPr>
              <a:t>Notional Income for compensation to those who had no income prior to accident:</a:t>
            </a:r>
          </a:p>
          <a:p>
            <a:pPr algn="just">
              <a:buFont typeface="Arial" pitchFamily="34" charset="0"/>
              <a:buNone/>
            </a:pPr>
            <a:r>
              <a:rPr lang="en-IN" sz="1600" smtClean="0">
                <a:cs typeface="Arial" pitchFamily="34" charset="0"/>
              </a:rPr>
              <a:t>	(a) Non-earning persons			Rs. 15,000/- p.a.</a:t>
            </a:r>
          </a:p>
          <a:p>
            <a:pPr algn="just">
              <a:buFont typeface="Arial" pitchFamily="34" charset="0"/>
              <a:buNone/>
            </a:pPr>
            <a:r>
              <a:rPr lang="en-IN" sz="1600" smtClean="0">
                <a:cs typeface="Arial" pitchFamily="34" charset="0"/>
              </a:rPr>
              <a:t>	(b) Spouse				Rs. 1/3</a:t>
            </a:r>
            <a:r>
              <a:rPr lang="en-IN" sz="1600" baseline="30000" smtClean="0">
                <a:cs typeface="Arial" pitchFamily="34" charset="0"/>
              </a:rPr>
              <a:t>rd</a:t>
            </a:r>
            <a:r>
              <a:rPr lang="en-IN" sz="1600" smtClean="0">
                <a:cs typeface="Arial" pitchFamily="34" charset="0"/>
              </a:rPr>
              <a:t> of income of he warning/surviving 						spouse</a:t>
            </a:r>
          </a:p>
        </p:txBody>
      </p:sp>
      <p:sp>
        <p:nvSpPr>
          <p:cNvPr id="44036" name="Title 3"/>
          <p:cNvSpPr>
            <a:spLocks noGrp="1"/>
          </p:cNvSpPr>
          <p:nvPr>
            <p:ph type="title"/>
          </p:nvPr>
        </p:nvSpPr>
        <p:spPr>
          <a:xfrm>
            <a:off x="457200" y="-17463"/>
            <a:ext cx="8229600" cy="1143001"/>
          </a:xfrm>
        </p:spPr>
        <p:txBody>
          <a:bodyPr/>
          <a:lstStyle/>
          <a:p>
            <a:r>
              <a:rPr lang="en-IN" sz="3200" b="1" smtClean="0"/>
              <a:t>NON-PECUNIARY COMPENSATION</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44041" name="Picture 9" descr="LOGO.jpg"/>
          <p:cNvPicPr>
            <a:picLocks noChangeAspect="1"/>
          </p:cNvPicPr>
          <p:nvPr/>
        </p:nvPicPr>
        <p:blipFill>
          <a:blip r:embed="rId2"/>
          <a:srcRect/>
          <a:stretch>
            <a:fillRect/>
          </a:stretch>
        </p:blipFill>
        <p:spPr bwMode="auto">
          <a:xfrm>
            <a:off x="7429500" y="6286500"/>
            <a:ext cx="1714500" cy="5715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3B887B74-54F9-4996-B1C4-6897EE94C665}" type="slidenum">
              <a:rPr lang="en-IN" smtClean="0"/>
              <a:pPr>
                <a:defRPr/>
              </a:pPr>
              <a:t>31</a:t>
            </a:fld>
            <a:endParaRPr lang="en-IN"/>
          </a:p>
        </p:txBody>
      </p:sp>
    </p:spTree>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45059" name="Content Placeholder 2"/>
          <p:cNvSpPr>
            <a:spLocks noGrp="1"/>
          </p:cNvSpPr>
          <p:nvPr>
            <p:ph idx="1"/>
          </p:nvPr>
        </p:nvSpPr>
        <p:spPr>
          <a:xfrm>
            <a:off x="685800" y="1066800"/>
            <a:ext cx="8458200" cy="5257800"/>
          </a:xfrm>
        </p:spPr>
        <p:txBody>
          <a:bodyPr/>
          <a:lstStyle/>
          <a:p>
            <a:pPr algn="just">
              <a:buFont typeface="Arial" pitchFamily="34" charset="0"/>
              <a:buNone/>
            </a:pPr>
            <a:r>
              <a:rPr lang="en-US" sz="1600" smtClean="0">
                <a:latin typeface="Arial" pitchFamily="34" charset="0"/>
                <a:ea typeface="MS PGothic" pitchFamily="34" charset="-128"/>
                <a:cs typeface="Arial" pitchFamily="34" charset="0"/>
              </a:rPr>
              <a:t>	</a:t>
            </a:r>
            <a:r>
              <a:rPr lang="en-US" sz="1800" smtClean="0">
                <a:ea typeface="MS PGothic" pitchFamily="34" charset="-128"/>
                <a:cs typeface="Arial" pitchFamily="34" charset="0"/>
              </a:rPr>
              <a:t>If, the petition under section 166 MV Act,1988 is preferred the schedule-II was used as a guiding tool for determining compensation for road traffic compensation cases, wherein the negligence is established. Here the liability and monthly income was not restricted as detailed in Section 163-A, however the multiplier table of second schedule was utilized for the purpose of determining compensation and the general damages were also accorded. </a:t>
            </a:r>
          </a:p>
          <a:p>
            <a:pPr algn="just">
              <a:buFont typeface="Arial" pitchFamily="34" charset="0"/>
              <a:buNone/>
            </a:pPr>
            <a:endParaRPr lang="en-US" sz="1800" smtClean="0">
              <a:ea typeface="MS PGothic" pitchFamily="34" charset="-128"/>
              <a:cs typeface="Arial" pitchFamily="34" charset="0"/>
            </a:endParaRPr>
          </a:p>
          <a:p>
            <a:pPr algn="just">
              <a:buFont typeface="Arial" pitchFamily="34" charset="0"/>
              <a:buNone/>
            </a:pPr>
            <a:r>
              <a:rPr lang="en-US" sz="1800" smtClean="0">
                <a:ea typeface="MS PGothic" pitchFamily="34" charset="-128"/>
                <a:cs typeface="Arial" pitchFamily="34" charset="0"/>
              </a:rPr>
              <a:t>	In </a:t>
            </a:r>
            <a:r>
              <a:rPr lang="en-US" sz="1800" b="1" smtClean="0">
                <a:ea typeface="MS PGothic" pitchFamily="34" charset="-128"/>
                <a:cs typeface="Arial" pitchFamily="34" charset="0"/>
              </a:rPr>
              <a:t>General Manager, Kerala State Road Transport, Tiivandrum v. Susamma Thomas , AIR 1994 SC 1631 </a:t>
            </a:r>
            <a:r>
              <a:rPr lang="en-US" sz="1800" smtClean="0">
                <a:ea typeface="MS PGothic" pitchFamily="34" charset="-128"/>
                <a:cs typeface="Arial" pitchFamily="34" charset="0"/>
              </a:rPr>
              <a:t>– The multiplier method is the sound method of assessing compensation. The multiplier method involves the ascertainment of the loss of dependency or the multiplicand having regard to the circumstances of the case and capitalizing the multiplicand by an appropriate multiplier.</a:t>
            </a:r>
          </a:p>
          <a:p>
            <a:pPr algn="just">
              <a:buFont typeface="Arial" pitchFamily="34" charset="0"/>
              <a:buNone/>
            </a:pPr>
            <a:r>
              <a:rPr lang="en-US" sz="1800" smtClean="0">
                <a:ea typeface="MS PGothic" pitchFamily="34" charset="-128"/>
                <a:cs typeface="Arial" pitchFamily="34" charset="0"/>
              </a:rPr>
              <a:t>	</a:t>
            </a:r>
          </a:p>
          <a:p>
            <a:pPr algn="just">
              <a:buFont typeface="Arial" pitchFamily="34" charset="0"/>
              <a:buNone/>
            </a:pPr>
            <a:r>
              <a:rPr lang="en-US" sz="1800" smtClean="0">
                <a:ea typeface="MS PGothic" pitchFamily="34" charset="-128"/>
                <a:cs typeface="Arial" pitchFamily="34" charset="0"/>
              </a:rPr>
              <a:t>	</a:t>
            </a:r>
            <a:r>
              <a:rPr lang="en-US" sz="1800" b="1" smtClean="0">
                <a:ea typeface="MS PGothic" pitchFamily="34" charset="-128"/>
                <a:cs typeface="Arial" pitchFamily="34" charset="0"/>
              </a:rPr>
              <a:t>UPSRTC v. Trilok Chandra	1996 SCC(4) 362-</a:t>
            </a:r>
            <a:r>
              <a:rPr lang="en-US" sz="1800" smtClean="0">
                <a:ea typeface="MS PGothic" pitchFamily="34" charset="-128"/>
                <a:cs typeface="Arial" pitchFamily="34" charset="0"/>
              </a:rPr>
              <a:t> The compensation to be awarded has two elements. One is the pecuniary loss to the estate of the deceased resulting from the accident, the other is the pecuniary loss sustained by the members of his family for his death. Unit method was followed and multiplier method not followed.</a:t>
            </a:r>
          </a:p>
          <a:p>
            <a:pPr algn="just">
              <a:buFont typeface="Arial" pitchFamily="34" charset="0"/>
              <a:buNone/>
            </a:pPr>
            <a:endParaRPr lang="en-US" sz="1800" smtClean="0">
              <a:ea typeface="MS PGothic" pitchFamily="34" charset="-128"/>
              <a:cs typeface="Arial" pitchFamily="34" charset="0"/>
            </a:endParaRPr>
          </a:p>
        </p:txBody>
      </p:sp>
      <p:sp>
        <p:nvSpPr>
          <p:cNvPr id="45060" name="Title 3"/>
          <p:cNvSpPr>
            <a:spLocks noGrp="1"/>
          </p:cNvSpPr>
          <p:nvPr>
            <p:ph type="title"/>
          </p:nvPr>
        </p:nvSpPr>
        <p:spPr>
          <a:xfrm>
            <a:off x="457200" y="-17463"/>
            <a:ext cx="8229600" cy="1143001"/>
          </a:xfrm>
        </p:spPr>
        <p:txBody>
          <a:bodyPr/>
          <a:lstStyle/>
          <a:p>
            <a:r>
              <a:rPr lang="en-US" sz="3200" smtClean="0"/>
              <a:t>HOW TO COMPUTE COMPENSATION FOR ROAD TRAFFIC ACCIDENT VICTIMS</a:t>
            </a:r>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45065" name="Picture 9" descr="LOGO.jpg"/>
          <p:cNvPicPr>
            <a:picLocks noChangeAspect="1"/>
          </p:cNvPicPr>
          <p:nvPr/>
        </p:nvPicPr>
        <p:blipFill>
          <a:blip r:embed="rId2"/>
          <a:srcRect/>
          <a:stretch>
            <a:fillRect/>
          </a:stretch>
        </p:blipFill>
        <p:spPr bwMode="auto">
          <a:xfrm>
            <a:off x="7429500" y="6286500"/>
            <a:ext cx="1714500" cy="5715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12C3567E-EF84-4344-B84A-16187FB58A98}" type="slidenum">
              <a:rPr lang="en-IN" smtClean="0"/>
              <a:pPr>
                <a:defRPr/>
              </a:pPr>
              <a:t>32</a:t>
            </a:fld>
            <a:endParaRPr lang="en-IN"/>
          </a:p>
        </p:txBody>
      </p:sp>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 name="Content Placeholder 2"/>
          <p:cNvSpPr>
            <a:spLocks noGrp="1"/>
          </p:cNvSpPr>
          <p:nvPr>
            <p:ph idx="1"/>
          </p:nvPr>
        </p:nvSpPr>
        <p:spPr>
          <a:xfrm>
            <a:off x="685800" y="1066800"/>
            <a:ext cx="8458200" cy="5791200"/>
          </a:xfrm>
        </p:spPr>
        <p:txBody>
          <a:bodyPr rtlCol="0">
            <a:normAutofit fontScale="40000" lnSpcReduction="20000"/>
          </a:bodyPr>
          <a:lstStyle/>
          <a:p>
            <a:pPr algn="just">
              <a:buFont typeface="Arial" charset="0"/>
              <a:buNone/>
              <a:defRPr/>
            </a:pPr>
            <a:r>
              <a:rPr lang="en-US" sz="3400" b="1" dirty="0" smtClean="0">
                <a:ea typeface="ＭＳ Ｐゴシック" pitchFamily="34" charset="-128"/>
                <a:cs typeface="Arial" charset="0"/>
              </a:rPr>
              <a:t>	</a:t>
            </a:r>
            <a:r>
              <a:rPr lang="en-US" sz="4500" b="1" dirty="0" err="1" smtClean="0">
                <a:ea typeface="ＭＳ Ｐゴシック" pitchFamily="34" charset="-128"/>
                <a:cs typeface="Arial" charset="0"/>
              </a:rPr>
              <a:t>Sarla</a:t>
            </a:r>
            <a:r>
              <a:rPr lang="en-US" sz="4500" b="1" dirty="0" smtClean="0">
                <a:ea typeface="ＭＳ Ｐゴシック" pitchFamily="34" charset="-128"/>
                <a:cs typeface="Arial" charset="0"/>
              </a:rPr>
              <a:t> </a:t>
            </a:r>
            <a:r>
              <a:rPr lang="en-US" sz="4500" b="1" dirty="0" err="1" smtClean="0">
                <a:ea typeface="ＭＳ Ｐゴシック" pitchFamily="34" charset="-128"/>
                <a:cs typeface="Arial" charset="0"/>
              </a:rPr>
              <a:t>Varma</a:t>
            </a:r>
            <a:r>
              <a:rPr lang="en-US" sz="4500" b="1" dirty="0" smtClean="0">
                <a:ea typeface="ＭＳ Ｐゴシック" pitchFamily="34" charset="-128"/>
                <a:cs typeface="Arial" charset="0"/>
              </a:rPr>
              <a:t> Vs. Delhi Transport Corporation , 2009 ACJ 1298 SC</a:t>
            </a:r>
            <a:r>
              <a:rPr lang="en-US" sz="4500" dirty="0" smtClean="0">
                <a:ea typeface="ＭＳ Ｐゴシック" pitchFamily="34" charset="-128"/>
                <a:cs typeface="Arial" charset="0"/>
              </a:rPr>
              <a:t>- </a:t>
            </a:r>
          </a:p>
          <a:p>
            <a:pPr algn="just">
              <a:buFont typeface="Arial" charset="0"/>
              <a:buNone/>
              <a:defRPr/>
            </a:pPr>
            <a:endParaRPr lang="en-US" sz="3400" dirty="0" smtClean="0">
              <a:ea typeface="ＭＳ Ｐゴシック" pitchFamily="34" charset="-128"/>
              <a:cs typeface="Arial" charset="0"/>
            </a:endParaRPr>
          </a:p>
          <a:p>
            <a:pPr algn="just">
              <a:buFont typeface="Arial" charset="0"/>
              <a:buChar char="•"/>
              <a:defRPr/>
            </a:pPr>
            <a:r>
              <a:rPr lang="en-US" sz="3400" dirty="0" smtClean="0"/>
              <a:t>(</a:t>
            </a:r>
            <a:r>
              <a:rPr lang="en-US" sz="3400" dirty="0" err="1" smtClean="0"/>
              <a:t>i</a:t>
            </a:r>
            <a:r>
              <a:rPr lang="en-US" sz="3400" dirty="0" smtClean="0"/>
              <a:t>) </a:t>
            </a:r>
            <a:r>
              <a:rPr lang="en-US" sz="3400" b="1" dirty="0" smtClean="0"/>
              <a:t>Whether the future prospects can be taken into account for determining the income of the deceased ? If so, whether pay revisions that occurred during the pendency of the claim proceedings or appeals there from should be taken into account ?</a:t>
            </a:r>
          </a:p>
          <a:p>
            <a:pPr algn="just">
              <a:buFont typeface="Arial" charset="0"/>
              <a:buNone/>
              <a:defRPr/>
            </a:pPr>
            <a:r>
              <a:rPr lang="en-US" sz="3400" dirty="0" smtClean="0"/>
              <a:t>	</a:t>
            </a:r>
            <a:r>
              <a:rPr lang="en-US" sz="3400" dirty="0" smtClean="0">
                <a:solidFill>
                  <a:srgbClr val="0000FF"/>
                </a:solidFill>
                <a:ea typeface="ＭＳ Ｐゴシック" pitchFamily="34" charset="-128"/>
                <a:cs typeface="Arial" charset="0"/>
              </a:rPr>
              <a:t>Future prospects to be added in case of permanent job i.e. 50% of actual salary if the deceased was below 40 years and 30% of actual salary if the deceased was 40 to 50 years. Revision after the death of the deceased not to be considered. </a:t>
            </a:r>
          </a:p>
          <a:p>
            <a:pPr algn="just">
              <a:buFont typeface="Arial" charset="0"/>
              <a:buNone/>
              <a:defRPr/>
            </a:pPr>
            <a:endParaRPr lang="en-US" sz="3400" dirty="0" smtClean="0">
              <a:solidFill>
                <a:srgbClr val="0000FF"/>
              </a:solidFill>
            </a:endParaRPr>
          </a:p>
          <a:p>
            <a:pPr algn="just">
              <a:buFont typeface="Arial" charset="0"/>
              <a:buChar char="•"/>
              <a:defRPr/>
            </a:pPr>
            <a:r>
              <a:rPr lang="en-US" sz="3400" b="1" dirty="0" smtClean="0"/>
              <a:t>(ii) Whether the deduction towards personal and living expenses of the deceased should be less than one-fourth (1/4th) as contended by the appellants, or should be one-third (1/3rd) as contended by the respondents ?</a:t>
            </a:r>
          </a:p>
          <a:p>
            <a:pPr algn="just">
              <a:buFont typeface="Arial" charset="0"/>
              <a:buNone/>
              <a:defRPr/>
            </a:pPr>
            <a:r>
              <a:rPr lang="en-US" sz="3400" dirty="0" smtClean="0"/>
              <a:t>	</a:t>
            </a:r>
            <a:r>
              <a:rPr lang="en-US" sz="3400" dirty="0" smtClean="0">
                <a:solidFill>
                  <a:srgbClr val="0000FF"/>
                </a:solidFill>
                <a:ea typeface="ＭＳ Ｐゴシック" pitchFamily="34" charset="-128"/>
                <a:cs typeface="Arial" charset="0"/>
              </a:rPr>
              <a:t>The deduction towards personal and living expenses of the deceased, should be one-third (1/3rd) where the number of dependent family members is 2 to 3, one-fourth (1/4th) where the number of dependant family members is 4 to 6, and one-fifth (1/5th) where the number of dependant family members exceed six. Where the deceased is a bachelor 50% to be deducted towards personal expenses.</a:t>
            </a:r>
          </a:p>
          <a:p>
            <a:pPr algn="just">
              <a:buFont typeface="Arial" charset="0"/>
              <a:buNone/>
              <a:defRPr/>
            </a:pPr>
            <a:endParaRPr lang="en-US" sz="3400" dirty="0" smtClean="0">
              <a:solidFill>
                <a:srgbClr val="0000FF"/>
              </a:solidFill>
              <a:ea typeface="ＭＳ Ｐゴシック" pitchFamily="34" charset="-128"/>
              <a:cs typeface="Arial" charset="0"/>
            </a:endParaRPr>
          </a:p>
          <a:p>
            <a:pPr algn="just">
              <a:buFont typeface="Arial" charset="0"/>
              <a:buChar char="•"/>
              <a:defRPr/>
            </a:pPr>
            <a:r>
              <a:rPr lang="en-US" sz="3400" b="1" dirty="0" smtClean="0"/>
              <a:t>(iii)Whether the High Court erred in taking the multiplier as 13 ?</a:t>
            </a:r>
          </a:p>
          <a:p>
            <a:pPr algn="just" eaLnBrk="1" hangingPunct="1">
              <a:buFontTx/>
              <a:buNone/>
              <a:defRPr/>
            </a:pPr>
            <a:r>
              <a:rPr lang="en-US" sz="3400" b="1" dirty="0" smtClean="0">
                <a:latin typeface="Arial" charset="0"/>
                <a:ea typeface="ＭＳ Ｐゴシック" pitchFamily="34" charset="-128"/>
                <a:cs typeface="Arial" charset="0"/>
              </a:rPr>
              <a:t>			 </a:t>
            </a:r>
            <a:r>
              <a:rPr lang="en-US" sz="3400" b="1" u="sng" dirty="0" smtClean="0">
                <a:latin typeface="Arial" charset="0"/>
                <a:ea typeface="ＭＳ Ｐゴシック" pitchFamily="34" charset="-128"/>
                <a:cs typeface="Arial" charset="0"/>
              </a:rPr>
              <a:t>Age Group</a:t>
            </a:r>
            <a:r>
              <a:rPr lang="en-US" sz="3400" b="1" dirty="0" smtClean="0">
                <a:latin typeface="Arial" charset="0"/>
                <a:ea typeface="ＭＳ Ｐゴシック" pitchFamily="34" charset="-128"/>
                <a:cs typeface="Arial" charset="0"/>
              </a:rPr>
              <a:t>        </a:t>
            </a:r>
            <a:r>
              <a:rPr lang="en-US" sz="3400" b="1" u="sng" dirty="0" smtClean="0">
                <a:latin typeface="Arial" charset="0"/>
                <a:ea typeface="ＭＳ Ｐゴシック" pitchFamily="34" charset="-128"/>
                <a:cs typeface="Arial" charset="0"/>
              </a:rPr>
              <a:t>Multiplier</a:t>
            </a:r>
            <a:r>
              <a:rPr lang="en-US" sz="3400" b="1" dirty="0" smtClean="0">
                <a:latin typeface="Arial" charset="0"/>
                <a:ea typeface="ＭＳ Ｐゴシック" pitchFamily="34" charset="-128"/>
                <a:cs typeface="Arial" charset="0"/>
              </a:rPr>
              <a:t>          </a:t>
            </a:r>
            <a:r>
              <a:rPr lang="en-US" sz="3400" b="1" u="sng" dirty="0" smtClean="0">
                <a:latin typeface="Arial" charset="0"/>
                <a:ea typeface="ＭＳ Ｐゴシック" pitchFamily="34" charset="-128"/>
                <a:cs typeface="Arial" charset="0"/>
              </a:rPr>
              <a:t>Age Group</a:t>
            </a:r>
            <a:r>
              <a:rPr lang="en-US" sz="3400" b="1" dirty="0" smtClean="0">
                <a:latin typeface="Arial" charset="0"/>
                <a:ea typeface="ＭＳ Ｐゴシック" pitchFamily="34" charset="-128"/>
                <a:cs typeface="Arial" charset="0"/>
              </a:rPr>
              <a:t>         </a:t>
            </a:r>
            <a:r>
              <a:rPr lang="en-US" sz="3400" b="1" u="sng" dirty="0" smtClean="0">
                <a:latin typeface="Arial" charset="0"/>
                <a:ea typeface="ＭＳ Ｐゴシック" pitchFamily="34" charset="-128"/>
                <a:cs typeface="Arial" charset="0"/>
              </a:rPr>
              <a:t>Multiplier</a:t>
            </a:r>
            <a:endParaRPr lang="en-US" sz="3400" dirty="0" smtClean="0">
              <a:latin typeface="Arial" charset="0"/>
              <a:ea typeface="ＭＳ Ｐゴシック" pitchFamily="34" charset="-128"/>
              <a:cs typeface="Arial" charset="0"/>
            </a:endParaRPr>
          </a:p>
          <a:p>
            <a:pPr algn="just" eaLnBrk="1" hangingPunct="1">
              <a:buFontTx/>
              <a:buNone/>
              <a:defRPr/>
            </a:pPr>
            <a:r>
              <a:rPr lang="en-US" sz="3400" dirty="0" smtClean="0">
                <a:latin typeface="Arial" charset="0"/>
                <a:ea typeface="ＭＳ Ｐゴシック" pitchFamily="34" charset="-128"/>
                <a:cs typeface="Arial" charset="0"/>
              </a:rPr>
              <a:t> 	   		   15   to  20            18                      46  to  50              13     </a:t>
            </a:r>
          </a:p>
          <a:p>
            <a:pPr algn="just" eaLnBrk="1" hangingPunct="1">
              <a:buFontTx/>
              <a:buNone/>
              <a:defRPr/>
            </a:pPr>
            <a:r>
              <a:rPr lang="en-US" sz="3400" dirty="0" smtClean="0">
                <a:latin typeface="Arial" charset="0"/>
                <a:ea typeface="ＭＳ Ｐゴシック" pitchFamily="34" charset="-128"/>
                <a:cs typeface="Arial" charset="0"/>
              </a:rPr>
              <a:t>			   21  to  25             18                      51  to  55              11</a:t>
            </a:r>
          </a:p>
          <a:p>
            <a:pPr algn="just" eaLnBrk="1" hangingPunct="1">
              <a:buFontTx/>
              <a:buNone/>
              <a:defRPr/>
            </a:pPr>
            <a:r>
              <a:rPr lang="en-US" sz="3400" dirty="0" smtClean="0">
                <a:latin typeface="Arial" charset="0"/>
                <a:ea typeface="ＭＳ Ｐゴシック" pitchFamily="34" charset="-128"/>
                <a:cs typeface="Arial" charset="0"/>
              </a:rPr>
              <a:t>	     		   26   to  30            17                      56   to  60              9</a:t>
            </a:r>
          </a:p>
          <a:p>
            <a:pPr algn="just" eaLnBrk="1" hangingPunct="1">
              <a:buFontTx/>
              <a:buNone/>
              <a:defRPr/>
            </a:pPr>
            <a:r>
              <a:rPr lang="en-US" sz="3400" dirty="0" smtClean="0">
                <a:latin typeface="Arial" charset="0"/>
                <a:ea typeface="ＭＳ Ｐゴシック" pitchFamily="34" charset="-128"/>
                <a:cs typeface="Arial" charset="0"/>
              </a:rPr>
              <a:t>	     		   31   to  35            16                      61  to   65              7</a:t>
            </a:r>
          </a:p>
          <a:p>
            <a:pPr algn="just" eaLnBrk="1" hangingPunct="1">
              <a:buFontTx/>
              <a:buNone/>
              <a:defRPr/>
            </a:pPr>
            <a:r>
              <a:rPr lang="en-US" sz="3400" dirty="0" smtClean="0">
                <a:latin typeface="Arial" charset="0"/>
                <a:ea typeface="ＭＳ Ｐゴシック" pitchFamily="34" charset="-128"/>
                <a:cs typeface="Arial" charset="0"/>
              </a:rPr>
              <a:t>	     		   36   to  40            15                      66  to   70              5	 </a:t>
            </a:r>
          </a:p>
          <a:p>
            <a:pPr algn="just" eaLnBrk="1" hangingPunct="1">
              <a:buFontTx/>
              <a:buNone/>
              <a:defRPr/>
            </a:pPr>
            <a:r>
              <a:rPr lang="en-US" sz="3400" dirty="0" smtClean="0">
                <a:latin typeface="Arial" charset="0"/>
                <a:ea typeface="ＭＳ Ｐゴシック" pitchFamily="34" charset="-128"/>
                <a:cs typeface="Arial" charset="0"/>
              </a:rPr>
              <a:t>           		   41  to  45             14</a:t>
            </a:r>
          </a:p>
          <a:p>
            <a:pPr algn="just">
              <a:buFont typeface="Arial" charset="0"/>
              <a:buNone/>
              <a:defRPr/>
            </a:pPr>
            <a:r>
              <a:rPr lang="en-US" sz="3400" dirty="0" smtClean="0">
                <a:ea typeface="ＭＳ Ｐゴシック" pitchFamily="34" charset="-128"/>
                <a:cs typeface="Arial" charset="0"/>
              </a:rPr>
              <a:t>	Where the annual income of the deceased is in taxable range, the words </a:t>
            </a:r>
            <a:r>
              <a:rPr lang="ja-JP" altLang="en-US" sz="3400" dirty="0" smtClean="0">
                <a:cs typeface="Arial" charset="0"/>
              </a:rPr>
              <a:t>‘</a:t>
            </a:r>
            <a:r>
              <a:rPr lang="en-US" altLang="ja-JP" sz="3400" dirty="0" smtClean="0">
                <a:cs typeface="Arial" charset="0"/>
              </a:rPr>
              <a:t>actual salary</a:t>
            </a:r>
            <a:r>
              <a:rPr lang="ja-JP" altLang="en-US" sz="3400" dirty="0" smtClean="0">
                <a:cs typeface="Arial" charset="0"/>
              </a:rPr>
              <a:t>’</a:t>
            </a:r>
            <a:r>
              <a:rPr lang="en-US" altLang="ja-JP" sz="3400" dirty="0" smtClean="0">
                <a:cs typeface="Arial" charset="0"/>
              </a:rPr>
              <a:t>  should be raised as </a:t>
            </a:r>
            <a:r>
              <a:rPr lang="ja-JP" altLang="en-US" sz="3400" dirty="0" smtClean="0">
                <a:cs typeface="Arial" charset="0"/>
              </a:rPr>
              <a:t>‘</a:t>
            </a:r>
            <a:r>
              <a:rPr lang="en-US" altLang="ja-JP" sz="3400" dirty="0" smtClean="0">
                <a:cs typeface="Arial" charset="0"/>
              </a:rPr>
              <a:t>actual salary less tax</a:t>
            </a:r>
            <a:r>
              <a:rPr lang="ja-JP" altLang="en-US" sz="3400" smtClean="0">
                <a:cs typeface="Arial" charset="0"/>
              </a:rPr>
              <a:t>’</a:t>
            </a:r>
            <a:endParaRPr lang="en-US" altLang="ja-JP" sz="3400" dirty="0" smtClean="0">
              <a:cs typeface="Arial" charset="0"/>
            </a:endParaRPr>
          </a:p>
          <a:p>
            <a:pPr algn="just">
              <a:buFont typeface="Arial" charset="0"/>
              <a:buNone/>
              <a:defRPr/>
            </a:pPr>
            <a:r>
              <a:rPr lang="en-US" sz="2600" dirty="0" smtClean="0">
                <a:ea typeface="ＭＳ Ｐゴシック" pitchFamily="34" charset="-128"/>
                <a:cs typeface="Arial" charset="0"/>
              </a:rPr>
              <a:t>	</a:t>
            </a:r>
            <a:endParaRPr lang="en-IN" sz="2600" dirty="0" smtClean="0">
              <a:ea typeface="ＭＳ Ｐゴシック" pitchFamily="34" charset="-128"/>
              <a:cs typeface="Arial" charset="0"/>
            </a:endParaRPr>
          </a:p>
        </p:txBody>
      </p:sp>
      <p:sp>
        <p:nvSpPr>
          <p:cNvPr id="46084" name="Title 3"/>
          <p:cNvSpPr>
            <a:spLocks noGrp="1"/>
          </p:cNvSpPr>
          <p:nvPr>
            <p:ph type="title"/>
          </p:nvPr>
        </p:nvSpPr>
        <p:spPr>
          <a:xfrm>
            <a:off x="457200" y="-17463"/>
            <a:ext cx="8229600" cy="1143001"/>
          </a:xfrm>
        </p:spPr>
        <p:txBody>
          <a:bodyPr/>
          <a:lstStyle/>
          <a:p>
            <a:r>
              <a:rPr lang="en-US" sz="3200" smtClean="0"/>
              <a:t>HOW TO COMPUTE COMPENSATION FOR ROAD TRAFFIC ACCIDENT VICTIMS</a:t>
            </a:r>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46089" name="Picture 9" descr="LOGO.jpg"/>
          <p:cNvPicPr>
            <a:picLocks noChangeAspect="1"/>
          </p:cNvPicPr>
          <p:nvPr/>
        </p:nvPicPr>
        <p:blipFill>
          <a:blip r:embed="rId2"/>
          <a:srcRect/>
          <a:stretch>
            <a:fillRect/>
          </a:stretch>
        </p:blipFill>
        <p:spPr bwMode="auto">
          <a:xfrm>
            <a:off x="7429500" y="6286500"/>
            <a:ext cx="1714500" cy="5715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5A5360BF-A064-46DE-817A-BFFD47EB1A27}" type="slidenum">
              <a:rPr lang="en-IN" smtClean="0"/>
              <a:pPr>
                <a:defRPr/>
              </a:pPr>
              <a:t>33</a:t>
            </a:fld>
            <a:endParaRPr lang="en-IN"/>
          </a:p>
        </p:txBody>
      </p:sp>
    </p:spTree>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47107" name="Content Placeholder 2"/>
          <p:cNvSpPr>
            <a:spLocks noGrp="1"/>
          </p:cNvSpPr>
          <p:nvPr>
            <p:ph idx="1"/>
          </p:nvPr>
        </p:nvSpPr>
        <p:spPr>
          <a:xfrm>
            <a:off x="685800" y="1066800"/>
            <a:ext cx="8458200" cy="5791200"/>
          </a:xfrm>
        </p:spPr>
        <p:txBody>
          <a:bodyPr/>
          <a:lstStyle/>
          <a:p>
            <a:pPr algn="just">
              <a:buFont typeface="Arial" pitchFamily="34" charset="0"/>
              <a:buNone/>
            </a:pPr>
            <a:r>
              <a:rPr lang="en-US" sz="2000" b="1" smtClean="0">
                <a:ea typeface="MS PGothic" pitchFamily="34" charset="-128"/>
                <a:cs typeface="Arial" pitchFamily="34" charset="0"/>
              </a:rPr>
              <a:t>	Santosh Devi vs. National Insurance Co. Ltd., 2012(6)SCC421 </a:t>
            </a:r>
          </a:p>
          <a:p>
            <a:pPr algn="just">
              <a:buFont typeface="Arial" pitchFamily="34" charset="0"/>
              <a:buNone/>
            </a:pPr>
            <a:r>
              <a:rPr lang="en-US" sz="1600" smtClean="0">
                <a:ea typeface="MS PGothic" pitchFamily="34" charset="-128"/>
                <a:cs typeface="Arial" pitchFamily="34" charset="0"/>
              </a:rPr>
              <a:t>	“Although, the wages/income of those employed in unorganized sectors has not registered a corresponding increase and has not kept pace with the increase in the salaries of the Government employees and those employed in private sectors but it cannot be denied that there has been incremental enhancement in the income of those who are self-employed and even those engaged on daily basis, monthly basis or even seasonal basis. We can take judicial notice of the fact that with a view to meet the challenges posed by high cost of living, the persons falling in the latter category periodically increase the cost of their labour. In this context, it may be useful to give an example of a tailor who earns his livelihood by stitching cloths. If the cost of living increases and the prices of essentials go up, it is but natural for him to increase the cost of his labour. So will be the cases of ordinary skilled and unskilled labour, like, barber, blacksmith, cobbler, mason etc. Therefore, we do not think that while making the observations in the last three lines of paragraph 24 of Sarla Verma’s judgment, the Court had intended to lay down an absolute rule that there will be no addition in the income of a person who is self-employed or who is paid fixed wages.” </a:t>
            </a:r>
          </a:p>
          <a:p>
            <a:pPr algn="just">
              <a:buFont typeface="Arial" pitchFamily="34" charset="0"/>
              <a:buNone/>
            </a:pPr>
            <a:endParaRPr lang="en-US" sz="1600" smtClean="0">
              <a:ea typeface="MS PGothic" pitchFamily="34" charset="-128"/>
              <a:cs typeface="Arial" pitchFamily="34" charset="0"/>
            </a:endParaRPr>
          </a:p>
          <a:p>
            <a:pPr algn="just">
              <a:buFont typeface="Arial" pitchFamily="34" charset="0"/>
              <a:buNone/>
            </a:pPr>
            <a:r>
              <a:rPr lang="en-US" sz="1600" smtClean="0">
                <a:ea typeface="MS PGothic" pitchFamily="34" charset="-128"/>
                <a:cs typeface="Arial" pitchFamily="34" charset="0"/>
              </a:rPr>
              <a:t>	RATIO:</a:t>
            </a:r>
            <a:r>
              <a:rPr lang="en-US" sz="1600" smtClean="0">
                <a:solidFill>
                  <a:srgbClr val="0000FF"/>
                </a:solidFill>
                <a:ea typeface="MS PGothic" pitchFamily="34" charset="-128"/>
                <a:cs typeface="Arial" pitchFamily="34" charset="0"/>
              </a:rPr>
              <a:t> “It would be reasonable to say that a person who is self-employed or is engaged on fixed wages will also get 30 per cent increase in his total income over a period of time and if he / she becomes victim of accident then the same formula deserves to be applied for calculating the amount of compensation.”</a:t>
            </a:r>
          </a:p>
          <a:p>
            <a:pPr algn="just">
              <a:buFont typeface="Arial" pitchFamily="34" charset="0"/>
              <a:buNone/>
            </a:pPr>
            <a:endParaRPr lang="en-US" sz="1600" smtClean="0">
              <a:ea typeface="MS PGothic" pitchFamily="34" charset="-128"/>
              <a:cs typeface="Arial" pitchFamily="34" charset="0"/>
            </a:endParaRPr>
          </a:p>
          <a:p>
            <a:pPr algn="just">
              <a:buFont typeface="Arial" pitchFamily="34" charset="0"/>
              <a:buNone/>
            </a:pPr>
            <a:r>
              <a:rPr lang="en-US" sz="1600" smtClean="0">
                <a:ea typeface="MS PGothic" pitchFamily="34" charset="-128"/>
                <a:cs typeface="Arial" pitchFamily="34" charset="0"/>
              </a:rPr>
              <a:t>	</a:t>
            </a:r>
          </a:p>
          <a:p>
            <a:pPr>
              <a:buFont typeface="Arial" pitchFamily="34" charset="0"/>
              <a:buNone/>
            </a:pPr>
            <a:endParaRPr lang="en-US" sz="1600" smtClean="0">
              <a:ea typeface="MS PGothic" pitchFamily="34" charset="-128"/>
              <a:cs typeface="Arial" pitchFamily="34" charset="0"/>
            </a:endParaRPr>
          </a:p>
          <a:p>
            <a:pPr algn="just">
              <a:buFont typeface="Arial" pitchFamily="34" charset="0"/>
              <a:buNone/>
            </a:pPr>
            <a:r>
              <a:rPr lang="en-US" sz="1600" smtClean="0">
                <a:ea typeface="MS PGothic" pitchFamily="34" charset="-128"/>
                <a:cs typeface="Arial" pitchFamily="34" charset="0"/>
              </a:rPr>
              <a:t>	</a:t>
            </a:r>
            <a:endParaRPr lang="en-IN" sz="1600" smtClean="0">
              <a:ea typeface="MS PGothic" pitchFamily="34" charset="-128"/>
              <a:cs typeface="Arial" pitchFamily="34" charset="0"/>
            </a:endParaRPr>
          </a:p>
        </p:txBody>
      </p:sp>
      <p:sp>
        <p:nvSpPr>
          <p:cNvPr id="47108" name="Title 3"/>
          <p:cNvSpPr>
            <a:spLocks noGrp="1"/>
          </p:cNvSpPr>
          <p:nvPr>
            <p:ph type="title"/>
          </p:nvPr>
        </p:nvSpPr>
        <p:spPr>
          <a:xfrm>
            <a:off x="457200" y="-17463"/>
            <a:ext cx="8229600" cy="1143001"/>
          </a:xfrm>
        </p:spPr>
        <p:txBody>
          <a:bodyPr/>
          <a:lstStyle/>
          <a:p>
            <a:r>
              <a:rPr lang="en-US" sz="3200" smtClean="0"/>
              <a:t>HOW TO COMPUTE COMPENSATION FOR ROAD TRAFFIC ACCIDENT VICTIMS</a:t>
            </a:r>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47113" name="Picture 9" descr="LOGO.jpg"/>
          <p:cNvPicPr>
            <a:picLocks noChangeAspect="1"/>
          </p:cNvPicPr>
          <p:nvPr/>
        </p:nvPicPr>
        <p:blipFill>
          <a:blip r:embed="rId2"/>
          <a:srcRect/>
          <a:stretch>
            <a:fillRect/>
          </a:stretch>
        </p:blipFill>
        <p:spPr bwMode="auto">
          <a:xfrm>
            <a:off x="7429500" y="6286500"/>
            <a:ext cx="1714500" cy="5715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041F07EB-538E-4F67-9AC5-D4C77F663980}" type="slidenum">
              <a:rPr lang="en-IN" smtClean="0"/>
              <a:pPr>
                <a:defRPr/>
              </a:pPr>
              <a:t>34</a:t>
            </a:fld>
            <a:endParaRPr lang="en-IN"/>
          </a:p>
        </p:txBody>
      </p:sp>
    </p:spTree>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 name="Content Placeholder 2"/>
          <p:cNvSpPr>
            <a:spLocks noGrp="1"/>
          </p:cNvSpPr>
          <p:nvPr>
            <p:ph idx="1"/>
          </p:nvPr>
        </p:nvSpPr>
        <p:spPr>
          <a:xfrm>
            <a:off x="685800" y="1066800"/>
            <a:ext cx="8458200" cy="5791200"/>
          </a:xfrm>
        </p:spPr>
        <p:txBody>
          <a:bodyPr rtlCol="0">
            <a:noAutofit/>
          </a:bodyPr>
          <a:lstStyle/>
          <a:p>
            <a:pPr algn="just">
              <a:buFont typeface="Arial" charset="0"/>
              <a:buNone/>
              <a:defRPr/>
            </a:pPr>
            <a:r>
              <a:rPr lang="en-US" sz="1800" b="1" dirty="0" smtClean="0">
                <a:ea typeface="ＭＳ Ｐゴシック" pitchFamily="34" charset="-128"/>
                <a:cs typeface="Arial" charset="0"/>
              </a:rPr>
              <a:t>	</a:t>
            </a:r>
            <a:r>
              <a:rPr lang="en-US" sz="1800" b="1" dirty="0" err="1" smtClean="0">
                <a:ea typeface="ＭＳ Ｐゴシック" pitchFamily="34" charset="-128"/>
                <a:cs typeface="Arial" charset="0"/>
              </a:rPr>
              <a:t>Reshma</a:t>
            </a:r>
            <a:r>
              <a:rPr lang="en-US" sz="1800" b="1" dirty="0" smtClean="0">
                <a:ea typeface="ＭＳ Ｐゴシック" pitchFamily="34" charset="-128"/>
                <a:cs typeface="Arial" charset="0"/>
              </a:rPr>
              <a:t> </a:t>
            </a:r>
            <a:r>
              <a:rPr lang="en-US" sz="1800" b="1" dirty="0" err="1" smtClean="0">
                <a:ea typeface="ＭＳ Ｐゴシック" pitchFamily="34" charset="-128"/>
                <a:cs typeface="Arial" charset="0"/>
              </a:rPr>
              <a:t>Kumari</a:t>
            </a:r>
            <a:r>
              <a:rPr lang="en-US" sz="1800" b="1" dirty="0" smtClean="0">
                <a:ea typeface="ＭＳ Ｐゴシック" pitchFamily="34" charset="-128"/>
                <a:cs typeface="Arial" charset="0"/>
              </a:rPr>
              <a:t> &amp; Ors. vs. Mandan Mohan &amp; </a:t>
            </a:r>
            <a:r>
              <a:rPr lang="en-US" sz="1800" b="1" dirty="0" err="1" smtClean="0">
                <a:ea typeface="ＭＳ Ｐゴシック" pitchFamily="34" charset="-128"/>
                <a:cs typeface="Arial" charset="0"/>
              </a:rPr>
              <a:t>Anr</a:t>
            </a:r>
            <a:r>
              <a:rPr lang="en-US" sz="1800" b="1" dirty="0" smtClean="0">
                <a:ea typeface="ＭＳ Ｐゴシック" pitchFamily="34" charset="-128"/>
                <a:cs typeface="Arial" charset="0"/>
              </a:rPr>
              <a:t>. </a:t>
            </a:r>
            <a:r>
              <a:rPr lang="en-US" sz="1800" dirty="0" smtClean="0">
                <a:ea typeface="ＭＳ Ｐゴシック" pitchFamily="34" charset="-128"/>
                <a:cs typeface="Arial" charset="0"/>
              </a:rPr>
              <a:t>(3 Judge Bench) CIVIL APPEAL NO. 4646 OF 2009 –DOJ: 02-Apr-2013 –It approved the methods adopted in </a:t>
            </a:r>
            <a:r>
              <a:rPr lang="en-US" sz="1800" dirty="0" err="1" smtClean="0">
                <a:ea typeface="ＭＳ Ｐゴシック" pitchFamily="34" charset="-128"/>
                <a:cs typeface="Arial" charset="0"/>
              </a:rPr>
              <a:t>Sarla</a:t>
            </a:r>
            <a:r>
              <a:rPr lang="en-US" sz="1800" dirty="0" smtClean="0">
                <a:ea typeface="ＭＳ Ｐゴシック" pitchFamily="34" charset="-128"/>
                <a:cs typeface="Arial" charset="0"/>
              </a:rPr>
              <a:t> </a:t>
            </a:r>
            <a:r>
              <a:rPr lang="en-US" sz="1800" dirty="0" err="1" smtClean="0">
                <a:ea typeface="ＭＳ Ｐゴシック" pitchFamily="34" charset="-128"/>
                <a:cs typeface="Arial" charset="0"/>
              </a:rPr>
              <a:t>Verma</a:t>
            </a:r>
            <a:r>
              <a:rPr lang="en-US" sz="1800" dirty="0" smtClean="0">
                <a:ea typeface="ＭＳ Ｐゴシック" pitchFamily="34" charset="-128"/>
                <a:cs typeface="Arial" charset="0"/>
              </a:rPr>
              <a:t> Case.</a:t>
            </a:r>
          </a:p>
          <a:p>
            <a:pPr algn="just">
              <a:buFont typeface="Arial" charset="0"/>
              <a:buNone/>
              <a:defRPr/>
            </a:pPr>
            <a:endParaRPr lang="en-US" sz="1800" dirty="0" smtClean="0">
              <a:ea typeface="ＭＳ Ｐゴシック" pitchFamily="34" charset="-128"/>
              <a:cs typeface="Arial" charset="0"/>
            </a:endParaRPr>
          </a:p>
          <a:p>
            <a:pPr algn="just" eaLnBrk="1" fontAlgn="auto" hangingPunct="1">
              <a:spcAft>
                <a:spcPts val="0"/>
              </a:spcAft>
              <a:buFont typeface="Arial" charset="0"/>
              <a:buNone/>
              <a:defRPr/>
            </a:pPr>
            <a:r>
              <a:rPr lang="en-US" sz="1800" b="1" dirty="0" smtClean="0">
                <a:cs typeface="Arial" pitchFamily="34" charset="0"/>
              </a:rPr>
              <a:t>	Rajesh &amp; Ors. vs. </a:t>
            </a:r>
            <a:r>
              <a:rPr lang="en-US" sz="1800" b="1" dirty="0" err="1" smtClean="0">
                <a:cs typeface="Arial" pitchFamily="34" charset="0"/>
              </a:rPr>
              <a:t>Rajbir</a:t>
            </a:r>
            <a:r>
              <a:rPr lang="en-US" sz="1800" b="1" dirty="0" smtClean="0">
                <a:cs typeface="Arial" pitchFamily="34" charset="0"/>
              </a:rPr>
              <a:t> Singh &amp; Ors. </a:t>
            </a:r>
            <a:r>
              <a:rPr lang="en-US" sz="1800" dirty="0" smtClean="0">
                <a:cs typeface="Arial" pitchFamily="34" charset="0"/>
              </a:rPr>
              <a:t>– DOJ: 12-04-2013- CIVIL APPEAL NO.3860/2013 </a:t>
            </a:r>
            <a:r>
              <a:rPr lang="en-US" sz="1800" dirty="0" smtClean="0">
                <a:ea typeface="ＭＳ Ｐゴシック" pitchFamily="34" charset="-128"/>
                <a:cs typeface="Arial" pitchFamily="34" charset="0"/>
              </a:rPr>
              <a:t>(3 Judge Bench) </a:t>
            </a:r>
            <a:r>
              <a:rPr lang="en-US" sz="1800" dirty="0" smtClean="0">
                <a:cs typeface="Arial" pitchFamily="34" charset="0"/>
              </a:rPr>
              <a:t>–It approved the methods adopted in </a:t>
            </a:r>
            <a:r>
              <a:rPr lang="en-US" sz="1800" dirty="0" err="1" smtClean="0">
                <a:cs typeface="Arial" pitchFamily="34" charset="0"/>
              </a:rPr>
              <a:t>Santosh</a:t>
            </a:r>
            <a:r>
              <a:rPr lang="en-US" sz="1800" dirty="0" smtClean="0">
                <a:cs typeface="Arial" pitchFamily="34" charset="0"/>
              </a:rPr>
              <a:t> Devi Case.</a:t>
            </a:r>
          </a:p>
          <a:p>
            <a:pPr algn="just" eaLnBrk="1" fontAlgn="auto" hangingPunct="1">
              <a:spcAft>
                <a:spcPts val="0"/>
              </a:spcAft>
              <a:buFont typeface="Arial" charset="0"/>
              <a:buNone/>
              <a:defRPr/>
            </a:pPr>
            <a:endParaRPr lang="en-US" sz="1800" dirty="0" smtClean="0">
              <a:cs typeface="Arial" pitchFamily="34" charset="0"/>
            </a:endParaRPr>
          </a:p>
          <a:p>
            <a:pPr marL="514350" indent="-514350" algn="just">
              <a:buFont typeface="Wingdings" pitchFamily="2" charset="2"/>
              <a:buChar char="§"/>
              <a:defRPr/>
            </a:pPr>
            <a:r>
              <a:rPr lang="en-US" sz="1800" u="sng" dirty="0" smtClean="0"/>
              <a:t>Step-1: (Ascertaining multiplicand)</a:t>
            </a:r>
          </a:p>
          <a:p>
            <a:pPr marL="514350" indent="-514350" algn="just">
              <a:buFont typeface="Wingdings" pitchFamily="2" charset="2"/>
              <a:buChar char="ü"/>
              <a:defRPr/>
            </a:pPr>
            <a:r>
              <a:rPr lang="en-US" sz="1800" dirty="0" smtClean="0"/>
              <a:t>Ascertain income of deceased (net of income tax)</a:t>
            </a:r>
          </a:p>
          <a:p>
            <a:pPr marL="514350" indent="-514350" algn="just">
              <a:buFont typeface="Wingdings" pitchFamily="2" charset="2"/>
              <a:buChar char="ü"/>
              <a:defRPr/>
            </a:pPr>
            <a:r>
              <a:rPr lang="en-US" sz="1800" dirty="0" smtClean="0"/>
              <a:t>Deduct for personal &amp; living expenses</a:t>
            </a:r>
          </a:p>
          <a:p>
            <a:pPr marL="514350" indent="-514350" algn="just">
              <a:buFont typeface="Wingdings" pitchFamily="2" charset="2"/>
              <a:buChar char="ü"/>
              <a:defRPr/>
            </a:pPr>
            <a:r>
              <a:rPr lang="en-US" sz="1800" dirty="0" smtClean="0"/>
              <a:t>Balance constitutes multiplicand (annual contribution towards family)</a:t>
            </a:r>
          </a:p>
          <a:p>
            <a:pPr marL="514350" indent="-514350" algn="just">
              <a:buFont typeface="Arial" charset="0"/>
              <a:buNone/>
              <a:defRPr/>
            </a:pPr>
            <a:endParaRPr lang="en-US" sz="1800" dirty="0" smtClean="0"/>
          </a:p>
          <a:p>
            <a:pPr marL="514350" indent="-514350" algn="just">
              <a:buFont typeface="Wingdings" pitchFamily="2" charset="2"/>
              <a:buChar char="§"/>
              <a:defRPr/>
            </a:pPr>
            <a:r>
              <a:rPr lang="en-US" sz="1800" u="sng" dirty="0" smtClean="0"/>
              <a:t>Step-2: (Ascertaining multiplier) </a:t>
            </a:r>
          </a:p>
          <a:p>
            <a:pPr marL="514350" indent="-514350" algn="just">
              <a:buFont typeface="Wingdings" pitchFamily="2" charset="2"/>
              <a:buChar char="ü"/>
              <a:defRPr/>
            </a:pPr>
            <a:r>
              <a:rPr lang="en-US" sz="1800" dirty="0" smtClean="0"/>
              <a:t>Ascertain multiplier having regard to age (not the number of years he would have served or lived)</a:t>
            </a:r>
            <a:endParaRPr lang="en-US" sz="1800" dirty="0" smtClean="0">
              <a:cs typeface="Arial" pitchFamily="34" charset="0"/>
            </a:endParaRPr>
          </a:p>
          <a:p>
            <a:pPr algn="just" eaLnBrk="1" fontAlgn="auto" hangingPunct="1">
              <a:spcAft>
                <a:spcPts val="0"/>
              </a:spcAft>
              <a:buFont typeface="Arial" charset="0"/>
              <a:buNone/>
              <a:defRPr/>
            </a:pPr>
            <a:endParaRPr lang="en-US" sz="1800" dirty="0" smtClean="0">
              <a:ea typeface="ＭＳ Ｐゴシック" pitchFamily="34" charset="-128"/>
              <a:cs typeface="Arial" pitchFamily="34" charset="0"/>
            </a:endParaRPr>
          </a:p>
          <a:p>
            <a:pPr algn="just">
              <a:buFont typeface="Arial" charset="0"/>
              <a:buNone/>
              <a:defRPr/>
            </a:pPr>
            <a:endParaRPr lang="en-US" sz="1600" b="1" dirty="0" smtClean="0"/>
          </a:p>
          <a:p>
            <a:pPr algn="just">
              <a:buFont typeface="Arial" charset="0"/>
              <a:buNone/>
              <a:defRPr/>
            </a:pPr>
            <a:r>
              <a:rPr lang="en-US" sz="1600" dirty="0" smtClean="0"/>
              <a:t>	</a:t>
            </a:r>
          </a:p>
          <a:p>
            <a:pPr>
              <a:buFont typeface="Arial" charset="0"/>
              <a:buNone/>
              <a:defRPr/>
            </a:pPr>
            <a:endParaRPr lang="en-US" sz="1600" dirty="0" smtClean="0"/>
          </a:p>
          <a:p>
            <a:pPr algn="just">
              <a:buFont typeface="Arial" charset="0"/>
              <a:buNone/>
              <a:defRPr/>
            </a:pPr>
            <a:r>
              <a:rPr lang="en-US" sz="1600" dirty="0" smtClean="0">
                <a:ea typeface="ＭＳ Ｐゴシック" pitchFamily="34" charset="-128"/>
                <a:cs typeface="Arial" charset="0"/>
              </a:rPr>
              <a:t>	</a:t>
            </a:r>
            <a:endParaRPr lang="en-IN" sz="1600" dirty="0" smtClean="0">
              <a:ea typeface="ＭＳ Ｐゴシック" pitchFamily="34" charset="-128"/>
              <a:cs typeface="Arial" charset="0"/>
            </a:endParaRPr>
          </a:p>
        </p:txBody>
      </p:sp>
      <p:sp>
        <p:nvSpPr>
          <p:cNvPr id="48132" name="Title 3"/>
          <p:cNvSpPr>
            <a:spLocks noGrp="1"/>
          </p:cNvSpPr>
          <p:nvPr>
            <p:ph type="title"/>
          </p:nvPr>
        </p:nvSpPr>
        <p:spPr>
          <a:xfrm>
            <a:off x="457200" y="-17463"/>
            <a:ext cx="8229600" cy="1143001"/>
          </a:xfrm>
        </p:spPr>
        <p:txBody>
          <a:bodyPr/>
          <a:lstStyle/>
          <a:p>
            <a:r>
              <a:rPr lang="en-US" sz="3200" smtClean="0"/>
              <a:t>HOW TO COMPUTE COMPENSATION FOR ROAD TRAFFIC ACCIDENT VICTIMS</a:t>
            </a:r>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48137" name="Picture 9" descr="LOGO.jpg"/>
          <p:cNvPicPr>
            <a:picLocks noChangeAspect="1"/>
          </p:cNvPicPr>
          <p:nvPr/>
        </p:nvPicPr>
        <p:blipFill>
          <a:blip r:embed="rId2"/>
          <a:srcRect/>
          <a:stretch>
            <a:fillRect/>
          </a:stretch>
        </p:blipFill>
        <p:spPr bwMode="auto">
          <a:xfrm>
            <a:off x="7429500" y="6286500"/>
            <a:ext cx="1714500" cy="5715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C8577169-FA3E-427F-9E27-AD7E2612B5C0}" type="slidenum">
              <a:rPr lang="en-IN" smtClean="0"/>
              <a:pPr>
                <a:defRPr/>
              </a:pPr>
              <a:t>35</a:t>
            </a:fld>
            <a:endParaRPr lang="en-IN"/>
          </a:p>
        </p:txBody>
      </p:sp>
    </p:spTree>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 name="Content Placeholder 2"/>
          <p:cNvSpPr>
            <a:spLocks noGrp="1"/>
          </p:cNvSpPr>
          <p:nvPr>
            <p:ph idx="1"/>
          </p:nvPr>
        </p:nvSpPr>
        <p:spPr>
          <a:xfrm>
            <a:off x="685800" y="1066800"/>
            <a:ext cx="8458200" cy="5257800"/>
          </a:xfrm>
        </p:spPr>
        <p:txBody>
          <a:bodyPr rtlCol="0">
            <a:normAutofit fontScale="92500" lnSpcReduction="20000"/>
          </a:bodyPr>
          <a:lstStyle/>
          <a:p>
            <a:pPr marL="514350" indent="-514350" algn="just">
              <a:buFont typeface="Wingdings" pitchFamily="2" charset="2"/>
              <a:buChar char="§"/>
              <a:defRPr/>
            </a:pPr>
            <a:r>
              <a:rPr lang="en-US" sz="2000" u="sng" dirty="0" smtClean="0"/>
              <a:t>Step -3: (Actual calculation)</a:t>
            </a:r>
          </a:p>
          <a:p>
            <a:pPr marL="514350" indent="-514350" algn="just">
              <a:buFont typeface="Wingdings" pitchFamily="2" charset="2"/>
              <a:buChar char="ü"/>
              <a:defRPr/>
            </a:pPr>
            <a:r>
              <a:rPr lang="en-US" sz="2000" dirty="0" smtClean="0"/>
              <a:t>Multiplicand X multiplier = Loss of dependency towards family</a:t>
            </a:r>
          </a:p>
          <a:p>
            <a:pPr marL="514350" indent="-514350" algn="just">
              <a:buFont typeface="Wingdings" pitchFamily="2" charset="2"/>
              <a:buChar char="ü"/>
              <a:defRPr/>
            </a:pPr>
            <a:r>
              <a:rPr lang="en-US" sz="2000" dirty="0" smtClean="0"/>
              <a:t>Add conventional amount of Rs.5000-10000 as loss of estate + (if survived by wife) Rs.5000-10000 as loss of consortium.</a:t>
            </a:r>
          </a:p>
          <a:p>
            <a:pPr marL="514350" indent="-514350" algn="just">
              <a:buFont typeface="Wingdings" pitchFamily="2" charset="2"/>
              <a:buChar char="ü"/>
              <a:defRPr/>
            </a:pPr>
            <a:r>
              <a:rPr lang="en-US" sz="2000" dirty="0" smtClean="0"/>
              <a:t>Funeral expenses, transportation of dead body[if incurred], medical exp. if any, may be added.</a:t>
            </a:r>
          </a:p>
          <a:p>
            <a:pPr marL="514350" indent="-514350" algn="just">
              <a:buFont typeface="Wingdings" pitchFamily="2" charset="2"/>
              <a:buChar char="ü"/>
              <a:defRPr/>
            </a:pPr>
            <a:r>
              <a:rPr lang="en-US" sz="2000" dirty="0" smtClean="0"/>
              <a:t>No amount towards pain, suffering or hardship caused to legal heirs.</a:t>
            </a:r>
          </a:p>
          <a:p>
            <a:pPr marL="514350" indent="-514350">
              <a:buFont typeface="Wingdings" pitchFamily="2" charset="2"/>
              <a:buChar char="§"/>
              <a:defRPr/>
            </a:pPr>
            <a:r>
              <a:rPr lang="en-US" sz="2000" u="sng" dirty="0" smtClean="0"/>
              <a:t>Addition towards future prospect</a:t>
            </a:r>
            <a:r>
              <a:rPr lang="en-US" sz="2000" dirty="0" smtClean="0"/>
              <a:t>:</a:t>
            </a:r>
          </a:p>
          <a:p>
            <a:pPr marL="514350" indent="-514350">
              <a:buFont typeface="Wingdings" pitchFamily="2" charset="2"/>
              <a:buChar char="ü"/>
              <a:defRPr/>
            </a:pPr>
            <a:endParaRPr lang="en-US" sz="2000" dirty="0" smtClean="0"/>
          </a:p>
          <a:p>
            <a:pPr marL="514350" indent="-514350">
              <a:buFont typeface="Wingdings" pitchFamily="2" charset="2"/>
              <a:buChar char="ü"/>
              <a:defRPr/>
            </a:pPr>
            <a:r>
              <a:rPr lang="en-US" sz="2000" dirty="0" smtClean="0"/>
              <a:t>Where deceased had permanent job:</a:t>
            </a:r>
          </a:p>
          <a:p>
            <a:pPr marL="514350" indent="-514350">
              <a:buFont typeface="Wingdings" pitchFamily="2" charset="2"/>
              <a:buChar char="Ø"/>
              <a:defRPr/>
            </a:pPr>
            <a:r>
              <a:rPr lang="en-US" sz="2000" u="sng" dirty="0" smtClean="0"/>
              <a:t>Below 40 years</a:t>
            </a:r>
            <a:r>
              <a:rPr lang="en-US" sz="2000" dirty="0" smtClean="0"/>
              <a:t>: Addition of 50% of actual salary at the time of death towards future prospect.</a:t>
            </a:r>
          </a:p>
          <a:p>
            <a:pPr marL="514350" indent="-514350">
              <a:buFont typeface="Wingdings" pitchFamily="2" charset="2"/>
              <a:buChar char="Ø"/>
              <a:defRPr/>
            </a:pPr>
            <a:r>
              <a:rPr lang="en-US" sz="2000" u="sng" dirty="0" smtClean="0"/>
              <a:t>&gt; 40 years to 50 years</a:t>
            </a:r>
            <a:r>
              <a:rPr lang="en-US" sz="2000" dirty="0" smtClean="0"/>
              <a:t>: Addition of 50% of actual salary at the time of death towards future prospect.</a:t>
            </a:r>
          </a:p>
          <a:p>
            <a:pPr marL="514350" indent="-514350">
              <a:buFont typeface="Arial" charset="0"/>
              <a:buNone/>
              <a:defRPr/>
            </a:pPr>
            <a:endParaRPr lang="en-US" sz="2000" dirty="0" smtClean="0"/>
          </a:p>
          <a:p>
            <a:pPr marL="514350" indent="-514350">
              <a:buFont typeface="Wingdings" pitchFamily="2" charset="2"/>
              <a:buChar char="Ø"/>
              <a:defRPr/>
            </a:pPr>
            <a:r>
              <a:rPr lang="en-US" sz="2000" u="sng" dirty="0" smtClean="0"/>
              <a:t>&gt; 50 years </a:t>
            </a:r>
            <a:r>
              <a:rPr lang="en-US" sz="2000" dirty="0" smtClean="0"/>
              <a:t>: No addition towards future prospect.</a:t>
            </a:r>
          </a:p>
          <a:p>
            <a:pPr marL="514350" indent="-514350">
              <a:buFont typeface="Wingdings" pitchFamily="2" charset="2"/>
              <a:buChar char="§"/>
              <a:defRPr/>
            </a:pPr>
            <a:r>
              <a:rPr lang="en-US" sz="2000" dirty="0" smtClean="0"/>
              <a:t>Where deceased was self employed / was on fixed salary [without provision of annual increment]:</a:t>
            </a:r>
          </a:p>
          <a:p>
            <a:pPr marL="514350" indent="-514350">
              <a:buFont typeface="Wingdings" pitchFamily="2" charset="2"/>
              <a:buChar char="Ø"/>
              <a:defRPr/>
            </a:pPr>
            <a:r>
              <a:rPr lang="en-US" sz="2000" dirty="0" smtClean="0"/>
              <a:t>Actual income at the time of death.</a:t>
            </a:r>
          </a:p>
          <a:p>
            <a:pPr marL="514350" indent="-514350" algn="just">
              <a:buFont typeface="Arial" charset="0"/>
              <a:buNone/>
              <a:defRPr/>
            </a:pPr>
            <a:endParaRPr lang="en-US" sz="2000" dirty="0" smtClean="0"/>
          </a:p>
          <a:p>
            <a:pPr algn="just">
              <a:buFont typeface="Arial" charset="0"/>
              <a:buNone/>
              <a:defRPr/>
            </a:pPr>
            <a:endParaRPr lang="en-IN" sz="1600" dirty="0">
              <a:cs typeface="Arial" pitchFamily="34" charset="0"/>
            </a:endParaRPr>
          </a:p>
        </p:txBody>
      </p:sp>
      <p:sp>
        <p:nvSpPr>
          <p:cNvPr id="49156" name="Title 3"/>
          <p:cNvSpPr>
            <a:spLocks noGrp="1"/>
          </p:cNvSpPr>
          <p:nvPr>
            <p:ph type="title"/>
          </p:nvPr>
        </p:nvSpPr>
        <p:spPr>
          <a:xfrm>
            <a:off x="457200" y="-17463"/>
            <a:ext cx="8229600" cy="1143001"/>
          </a:xfrm>
        </p:spPr>
        <p:txBody>
          <a:bodyPr/>
          <a:lstStyle/>
          <a:p>
            <a:r>
              <a:rPr lang="en-US" sz="3200" smtClean="0"/>
              <a:t>LATEST TREND TO ARRIVE AT COMPENSATION </a:t>
            </a:r>
            <a:br>
              <a:rPr lang="en-US" sz="3200" smtClean="0"/>
            </a:br>
            <a:r>
              <a:rPr lang="en-US" sz="3200" smtClean="0"/>
              <a:t>(DEATH CASES)</a:t>
            </a:r>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49161" name="Picture 9" descr="LOGO.jpg"/>
          <p:cNvPicPr>
            <a:picLocks noChangeAspect="1"/>
          </p:cNvPicPr>
          <p:nvPr/>
        </p:nvPicPr>
        <p:blipFill>
          <a:blip r:embed="rId2"/>
          <a:srcRect/>
          <a:stretch>
            <a:fillRect/>
          </a:stretch>
        </p:blipFill>
        <p:spPr bwMode="auto">
          <a:xfrm>
            <a:off x="7429500" y="6286500"/>
            <a:ext cx="1714500" cy="5715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4CBBF101-A4D7-4856-A7C1-FAF292D3E666}" type="slidenum">
              <a:rPr lang="en-IN" smtClean="0"/>
              <a:pPr>
                <a:defRPr/>
              </a:pPr>
              <a:t>36</a:t>
            </a:fld>
            <a:endParaRPr lang="en-IN"/>
          </a:p>
        </p:txBody>
      </p:sp>
    </p:spTree>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 name="Content Placeholder 2"/>
          <p:cNvSpPr>
            <a:spLocks noGrp="1"/>
          </p:cNvSpPr>
          <p:nvPr>
            <p:ph idx="1"/>
          </p:nvPr>
        </p:nvSpPr>
        <p:spPr>
          <a:xfrm>
            <a:off x="685800" y="1066800"/>
            <a:ext cx="8458200" cy="5257800"/>
          </a:xfrm>
        </p:spPr>
        <p:txBody>
          <a:bodyPr rtlCol="0">
            <a:normAutofit/>
          </a:bodyPr>
          <a:lstStyle/>
          <a:p>
            <a:pPr marL="514350" indent="-514350" algn="just">
              <a:buFont typeface="Wingdings" pitchFamily="2" charset="2"/>
              <a:buChar char="§"/>
              <a:defRPr/>
            </a:pPr>
            <a:r>
              <a:rPr lang="en-US" sz="2000" u="sng" dirty="0" smtClean="0"/>
              <a:t>Deduction towards personal &amp; living expenses:</a:t>
            </a:r>
          </a:p>
          <a:p>
            <a:pPr marL="514350" indent="-514350" algn="just">
              <a:buFont typeface="Wingdings" pitchFamily="2" charset="2"/>
              <a:buChar char="ü"/>
              <a:defRPr/>
            </a:pPr>
            <a:r>
              <a:rPr lang="en-US" sz="2000" dirty="0" smtClean="0"/>
              <a:t>No evidence to be led to show actual expenses of deceased.</a:t>
            </a:r>
          </a:p>
          <a:p>
            <a:pPr marL="514350" indent="-514350" algn="just">
              <a:buFont typeface="Arial" charset="0"/>
              <a:buNone/>
              <a:defRPr/>
            </a:pPr>
            <a:endParaRPr lang="en-US" sz="2000" dirty="0" smtClean="0"/>
          </a:p>
          <a:p>
            <a:pPr marL="514350" indent="-514350" algn="just">
              <a:buFont typeface="Wingdings" pitchFamily="2" charset="2"/>
              <a:buChar char="Ø"/>
              <a:defRPr/>
            </a:pPr>
            <a:r>
              <a:rPr lang="en-US" sz="2000" u="sng" dirty="0" smtClean="0"/>
              <a:t>When deceased is married</a:t>
            </a:r>
            <a:r>
              <a:rPr lang="en-US" sz="2000" dirty="0" smtClean="0"/>
              <a:t>:</a:t>
            </a:r>
          </a:p>
          <a:p>
            <a:pPr marL="514350" indent="-514350" algn="just">
              <a:buFont typeface="Wingdings" pitchFamily="2" charset="2"/>
              <a:buAutoNum type="arabicPeriod"/>
              <a:defRPr/>
            </a:pPr>
            <a:r>
              <a:rPr lang="en-US" sz="2000" dirty="0" smtClean="0"/>
              <a:t>Deduction of ⅓ rd when no of dependent family members 2 to 3.</a:t>
            </a:r>
          </a:p>
          <a:p>
            <a:pPr marL="514350" indent="-514350" algn="just">
              <a:buFont typeface="Wingdings" pitchFamily="2" charset="2"/>
              <a:buAutoNum type="arabicPeriod"/>
              <a:defRPr/>
            </a:pPr>
            <a:r>
              <a:rPr lang="en-US" sz="2000" dirty="0" smtClean="0"/>
              <a:t>Deduction of ¼ </a:t>
            </a:r>
            <a:r>
              <a:rPr lang="en-US" sz="2000" dirty="0" err="1" smtClean="0"/>
              <a:t>th</a:t>
            </a:r>
            <a:r>
              <a:rPr lang="en-US" sz="2000" dirty="0" smtClean="0"/>
              <a:t>  when no of dependent family members 4 to 6.</a:t>
            </a:r>
          </a:p>
          <a:p>
            <a:pPr marL="514350" indent="-514350" algn="just">
              <a:buFont typeface="Wingdings" pitchFamily="2" charset="2"/>
              <a:buAutoNum type="arabicPeriod"/>
              <a:defRPr/>
            </a:pPr>
            <a:r>
              <a:rPr lang="en-US" sz="2000" dirty="0" smtClean="0"/>
              <a:t>Deduction of 1/5 </a:t>
            </a:r>
            <a:r>
              <a:rPr lang="en-US" sz="2000" dirty="0" err="1" smtClean="0"/>
              <a:t>th</a:t>
            </a:r>
            <a:r>
              <a:rPr lang="en-US" sz="2000" dirty="0" smtClean="0"/>
              <a:t>  when number  of dependent family members exceeds 6.</a:t>
            </a:r>
          </a:p>
          <a:p>
            <a:pPr marL="514350" indent="-514350" algn="just">
              <a:buFont typeface="Wingdings" pitchFamily="2" charset="2"/>
              <a:buAutoNum type="arabicPeriod"/>
              <a:defRPr/>
            </a:pPr>
            <a:endParaRPr lang="en-US" sz="2000" dirty="0" smtClean="0"/>
          </a:p>
          <a:p>
            <a:pPr marL="514350" indent="-514350" algn="just">
              <a:buFont typeface="Wingdings" pitchFamily="2" charset="2"/>
              <a:buChar char="Ø"/>
              <a:defRPr/>
            </a:pPr>
            <a:r>
              <a:rPr lang="en-US" sz="2000" u="sng" dirty="0" smtClean="0"/>
              <a:t>When deceased is bachelor</a:t>
            </a:r>
            <a:r>
              <a:rPr lang="en-US" sz="2000" dirty="0" smtClean="0"/>
              <a:t>:</a:t>
            </a:r>
          </a:p>
          <a:p>
            <a:pPr marL="514350" indent="-514350" algn="just">
              <a:buFont typeface="Wingdings" pitchFamily="2" charset="2"/>
              <a:buAutoNum type="arabicPeriod"/>
              <a:defRPr/>
            </a:pPr>
            <a:r>
              <a:rPr lang="en-US" sz="2000" dirty="0" smtClean="0"/>
              <a:t>Deceased is survived by parents &amp; siblings: Deduction of 50% </a:t>
            </a:r>
          </a:p>
          <a:p>
            <a:pPr marL="514350" indent="-514350" algn="just">
              <a:buFont typeface="Wingdings" pitchFamily="2" charset="2"/>
              <a:buAutoNum type="arabicPeriod"/>
              <a:defRPr/>
            </a:pPr>
            <a:r>
              <a:rPr lang="en-US" sz="2000" dirty="0" smtClean="0"/>
              <a:t>Deceased is survived by widowed mother &amp; large number of non-earning sisters&amp; brothers: Deduction of ⅓ rd towards personal exp.</a:t>
            </a:r>
          </a:p>
          <a:p>
            <a:pPr algn="just">
              <a:buFont typeface="Arial" charset="0"/>
              <a:buNone/>
              <a:defRPr/>
            </a:pPr>
            <a:endParaRPr lang="en-IN" sz="1600" dirty="0">
              <a:cs typeface="Arial" pitchFamily="34" charset="0"/>
            </a:endParaRPr>
          </a:p>
        </p:txBody>
      </p:sp>
      <p:sp>
        <p:nvSpPr>
          <p:cNvPr id="50180" name="Title 3"/>
          <p:cNvSpPr>
            <a:spLocks noGrp="1"/>
          </p:cNvSpPr>
          <p:nvPr>
            <p:ph type="title"/>
          </p:nvPr>
        </p:nvSpPr>
        <p:spPr>
          <a:xfrm>
            <a:off x="457200" y="-17463"/>
            <a:ext cx="8229600" cy="1143001"/>
          </a:xfrm>
        </p:spPr>
        <p:txBody>
          <a:bodyPr/>
          <a:lstStyle/>
          <a:p>
            <a:r>
              <a:rPr lang="en-US" sz="3200" smtClean="0"/>
              <a:t>LATEST TREND TO ARRIVE AT COMPENSATION </a:t>
            </a:r>
            <a:br>
              <a:rPr lang="en-US" sz="3200" smtClean="0"/>
            </a:br>
            <a:r>
              <a:rPr lang="en-US" sz="3200" smtClean="0"/>
              <a:t>(DEATH CASES)</a:t>
            </a:r>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50185" name="Picture 9" descr="LOGO.jpg"/>
          <p:cNvPicPr>
            <a:picLocks noChangeAspect="1"/>
          </p:cNvPicPr>
          <p:nvPr/>
        </p:nvPicPr>
        <p:blipFill>
          <a:blip r:embed="rId2"/>
          <a:srcRect/>
          <a:stretch>
            <a:fillRect/>
          </a:stretch>
        </p:blipFill>
        <p:spPr bwMode="auto">
          <a:xfrm>
            <a:off x="7429500" y="6286500"/>
            <a:ext cx="1714500" cy="5715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BA2EDAF8-8104-4FD9-BB08-238D8761D27A}" type="slidenum">
              <a:rPr lang="en-IN" smtClean="0"/>
              <a:pPr>
                <a:defRPr/>
              </a:pPr>
              <a:t>37</a:t>
            </a:fld>
            <a:endParaRPr lang="en-IN"/>
          </a:p>
        </p:txBody>
      </p:sp>
    </p:spTree>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 name="Content Placeholder 2"/>
          <p:cNvSpPr>
            <a:spLocks noGrp="1"/>
          </p:cNvSpPr>
          <p:nvPr>
            <p:ph idx="1"/>
          </p:nvPr>
        </p:nvSpPr>
        <p:spPr>
          <a:xfrm>
            <a:off x="685800" y="1066800"/>
            <a:ext cx="8458200" cy="5257800"/>
          </a:xfrm>
        </p:spPr>
        <p:txBody>
          <a:bodyPr rtlCol="0">
            <a:normAutofit fontScale="25000" lnSpcReduction="20000"/>
          </a:bodyPr>
          <a:lstStyle/>
          <a:p>
            <a:pPr marL="514350" indent="-514350">
              <a:buFont typeface="Arial" charset="0"/>
              <a:buNone/>
              <a:defRPr/>
            </a:pPr>
            <a:r>
              <a:rPr lang="en-US" sz="6400" b="1" dirty="0" smtClean="0"/>
              <a:t>Practice:</a:t>
            </a:r>
          </a:p>
          <a:p>
            <a:pPr marL="514350" indent="-514350">
              <a:buFont typeface="Wingdings" pitchFamily="2" charset="2"/>
              <a:buNone/>
              <a:defRPr/>
            </a:pPr>
            <a:r>
              <a:rPr lang="en-US" sz="6400" dirty="0" smtClean="0"/>
              <a:t>→	Disability certificate issued by Medical Board : Earning X %of disability.</a:t>
            </a:r>
          </a:p>
          <a:p>
            <a:pPr marL="514350" indent="-514350">
              <a:buFont typeface="Wingdings" pitchFamily="2" charset="2"/>
              <a:buNone/>
              <a:defRPr/>
            </a:pPr>
            <a:r>
              <a:rPr lang="en-US" sz="6400" dirty="0" smtClean="0"/>
              <a:t>→	Evidence by doctor : same as above or as thought proper by Court.</a:t>
            </a:r>
          </a:p>
          <a:p>
            <a:pPr marL="514350" indent="-514350">
              <a:buFont typeface="Wingdings" pitchFamily="2" charset="2"/>
              <a:buNone/>
              <a:defRPr/>
            </a:pPr>
            <a:r>
              <a:rPr lang="en-US" sz="6400" dirty="0" smtClean="0"/>
              <a:t>→	No such evidence : Lump sum depending on nature of Injury</a:t>
            </a:r>
          </a:p>
          <a:p>
            <a:pPr marL="514350" indent="-514350">
              <a:buFont typeface="Wingdings" pitchFamily="2" charset="2"/>
              <a:buNone/>
              <a:defRPr/>
            </a:pPr>
            <a:r>
              <a:rPr lang="en-US" sz="6400" dirty="0" smtClean="0"/>
              <a:t>→	Medical expenses : Necessarily incurred unless reimbursed by some other authority.</a:t>
            </a:r>
          </a:p>
          <a:p>
            <a:pPr algn="just" eaLnBrk="1" fontAlgn="auto" hangingPunct="1">
              <a:spcAft>
                <a:spcPts val="0"/>
              </a:spcAft>
              <a:buFont typeface="Arial" charset="0"/>
              <a:buNone/>
              <a:defRPr/>
            </a:pPr>
            <a:endParaRPr lang="en-US" sz="2600" b="1" dirty="0" smtClean="0">
              <a:latin typeface="Arial" pitchFamily="34" charset="0"/>
              <a:cs typeface="Arial" pitchFamily="34" charset="0"/>
            </a:endParaRPr>
          </a:p>
          <a:p>
            <a:pPr algn="just" eaLnBrk="1" fontAlgn="auto" hangingPunct="1">
              <a:spcAft>
                <a:spcPts val="0"/>
              </a:spcAft>
              <a:buFont typeface="Arial" charset="0"/>
              <a:buNone/>
              <a:defRPr/>
            </a:pPr>
            <a:r>
              <a:rPr lang="en-US" sz="6400" b="1" dirty="0" smtClean="0">
                <a:latin typeface="Arial" pitchFamily="34" charset="0"/>
                <a:cs typeface="Arial" pitchFamily="34" charset="0"/>
              </a:rPr>
              <a:t>	Raj Kumar vs. Ajay Kumar &amp; </a:t>
            </a:r>
            <a:r>
              <a:rPr lang="en-US" sz="6400" b="1" dirty="0" err="1" smtClean="0">
                <a:latin typeface="Arial" pitchFamily="34" charset="0"/>
                <a:cs typeface="Arial" pitchFamily="34" charset="0"/>
              </a:rPr>
              <a:t>Anr</a:t>
            </a:r>
            <a:r>
              <a:rPr lang="en-US" sz="6400" b="1" dirty="0" smtClean="0">
                <a:latin typeface="Arial" pitchFamily="34" charset="0"/>
                <a:cs typeface="Arial" pitchFamily="34" charset="0"/>
              </a:rPr>
              <a:t>. Civil Appeal No. 8981 of 2010 (Arising out of SLP (C) No. 10383 of 2007) -</a:t>
            </a:r>
            <a:r>
              <a:rPr lang="en-US" sz="6400" dirty="0" smtClean="0">
                <a:latin typeface="Arial" pitchFamily="34" charset="0"/>
                <a:cs typeface="Arial" pitchFamily="34" charset="0"/>
              </a:rPr>
              <a:t>The heads under which compensation is awarded in personal injury cases are the following:</a:t>
            </a:r>
          </a:p>
          <a:p>
            <a:pPr algn="just" eaLnBrk="1" fontAlgn="auto" hangingPunct="1">
              <a:spcAft>
                <a:spcPts val="0"/>
              </a:spcAft>
              <a:buFont typeface="Arial" charset="0"/>
              <a:buNone/>
              <a:defRPr/>
            </a:pPr>
            <a:endParaRPr lang="en-AU" sz="6400" dirty="0" smtClean="0">
              <a:latin typeface="Arial" pitchFamily="34" charset="0"/>
              <a:cs typeface="Arial" pitchFamily="34" charset="0"/>
            </a:endParaRPr>
          </a:p>
          <a:p>
            <a:pPr marL="109537" indent="0" algn="just" eaLnBrk="1" fontAlgn="auto" hangingPunct="1">
              <a:spcAft>
                <a:spcPts val="0"/>
              </a:spcAft>
              <a:buFont typeface="Arial" pitchFamily="34" charset="0"/>
              <a:buNone/>
              <a:defRPr/>
            </a:pPr>
            <a:r>
              <a:rPr lang="en-US" sz="6400" dirty="0" smtClean="0">
                <a:latin typeface="Arial" pitchFamily="34" charset="0"/>
                <a:cs typeface="Arial" pitchFamily="34" charset="0"/>
              </a:rPr>
              <a:t>    </a:t>
            </a:r>
            <a:r>
              <a:rPr lang="en-US" sz="6400" b="1" dirty="0" smtClean="0">
                <a:latin typeface="Arial" pitchFamily="34" charset="0"/>
                <a:cs typeface="Arial" pitchFamily="34" charset="0"/>
              </a:rPr>
              <a:t>Pecuniary damages (Special Damages) </a:t>
            </a:r>
            <a:endParaRPr lang="en-AU" sz="6400" dirty="0" smtClean="0">
              <a:latin typeface="Arial" pitchFamily="34" charset="0"/>
              <a:cs typeface="Arial" pitchFamily="34" charset="0"/>
            </a:endParaRPr>
          </a:p>
          <a:p>
            <a:pPr marL="509587" indent="-400050" algn="just" eaLnBrk="1" fontAlgn="auto" hangingPunct="1">
              <a:spcAft>
                <a:spcPts val="0"/>
              </a:spcAft>
              <a:buFont typeface="+mj-lt"/>
              <a:buAutoNum type="romanLcPeriod"/>
              <a:defRPr/>
            </a:pPr>
            <a:r>
              <a:rPr lang="en-US" sz="6400" dirty="0" smtClean="0">
                <a:latin typeface="Arial" pitchFamily="34" charset="0"/>
                <a:cs typeface="Arial" pitchFamily="34" charset="0"/>
              </a:rPr>
              <a:t>Expenses relating to treatment,  hospitalization,  medicines,  transportation, nourishing food  and miscellaneous expenditure.</a:t>
            </a:r>
          </a:p>
          <a:p>
            <a:pPr marL="509587" indent="-400050" algn="just" eaLnBrk="1" fontAlgn="auto" hangingPunct="1">
              <a:spcAft>
                <a:spcPts val="0"/>
              </a:spcAft>
              <a:buFont typeface="+mj-lt"/>
              <a:buAutoNum type="romanLcPeriod"/>
              <a:defRPr/>
            </a:pPr>
            <a:r>
              <a:rPr lang="en-US" sz="6400" dirty="0" smtClean="0">
                <a:latin typeface="Arial" pitchFamily="34" charset="0"/>
                <a:cs typeface="Arial" pitchFamily="34" charset="0"/>
              </a:rPr>
              <a:t>Loss of earnings (and other gains) which the injured would have made had he not been injured, comprising:</a:t>
            </a:r>
            <a:endParaRPr lang="en-AU" sz="6400" dirty="0" smtClean="0">
              <a:latin typeface="Arial" pitchFamily="34" charset="0"/>
              <a:cs typeface="Arial" pitchFamily="34" charset="0"/>
            </a:endParaRPr>
          </a:p>
          <a:p>
            <a:pPr marL="109537" indent="0" algn="just" eaLnBrk="1" fontAlgn="auto" hangingPunct="1">
              <a:spcAft>
                <a:spcPts val="0"/>
              </a:spcAft>
              <a:buFont typeface="Arial" pitchFamily="34" charset="0"/>
              <a:buNone/>
              <a:defRPr/>
            </a:pPr>
            <a:r>
              <a:rPr lang="en-US" sz="6400" dirty="0" smtClean="0">
                <a:latin typeface="Arial" pitchFamily="34" charset="0"/>
                <a:cs typeface="Arial" pitchFamily="34" charset="0"/>
              </a:rPr>
              <a:t>(a)  Loss of earning during the period of treatment;</a:t>
            </a:r>
            <a:endParaRPr lang="en-AU" sz="6400" dirty="0" smtClean="0">
              <a:latin typeface="Arial" pitchFamily="34" charset="0"/>
              <a:cs typeface="Arial" pitchFamily="34" charset="0"/>
            </a:endParaRPr>
          </a:p>
          <a:p>
            <a:pPr marL="109537" indent="0" algn="just" eaLnBrk="1" fontAlgn="auto" hangingPunct="1">
              <a:spcAft>
                <a:spcPts val="0"/>
              </a:spcAft>
              <a:buFont typeface="Arial" pitchFamily="34" charset="0"/>
              <a:buNone/>
              <a:defRPr/>
            </a:pPr>
            <a:r>
              <a:rPr lang="en-US" sz="6400" dirty="0" smtClean="0">
                <a:latin typeface="Arial" pitchFamily="34" charset="0"/>
                <a:cs typeface="Arial" pitchFamily="34" charset="0"/>
              </a:rPr>
              <a:t>(b)  Loss of future earnings on account of permanent disability.</a:t>
            </a:r>
            <a:endParaRPr lang="en-AU" sz="6400" dirty="0" smtClean="0">
              <a:latin typeface="Arial" pitchFamily="34" charset="0"/>
              <a:cs typeface="Arial" pitchFamily="34" charset="0"/>
            </a:endParaRPr>
          </a:p>
          <a:p>
            <a:pPr marL="509587" indent="-400050" algn="just" eaLnBrk="1" fontAlgn="auto" hangingPunct="1">
              <a:spcAft>
                <a:spcPts val="0"/>
              </a:spcAft>
              <a:buFont typeface="Arial" pitchFamily="34" charset="0"/>
              <a:buAutoNum type="romanLcPeriod" startAt="3"/>
              <a:defRPr/>
            </a:pPr>
            <a:r>
              <a:rPr lang="en-US" sz="6400" dirty="0" smtClean="0">
                <a:latin typeface="Arial" pitchFamily="34" charset="0"/>
                <a:cs typeface="Arial" pitchFamily="34" charset="0"/>
              </a:rPr>
              <a:t>Future medical expenses.</a:t>
            </a:r>
          </a:p>
          <a:p>
            <a:pPr marL="109537" indent="0" algn="just" eaLnBrk="1" fontAlgn="auto" hangingPunct="1">
              <a:spcAft>
                <a:spcPts val="0"/>
              </a:spcAft>
              <a:buFont typeface="Arial" pitchFamily="34" charset="0"/>
              <a:buNone/>
              <a:defRPr/>
            </a:pPr>
            <a:endParaRPr lang="en-US" sz="6400" b="1" dirty="0" smtClean="0">
              <a:latin typeface="Arial" pitchFamily="34" charset="0"/>
              <a:cs typeface="Arial" pitchFamily="34" charset="0"/>
            </a:endParaRPr>
          </a:p>
          <a:p>
            <a:pPr marL="109537" indent="0" algn="just" eaLnBrk="1" fontAlgn="auto" hangingPunct="1">
              <a:spcAft>
                <a:spcPts val="0"/>
              </a:spcAft>
              <a:buFont typeface="Arial" pitchFamily="34" charset="0"/>
              <a:buNone/>
              <a:defRPr/>
            </a:pPr>
            <a:r>
              <a:rPr lang="en-US" sz="6400" b="1" dirty="0" smtClean="0">
                <a:latin typeface="Arial" pitchFamily="34" charset="0"/>
                <a:cs typeface="Arial" pitchFamily="34" charset="0"/>
              </a:rPr>
              <a:t>Non-pecuniary damages (General Damages)</a:t>
            </a:r>
            <a:endParaRPr lang="en-AU" sz="6400" b="1" dirty="0" smtClean="0">
              <a:latin typeface="Arial" pitchFamily="34" charset="0"/>
              <a:cs typeface="Arial" pitchFamily="34" charset="0"/>
            </a:endParaRPr>
          </a:p>
          <a:p>
            <a:pPr marL="509587" indent="-400050" algn="just" eaLnBrk="1" fontAlgn="auto" hangingPunct="1">
              <a:spcAft>
                <a:spcPts val="0"/>
              </a:spcAft>
              <a:buFont typeface="Arial" pitchFamily="34" charset="0"/>
              <a:buAutoNum type="romanLcPeriod" startAt="4"/>
              <a:defRPr/>
            </a:pPr>
            <a:r>
              <a:rPr lang="en-US" sz="6400" dirty="0" smtClean="0">
                <a:latin typeface="Arial" pitchFamily="34" charset="0"/>
                <a:cs typeface="Arial" pitchFamily="34" charset="0"/>
              </a:rPr>
              <a:t>Damages for pain, suffering and trauma as a consequence of the injuries.</a:t>
            </a:r>
          </a:p>
          <a:p>
            <a:pPr marL="509587" indent="-400050" algn="just" eaLnBrk="1" fontAlgn="auto" hangingPunct="1">
              <a:spcAft>
                <a:spcPts val="0"/>
              </a:spcAft>
              <a:buFont typeface="Arial" pitchFamily="34" charset="0"/>
              <a:buAutoNum type="romanLcPeriod" startAt="4"/>
              <a:defRPr/>
            </a:pPr>
            <a:r>
              <a:rPr lang="en-US" sz="6400" dirty="0" smtClean="0">
                <a:latin typeface="Arial" pitchFamily="34" charset="0"/>
                <a:cs typeface="Arial" pitchFamily="34" charset="0"/>
              </a:rPr>
              <a:t>Loss of amenities (and/or loss of prospects of marriage).</a:t>
            </a:r>
            <a:endParaRPr lang="en-AU" sz="6400" dirty="0" smtClean="0">
              <a:latin typeface="Arial" pitchFamily="34" charset="0"/>
              <a:cs typeface="Arial" pitchFamily="34" charset="0"/>
            </a:endParaRPr>
          </a:p>
          <a:p>
            <a:pPr marL="509587" indent="-400050" algn="just" eaLnBrk="1" fontAlgn="auto" hangingPunct="1">
              <a:spcAft>
                <a:spcPts val="0"/>
              </a:spcAft>
              <a:buFont typeface="Arial" pitchFamily="34" charset="0"/>
              <a:buAutoNum type="romanLcPeriod" startAt="4"/>
              <a:defRPr/>
            </a:pPr>
            <a:r>
              <a:rPr lang="en-US" sz="6400" dirty="0" smtClean="0">
                <a:latin typeface="Arial" pitchFamily="34" charset="0"/>
                <a:cs typeface="Arial" pitchFamily="34" charset="0"/>
              </a:rPr>
              <a:t>Loss of expectation of life (shortening of normal longevity).</a:t>
            </a:r>
            <a:endParaRPr lang="en-AU" sz="6400" dirty="0" smtClean="0">
              <a:latin typeface="Arial" pitchFamily="34" charset="0"/>
              <a:cs typeface="Arial" pitchFamily="34" charset="0"/>
            </a:endParaRPr>
          </a:p>
          <a:p>
            <a:pPr marL="514350" indent="-514350" algn="just">
              <a:buFont typeface="Wingdings" pitchFamily="2" charset="2"/>
              <a:buNone/>
              <a:defRPr/>
            </a:pPr>
            <a:endParaRPr lang="en-US" sz="1800" dirty="0" smtClean="0"/>
          </a:p>
          <a:p>
            <a:pPr marL="514350" indent="-514350" algn="just">
              <a:buFont typeface="Wingdings" pitchFamily="2" charset="2"/>
              <a:buNone/>
              <a:defRPr/>
            </a:pPr>
            <a:endParaRPr lang="en-US" sz="1800" dirty="0" smtClean="0"/>
          </a:p>
          <a:p>
            <a:pPr marL="514350" indent="-514350" algn="just">
              <a:buFont typeface="Wingdings" pitchFamily="2" charset="2"/>
              <a:buNone/>
              <a:defRPr/>
            </a:pPr>
            <a:r>
              <a:rPr lang="en-US" sz="2400" dirty="0" smtClean="0"/>
              <a:t>	</a:t>
            </a:r>
            <a:endParaRPr lang="en-IN" sz="1600" dirty="0">
              <a:cs typeface="Arial" pitchFamily="34" charset="0"/>
            </a:endParaRPr>
          </a:p>
        </p:txBody>
      </p:sp>
      <p:sp>
        <p:nvSpPr>
          <p:cNvPr id="51204" name="Title 3"/>
          <p:cNvSpPr>
            <a:spLocks noGrp="1"/>
          </p:cNvSpPr>
          <p:nvPr>
            <p:ph type="title"/>
          </p:nvPr>
        </p:nvSpPr>
        <p:spPr>
          <a:xfrm>
            <a:off x="457200" y="-17463"/>
            <a:ext cx="8229600" cy="1143001"/>
          </a:xfrm>
        </p:spPr>
        <p:txBody>
          <a:bodyPr/>
          <a:lstStyle/>
          <a:p>
            <a:r>
              <a:rPr lang="en-US" sz="3200" b="1" smtClean="0"/>
              <a:t>INJURY CASES</a:t>
            </a:r>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51209" name="Picture 9" descr="LOGO.jpg"/>
          <p:cNvPicPr>
            <a:picLocks noChangeAspect="1"/>
          </p:cNvPicPr>
          <p:nvPr/>
        </p:nvPicPr>
        <p:blipFill>
          <a:blip r:embed="rId2"/>
          <a:srcRect/>
          <a:stretch>
            <a:fillRect/>
          </a:stretch>
        </p:blipFill>
        <p:spPr bwMode="auto">
          <a:xfrm>
            <a:off x="7429500" y="6286500"/>
            <a:ext cx="1714500" cy="5715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E67C2B3C-1A9D-4D14-B230-8E780BC2CB55}" type="slidenum">
              <a:rPr lang="en-IN" smtClean="0"/>
              <a:pPr>
                <a:defRPr/>
              </a:pPr>
              <a:t>38</a:t>
            </a:fld>
            <a:endParaRPr lang="en-IN"/>
          </a:p>
        </p:txBody>
      </p:sp>
    </p:spTree>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52227" name="Content Placeholder 2"/>
          <p:cNvSpPr>
            <a:spLocks noGrp="1"/>
          </p:cNvSpPr>
          <p:nvPr>
            <p:ph idx="1"/>
          </p:nvPr>
        </p:nvSpPr>
        <p:spPr>
          <a:xfrm>
            <a:off x="714375" y="1071563"/>
            <a:ext cx="8143875" cy="5214937"/>
          </a:xfrm>
        </p:spPr>
        <p:txBody>
          <a:bodyPr/>
          <a:lstStyle/>
          <a:p>
            <a:pPr marL="107950" indent="0" algn="just" eaLnBrk="1" hangingPunct="1">
              <a:buFont typeface="Wingdings 3" pitchFamily="18" charset="2"/>
              <a:buNone/>
            </a:pPr>
            <a:r>
              <a:rPr lang="en-US" sz="1600" smtClean="0">
                <a:latin typeface="Arial" pitchFamily="34" charset="0"/>
                <a:ea typeface="MS PGothic" pitchFamily="34" charset="-128"/>
                <a:cs typeface="Arial" pitchFamily="34" charset="0"/>
              </a:rPr>
              <a:t>Ascertainment of the effect of the permanent disability on the actual earning capacity involves three steps. </a:t>
            </a:r>
          </a:p>
          <a:p>
            <a:pPr marL="107950" indent="0" algn="just" eaLnBrk="1" hangingPunct="1">
              <a:buFont typeface="Wingdings 3" pitchFamily="18" charset="2"/>
              <a:buNone/>
            </a:pPr>
            <a:r>
              <a:rPr lang="en-US" sz="1600" smtClean="0">
                <a:latin typeface="Arial" pitchFamily="34" charset="0"/>
                <a:ea typeface="MS PGothic" pitchFamily="34" charset="-128"/>
                <a:cs typeface="Arial" pitchFamily="34" charset="0"/>
              </a:rPr>
              <a:t>1.The Tribunal has to first ascertain what activities the claimant could carry on in spite of the permanent disability and what he could not do as a result of the permanent ability (this is also relevant for awarding compensation under the head of loss of amenities of life). </a:t>
            </a:r>
          </a:p>
          <a:p>
            <a:pPr marL="107950" indent="0" algn="just" eaLnBrk="1" hangingPunct="1">
              <a:buFont typeface="Wingdings 3" pitchFamily="18" charset="2"/>
              <a:buNone/>
            </a:pPr>
            <a:r>
              <a:rPr lang="en-US" sz="1600" smtClean="0">
                <a:latin typeface="Arial" pitchFamily="34" charset="0"/>
                <a:ea typeface="MS PGothic" pitchFamily="34" charset="-128"/>
                <a:cs typeface="Arial" pitchFamily="34" charset="0"/>
              </a:rPr>
              <a:t>2.The second step is to ascertain his avocation, profession and nature of work before the accident, as also his age. </a:t>
            </a:r>
          </a:p>
          <a:p>
            <a:pPr marL="107950" indent="0" algn="just" eaLnBrk="1" hangingPunct="1">
              <a:buFont typeface="Wingdings 3" pitchFamily="18" charset="2"/>
              <a:buNone/>
            </a:pPr>
            <a:r>
              <a:rPr lang="en-US" sz="1600" smtClean="0">
                <a:latin typeface="Arial" pitchFamily="34" charset="0"/>
                <a:ea typeface="MS PGothic" pitchFamily="34" charset="-128"/>
                <a:cs typeface="Arial" pitchFamily="34" charset="0"/>
              </a:rPr>
              <a:t>The third step is to find out whether (i) the claimant is totally disabled from earning any kind of livelihood, or (ii) whether in spite of the permanent disability, the claimant could still effectively carry on the activities and functions, which he was earlier carrying on, or (iii) whether he was prevented or restricted from discharging his previous activities and functions, but could carry on some other or lesser scale of activities and functions so that he continues to earn or can continue to earn his livelihood</a:t>
            </a:r>
            <a:r>
              <a:rPr lang="en-AU" sz="1600" smtClean="0">
                <a:latin typeface="Arial" pitchFamily="34" charset="0"/>
                <a:ea typeface="MS PGothic" pitchFamily="34" charset="-128"/>
                <a:cs typeface="Arial" pitchFamily="34" charset="0"/>
              </a:rPr>
              <a:t>.</a:t>
            </a:r>
          </a:p>
          <a:p>
            <a:pPr marL="107950" indent="0" algn="just" eaLnBrk="1" hangingPunct="1">
              <a:buFont typeface="Wingdings 3" pitchFamily="18" charset="2"/>
              <a:buNone/>
            </a:pPr>
            <a:endParaRPr lang="en-AU" sz="1600" smtClean="0">
              <a:latin typeface="Arial" pitchFamily="34" charset="0"/>
              <a:ea typeface="MS PGothic" pitchFamily="34" charset="-128"/>
              <a:cs typeface="Arial" pitchFamily="34" charset="0"/>
            </a:endParaRPr>
          </a:p>
          <a:p>
            <a:pPr marL="107950" indent="0" algn="just" eaLnBrk="1" hangingPunct="1">
              <a:buFont typeface="Wingdings 3" pitchFamily="18" charset="2"/>
              <a:buNone/>
            </a:pPr>
            <a:r>
              <a:rPr lang="en-AU" sz="1600" smtClean="0">
                <a:latin typeface="Arial" pitchFamily="34" charset="0"/>
                <a:ea typeface="MS PGothic" pitchFamily="34" charset="-128"/>
                <a:cs typeface="Arial" pitchFamily="34" charset="0"/>
              </a:rPr>
              <a:t>These are all means to ascertain the Functional disability, which is held relevant for computing compensation.</a:t>
            </a:r>
            <a:endParaRPr lang="en-US" sz="1600" smtClean="0">
              <a:latin typeface="Arial" pitchFamily="34" charset="0"/>
              <a:ea typeface="MS PGothic" pitchFamily="34" charset="-128"/>
              <a:cs typeface="Arial" pitchFamily="34" charset="0"/>
            </a:endParaRPr>
          </a:p>
        </p:txBody>
      </p:sp>
      <p:sp>
        <p:nvSpPr>
          <p:cNvPr id="52228" name="Title 3"/>
          <p:cNvSpPr>
            <a:spLocks noGrp="1"/>
          </p:cNvSpPr>
          <p:nvPr>
            <p:ph type="title"/>
          </p:nvPr>
        </p:nvSpPr>
        <p:spPr>
          <a:xfrm>
            <a:off x="457200" y="-17463"/>
            <a:ext cx="8229600" cy="1160463"/>
          </a:xfrm>
        </p:spPr>
        <p:txBody>
          <a:bodyPr anchor="t"/>
          <a:lstStyle/>
          <a:p>
            <a:pPr eaLnBrk="1" hangingPunct="1"/>
            <a:r>
              <a:rPr lang="en-US" sz="3200" b="1" smtClean="0"/>
              <a:t>ASCERTAINMENT OF DISABILITY</a:t>
            </a:r>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52233" name="Picture 9" descr="LOGO.jpg"/>
          <p:cNvPicPr>
            <a:picLocks noChangeAspect="1"/>
          </p:cNvPicPr>
          <p:nvPr/>
        </p:nvPicPr>
        <p:blipFill>
          <a:blip r:embed="rId2"/>
          <a:srcRect/>
          <a:stretch>
            <a:fillRect/>
          </a:stretch>
        </p:blipFill>
        <p:spPr bwMode="auto">
          <a:xfrm>
            <a:off x="7429500" y="6286500"/>
            <a:ext cx="1714500" cy="5715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16391"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16392" name="Title 11"/>
          <p:cNvSpPr>
            <a:spLocks noGrp="1"/>
          </p:cNvSpPr>
          <p:nvPr>
            <p:ph type="title"/>
          </p:nvPr>
        </p:nvSpPr>
        <p:spPr>
          <a:xfrm>
            <a:off x="457200" y="0"/>
            <a:ext cx="8229600" cy="1071563"/>
          </a:xfrm>
        </p:spPr>
        <p:txBody>
          <a:bodyPr/>
          <a:lstStyle/>
          <a:p>
            <a:r>
              <a:rPr lang="en-US" sz="3200" smtClean="0"/>
              <a:t>INDIAN MOTOR TARIFF</a:t>
            </a:r>
          </a:p>
        </p:txBody>
      </p:sp>
      <p:graphicFrame>
        <p:nvGraphicFramePr>
          <p:cNvPr id="4" name="Content Placeholder 3"/>
          <p:cNvGraphicFramePr>
            <a:graphicFrameLocks noGrp="1"/>
          </p:cNvGraphicFramePr>
          <p:nvPr>
            <p:ph idx="1"/>
          </p:nvPr>
        </p:nvGraphicFramePr>
        <p:xfrm>
          <a:off x="654050" y="1050925"/>
          <a:ext cx="8489950" cy="5486400"/>
        </p:xfrm>
        <a:graphic>
          <a:graphicData uri="http://schemas.openxmlformats.org/drawingml/2006/table">
            <a:tbl>
              <a:tblPr firstRow="1" bandRow="1">
                <a:tableStyleId>{8FD4443E-F989-4FC4-A0C8-D5A2AF1F390B}</a:tableStyleId>
              </a:tblPr>
              <a:tblGrid>
                <a:gridCol w="1541223"/>
                <a:gridCol w="6948727"/>
              </a:tblGrid>
              <a:tr h="578663">
                <a:tc>
                  <a:txBody>
                    <a:bodyPr/>
                    <a:lstStyle/>
                    <a:p>
                      <a:pPr algn="ctr"/>
                      <a:r>
                        <a:rPr lang="en-US" dirty="0" smtClean="0"/>
                        <a:t>GENERAL REGULATIONS</a:t>
                      </a:r>
                      <a:endParaRPr lang="en-US" dirty="0"/>
                    </a:p>
                  </a:txBody>
                  <a:tcPr marL="91446" marR="91446"/>
                </a:tc>
                <a:tc>
                  <a:txBody>
                    <a:bodyPr/>
                    <a:lstStyle/>
                    <a:p>
                      <a:pPr algn="ctr"/>
                      <a:r>
                        <a:rPr lang="en-US" dirty="0" smtClean="0"/>
                        <a:t>DESCRIPTION</a:t>
                      </a:r>
                      <a:endParaRPr lang="en-US" dirty="0"/>
                    </a:p>
                  </a:txBody>
                  <a:tcPr marL="91446" marR="91446"/>
                </a:tc>
              </a:tr>
              <a:tr h="1954807">
                <a:tc>
                  <a:txBody>
                    <a:bodyPr/>
                    <a:lstStyle/>
                    <a:p>
                      <a:pPr algn="ctr"/>
                      <a:r>
                        <a:rPr lang="en-US" dirty="0" smtClean="0"/>
                        <a:t>GR-3</a:t>
                      </a:r>
                      <a:endParaRPr lang="en-US" dirty="0"/>
                    </a:p>
                  </a:txBody>
                  <a:tcPr marL="91446" marR="91446"/>
                </a:tc>
                <a:tc>
                  <a:txBody>
                    <a:bodyPr/>
                    <a:lstStyle/>
                    <a:p>
                      <a:r>
                        <a:rPr lang="en-US" sz="1400" b="1" i="1" kern="1200" dirty="0" smtClean="0">
                          <a:solidFill>
                            <a:schemeClr val="lt1"/>
                          </a:solidFill>
                          <a:effectLst/>
                          <a:latin typeface="+mn-lt"/>
                          <a:ea typeface="+mn-ea"/>
                          <a:cs typeface="+mn-cs"/>
                        </a:rPr>
                        <a:t>TYPES OF POLICIES</a:t>
                      </a:r>
                      <a:r>
                        <a:rPr lang="en-US" sz="1400" b="0" i="0" kern="1200" baseline="0" dirty="0" smtClean="0">
                          <a:solidFill>
                            <a:schemeClr val="lt1"/>
                          </a:solidFill>
                          <a:effectLst/>
                          <a:latin typeface="+mn-lt"/>
                          <a:ea typeface="+mn-ea"/>
                          <a:cs typeface="+mn-cs"/>
                        </a:rPr>
                        <a:t>: </a:t>
                      </a:r>
                      <a:r>
                        <a:rPr lang="en-US" sz="1400" kern="1200" dirty="0" smtClean="0">
                          <a:solidFill>
                            <a:schemeClr val="lt1"/>
                          </a:solidFill>
                          <a:effectLst/>
                          <a:latin typeface="+mn-lt"/>
                          <a:ea typeface="+mn-ea"/>
                          <a:cs typeface="+mn-cs"/>
                        </a:rPr>
                        <a:t> There are two types of  Policies :</a:t>
                      </a:r>
                    </a:p>
                    <a:p>
                      <a:pPr algn="just"/>
                      <a:r>
                        <a:rPr lang="en-US" sz="1400" kern="1200" dirty="0" smtClean="0">
                          <a:solidFill>
                            <a:schemeClr val="lt1"/>
                          </a:solidFill>
                          <a:effectLst/>
                          <a:latin typeface="+mn-lt"/>
                          <a:ea typeface="+mn-ea"/>
                          <a:cs typeface="+mn-cs"/>
                        </a:rPr>
                        <a:t> </a:t>
                      </a:r>
                      <a:r>
                        <a:rPr lang="en-US" sz="1400" b="1" kern="1200" dirty="0" smtClean="0">
                          <a:solidFill>
                            <a:schemeClr val="lt1"/>
                          </a:solidFill>
                          <a:effectLst/>
                          <a:latin typeface="+mn-lt"/>
                          <a:ea typeface="+mn-ea"/>
                          <a:cs typeface="+mn-cs"/>
                        </a:rPr>
                        <a:t>(i)</a:t>
                      </a:r>
                      <a:r>
                        <a:rPr lang="en-US" sz="1400" kern="1200" dirty="0" smtClean="0">
                          <a:solidFill>
                            <a:schemeClr val="lt1"/>
                          </a:solidFill>
                          <a:effectLst/>
                          <a:latin typeface="+mn-lt"/>
                          <a:ea typeface="+mn-ea"/>
                          <a:cs typeface="+mn-cs"/>
                        </a:rPr>
                        <a:t> </a:t>
                      </a:r>
                      <a:r>
                        <a:rPr lang="en-US" sz="1400" b="1" kern="1200" dirty="0" smtClean="0">
                          <a:solidFill>
                            <a:schemeClr val="lt1"/>
                          </a:solidFill>
                          <a:effectLst/>
                          <a:latin typeface="+mn-lt"/>
                          <a:ea typeface="+mn-ea"/>
                          <a:cs typeface="+mn-cs"/>
                        </a:rPr>
                        <a:t>Liability Only Policy</a:t>
                      </a:r>
                      <a:r>
                        <a:rPr lang="en-US" sz="1400" kern="1200" dirty="0" smtClean="0">
                          <a:solidFill>
                            <a:schemeClr val="lt1"/>
                          </a:solidFill>
                          <a:effectLst/>
                          <a:latin typeface="+mn-lt"/>
                          <a:ea typeface="+mn-ea"/>
                          <a:cs typeface="+mn-cs"/>
                        </a:rPr>
                        <a:t>:  This covers Third Party Liability for bodily injury and/ or death and Property Damage .Personal Accident Cover for Owner-Driver is also included. </a:t>
                      </a:r>
                    </a:p>
                    <a:p>
                      <a:pPr algn="just"/>
                      <a:r>
                        <a:rPr lang="en-US" sz="1400" kern="1200" dirty="0" smtClean="0">
                          <a:solidFill>
                            <a:schemeClr val="lt1"/>
                          </a:solidFill>
                          <a:effectLst/>
                          <a:latin typeface="+mn-lt"/>
                          <a:ea typeface="+mn-ea"/>
                          <a:cs typeface="+mn-cs"/>
                        </a:rPr>
                        <a:t> </a:t>
                      </a:r>
                      <a:r>
                        <a:rPr lang="en-US" sz="1400" b="1" kern="1200" dirty="0" smtClean="0">
                          <a:solidFill>
                            <a:schemeClr val="lt1"/>
                          </a:solidFill>
                          <a:effectLst/>
                          <a:latin typeface="+mn-lt"/>
                          <a:ea typeface="+mn-ea"/>
                          <a:cs typeface="+mn-cs"/>
                        </a:rPr>
                        <a:t>(ii)</a:t>
                      </a:r>
                      <a:r>
                        <a:rPr lang="en-US" sz="1400" kern="1200" dirty="0" smtClean="0">
                          <a:solidFill>
                            <a:schemeClr val="lt1"/>
                          </a:solidFill>
                          <a:effectLst/>
                          <a:latin typeface="+mn-lt"/>
                          <a:ea typeface="+mn-ea"/>
                          <a:cs typeface="+mn-cs"/>
                        </a:rPr>
                        <a:t> </a:t>
                      </a:r>
                      <a:r>
                        <a:rPr lang="en-US" sz="1400" b="1" kern="1200" dirty="0" smtClean="0">
                          <a:solidFill>
                            <a:schemeClr val="lt1"/>
                          </a:solidFill>
                          <a:effectLst/>
                          <a:latin typeface="+mn-lt"/>
                          <a:ea typeface="+mn-ea"/>
                          <a:cs typeface="+mn-cs"/>
                        </a:rPr>
                        <a:t>Package Policy:  </a:t>
                      </a:r>
                      <a:r>
                        <a:rPr lang="en-US" sz="1400" kern="1200" dirty="0" smtClean="0">
                          <a:solidFill>
                            <a:schemeClr val="lt1"/>
                          </a:solidFill>
                          <a:effectLst/>
                          <a:latin typeface="+mn-lt"/>
                          <a:ea typeface="+mn-ea"/>
                          <a:cs typeface="+mn-cs"/>
                        </a:rPr>
                        <a:t>This covers  loss or damage to the vehicle insured in addition to </a:t>
                      </a:r>
                      <a:r>
                        <a:rPr lang="en-US" sz="1400" b="1" kern="1200" dirty="0" smtClean="0">
                          <a:solidFill>
                            <a:schemeClr val="lt1"/>
                          </a:solidFill>
                          <a:effectLst/>
                          <a:latin typeface="+mn-lt"/>
                          <a:ea typeface="+mn-ea"/>
                          <a:cs typeface="+mn-cs"/>
                        </a:rPr>
                        <a:t>(i) </a:t>
                      </a:r>
                      <a:r>
                        <a:rPr lang="en-US" sz="1400" kern="1200" dirty="0" smtClean="0">
                          <a:solidFill>
                            <a:schemeClr val="lt1"/>
                          </a:solidFill>
                          <a:effectLst/>
                          <a:latin typeface="+mn-lt"/>
                          <a:ea typeface="+mn-ea"/>
                          <a:cs typeface="+mn-cs"/>
                        </a:rPr>
                        <a:t>above.</a:t>
                      </a:r>
                    </a:p>
                    <a:p>
                      <a:pPr algn="just"/>
                      <a:r>
                        <a:rPr lang="en-US" sz="1400" kern="1200" dirty="0" smtClean="0">
                          <a:solidFill>
                            <a:schemeClr val="lt1"/>
                          </a:solidFill>
                          <a:effectLst/>
                          <a:latin typeface="+mn-lt"/>
                          <a:ea typeface="+mn-ea"/>
                          <a:cs typeface="+mn-cs"/>
                        </a:rPr>
                        <a:t>Restricting the scope of  cover under </a:t>
                      </a:r>
                      <a:r>
                        <a:rPr lang="en-US" sz="1400" b="1" kern="1200" dirty="0" smtClean="0">
                          <a:solidFill>
                            <a:schemeClr val="lt1"/>
                          </a:solidFill>
                          <a:effectLst/>
                          <a:latin typeface="+mn-lt"/>
                          <a:ea typeface="+mn-ea"/>
                          <a:cs typeface="+mn-cs"/>
                        </a:rPr>
                        <a:t>Section-I (loss of or damage to the vehicle insured)</a:t>
                      </a:r>
                      <a:r>
                        <a:rPr lang="en-US" sz="1400" kern="1200" dirty="0" smtClean="0">
                          <a:solidFill>
                            <a:schemeClr val="lt1"/>
                          </a:solidFill>
                          <a:effectLst/>
                          <a:latin typeface="+mn-lt"/>
                          <a:ea typeface="+mn-ea"/>
                          <a:cs typeface="+mn-cs"/>
                        </a:rPr>
                        <a:t> of the Package policy without any reduction in Tariff rates is permitted. Excepting this, no alteration or extension of any of the Covers, Terms, Conditions, Exclusions, etc. of any of the Policies/Endorsements laid down in this tariff is permitted without prior approval of the TAC. </a:t>
                      </a:r>
                      <a:endParaRPr lang="en-US" sz="1400" dirty="0"/>
                    </a:p>
                  </a:txBody>
                  <a:tcPr marL="91446" marR="91446"/>
                </a:tc>
              </a:tr>
              <a:tr h="693864">
                <a:tc>
                  <a:txBody>
                    <a:bodyPr/>
                    <a:lstStyle/>
                    <a:p>
                      <a:pPr algn="ctr"/>
                      <a:r>
                        <a:rPr lang="en-US" dirty="0" smtClean="0"/>
                        <a:t>GR-11</a:t>
                      </a:r>
                      <a:endParaRPr lang="en-US" dirty="0"/>
                    </a:p>
                  </a:txBody>
                  <a:tcPr marL="91446" marR="91446"/>
                </a:tc>
                <a:tc>
                  <a:txBody>
                    <a:bodyPr/>
                    <a:lstStyle/>
                    <a:p>
                      <a:pPr algn="just"/>
                      <a:r>
                        <a:rPr lang="en-US" sz="1400" b="1" kern="1200" dirty="0" smtClean="0">
                          <a:solidFill>
                            <a:schemeClr val="lt1"/>
                          </a:solidFill>
                          <a:effectLst/>
                          <a:latin typeface="+mn-lt"/>
                          <a:ea typeface="+mn-ea"/>
                          <a:cs typeface="+mn-cs"/>
                        </a:rPr>
                        <a:t>PERIOD OF INSURANCE</a:t>
                      </a:r>
                      <a:r>
                        <a:rPr lang="en-US" sz="1400" b="1" kern="1200" baseline="0" dirty="0" smtClean="0">
                          <a:solidFill>
                            <a:schemeClr val="lt1"/>
                          </a:solidFill>
                          <a:effectLst/>
                          <a:latin typeface="+mn-lt"/>
                          <a:ea typeface="+mn-ea"/>
                          <a:cs typeface="+mn-cs"/>
                        </a:rPr>
                        <a:t>- </a:t>
                      </a:r>
                      <a:r>
                        <a:rPr lang="en-US" sz="1400" kern="1200" dirty="0" smtClean="0">
                          <a:solidFill>
                            <a:schemeClr val="lt1"/>
                          </a:solidFill>
                          <a:effectLst/>
                          <a:latin typeface="+mn-lt"/>
                          <a:ea typeface="+mn-ea"/>
                          <a:cs typeface="+mn-cs"/>
                        </a:rPr>
                        <a:t>Unless specifically stated otherwise, premiums quoted in the Schedules under various Sections of the </a:t>
                      </a:r>
                      <a:r>
                        <a:rPr lang="en-US" sz="1400" b="1" kern="1200" dirty="0" smtClean="0">
                          <a:solidFill>
                            <a:schemeClr val="lt1"/>
                          </a:solidFill>
                          <a:effectLst/>
                          <a:latin typeface="+mn-lt"/>
                          <a:ea typeface="+mn-ea"/>
                          <a:cs typeface="+mn-cs"/>
                        </a:rPr>
                        <a:t>India Motor Tariff</a:t>
                      </a:r>
                      <a:r>
                        <a:rPr lang="en-US" sz="1400" kern="1200" dirty="0" smtClean="0">
                          <a:solidFill>
                            <a:schemeClr val="lt1"/>
                          </a:solidFill>
                          <a:effectLst/>
                          <a:latin typeface="+mn-lt"/>
                          <a:ea typeface="+mn-ea"/>
                          <a:cs typeface="+mn-cs"/>
                        </a:rPr>
                        <a:t> are the premiums payable on policies issued or renewed for a period of </a:t>
                      </a:r>
                      <a:r>
                        <a:rPr lang="en-US" sz="1400" b="1" kern="1200" dirty="0" smtClean="0">
                          <a:solidFill>
                            <a:schemeClr val="lt1"/>
                          </a:solidFill>
                          <a:effectLst/>
                          <a:latin typeface="+mn-lt"/>
                          <a:ea typeface="+mn-ea"/>
                          <a:cs typeface="+mn-cs"/>
                        </a:rPr>
                        <a:t>twelve months</a:t>
                      </a:r>
                      <a:r>
                        <a:rPr lang="en-US" sz="1400" kern="1200" dirty="0" smtClean="0">
                          <a:solidFill>
                            <a:schemeClr val="lt1"/>
                          </a:solidFill>
                          <a:effectLst/>
                          <a:latin typeface="+mn-lt"/>
                          <a:ea typeface="+mn-ea"/>
                          <a:cs typeface="+mn-cs"/>
                        </a:rPr>
                        <a:t>.</a:t>
                      </a:r>
                      <a:endParaRPr lang="en-US" sz="1400" dirty="0"/>
                    </a:p>
                  </a:txBody>
                  <a:tcPr marL="91446" marR="91446"/>
                </a:tc>
              </a:tr>
              <a:tr h="693864">
                <a:tc>
                  <a:txBody>
                    <a:bodyPr/>
                    <a:lstStyle/>
                    <a:p>
                      <a:pPr algn="ctr"/>
                      <a:r>
                        <a:rPr lang="en-US" dirty="0" smtClean="0"/>
                        <a:t>GR-17</a:t>
                      </a:r>
                      <a:endParaRPr lang="en-US" dirty="0"/>
                    </a:p>
                  </a:txBody>
                  <a:tcPr marL="91446" marR="91446"/>
                </a:tc>
                <a:tc>
                  <a:txBody>
                    <a:bodyPr/>
                    <a:lstStyle/>
                    <a:p>
                      <a:pPr algn="just"/>
                      <a:r>
                        <a:rPr lang="en-US" sz="1400" b="1" kern="1200" dirty="0" smtClean="0">
                          <a:solidFill>
                            <a:schemeClr val="lt1"/>
                          </a:solidFill>
                          <a:effectLst/>
                          <a:latin typeface="+mn-lt"/>
                          <a:ea typeface="+mn-ea"/>
                          <a:cs typeface="+mn-cs"/>
                        </a:rPr>
                        <a:t>TRANSFERS-</a:t>
                      </a:r>
                      <a:r>
                        <a:rPr lang="en-US" sz="1400" kern="1200" baseline="0" dirty="0" smtClean="0">
                          <a:solidFill>
                            <a:schemeClr val="lt1"/>
                          </a:solidFill>
                          <a:effectLst/>
                          <a:latin typeface="+mn-lt"/>
                          <a:ea typeface="+mn-ea"/>
                          <a:cs typeface="+mn-cs"/>
                        </a:rPr>
                        <a:t> </a:t>
                      </a:r>
                      <a:r>
                        <a:rPr lang="en-US" sz="1400" kern="1200" dirty="0" smtClean="0">
                          <a:solidFill>
                            <a:schemeClr val="lt1"/>
                          </a:solidFill>
                          <a:effectLst/>
                          <a:latin typeface="+mn-lt"/>
                          <a:ea typeface="+mn-ea"/>
                          <a:cs typeface="+mn-cs"/>
                        </a:rPr>
                        <a:t>On transfer of ownership, the </a:t>
                      </a:r>
                      <a:r>
                        <a:rPr lang="en-US" sz="1400" b="1" kern="1200" dirty="0" smtClean="0">
                          <a:solidFill>
                            <a:schemeClr val="lt1"/>
                          </a:solidFill>
                          <a:effectLst/>
                          <a:latin typeface="+mn-lt"/>
                          <a:ea typeface="+mn-ea"/>
                          <a:cs typeface="+mn-cs"/>
                        </a:rPr>
                        <a:t>Liability Only cover</a:t>
                      </a:r>
                      <a:r>
                        <a:rPr lang="en-US" sz="1400" kern="1200" dirty="0" smtClean="0">
                          <a:solidFill>
                            <a:schemeClr val="lt1"/>
                          </a:solidFill>
                          <a:effectLst/>
                          <a:latin typeface="+mn-lt"/>
                          <a:ea typeface="+mn-ea"/>
                          <a:cs typeface="+mn-cs"/>
                        </a:rPr>
                        <a:t>, either under a Liability Only policy or under a Package policy, is deemed to have been transferred  in </a:t>
                      </a:r>
                      <a:r>
                        <a:rPr lang="en-US" sz="1400" kern="1200" dirty="0" err="1" smtClean="0">
                          <a:solidFill>
                            <a:schemeClr val="lt1"/>
                          </a:solidFill>
                          <a:effectLst/>
                          <a:latin typeface="+mn-lt"/>
                          <a:ea typeface="+mn-ea"/>
                          <a:cs typeface="+mn-cs"/>
                        </a:rPr>
                        <a:t>favour</a:t>
                      </a:r>
                      <a:r>
                        <a:rPr lang="en-US" sz="1400" kern="1200" dirty="0" smtClean="0">
                          <a:solidFill>
                            <a:schemeClr val="lt1"/>
                          </a:solidFill>
                          <a:effectLst/>
                          <a:latin typeface="+mn-lt"/>
                          <a:ea typeface="+mn-ea"/>
                          <a:cs typeface="+mn-cs"/>
                        </a:rPr>
                        <a:t> of the   person to whom the motor vehicle is transferred with effect from the date of transfer.</a:t>
                      </a:r>
                      <a:endParaRPr lang="en-US" sz="1400" dirty="0"/>
                    </a:p>
                  </a:txBody>
                  <a:tcPr marL="91446" marR="91446"/>
                </a:tc>
              </a:tr>
              <a:tr h="1300995">
                <a:tc>
                  <a:txBody>
                    <a:bodyPr/>
                    <a:lstStyle/>
                    <a:p>
                      <a:pPr algn="ctr"/>
                      <a:r>
                        <a:rPr lang="en-US" dirty="0" smtClean="0"/>
                        <a:t>GR-22</a:t>
                      </a:r>
                      <a:endParaRPr lang="en-US" dirty="0"/>
                    </a:p>
                  </a:txBody>
                  <a:tcPr marL="91446" marR="91446"/>
                </a:tc>
                <a:tc>
                  <a:txBody>
                    <a:bodyPr/>
                    <a:lstStyle/>
                    <a:p>
                      <a:pPr algn="just"/>
                      <a:r>
                        <a:rPr lang="en-US" sz="1400" b="1" kern="1200" dirty="0" smtClean="0">
                          <a:solidFill>
                            <a:schemeClr val="lt1"/>
                          </a:solidFill>
                          <a:effectLst/>
                          <a:latin typeface="+mn-lt"/>
                          <a:ea typeface="+mn-ea"/>
                          <a:cs typeface="+mn-cs"/>
                        </a:rPr>
                        <a:t>Cover Note</a:t>
                      </a:r>
                      <a:r>
                        <a:rPr lang="en-US" sz="1400" b="0" kern="1200" dirty="0" smtClean="0">
                          <a:solidFill>
                            <a:schemeClr val="lt1"/>
                          </a:solidFill>
                          <a:effectLst/>
                          <a:latin typeface="+mn-lt"/>
                          <a:ea typeface="+mn-ea"/>
                          <a:cs typeface="+mn-cs"/>
                        </a:rPr>
                        <a:t>:</a:t>
                      </a:r>
                      <a:r>
                        <a:rPr lang="en-US" sz="1400" b="0" kern="1200" baseline="0" dirty="0" smtClean="0">
                          <a:solidFill>
                            <a:schemeClr val="lt1"/>
                          </a:solidFill>
                          <a:effectLst/>
                          <a:latin typeface="+mn-lt"/>
                          <a:ea typeface="+mn-ea"/>
                          <a:cs typeface="+mn-cs"/>
                        </a:rPr>
                        <a:t> </a:t>
                      </a:r>
                      <a:r>
                        <a:rPr lang="en-US" sz="1400" kern="1200" dirty="0" smtClean="0">
                          <a:solidFill>
                            <a:schemeClr val="lt1"/>
                          </a:solidFill>
                          <a:effectLst/>
                          <a:latin typeface="+mn-lt"/>
                          <a:ea typeface="+mn-ea"/>
                          <a:cs typeface="+mn-cs"/>
                        </a:rPr>
                        <a:t> </a:t>
                      </a:r>
                      <a:r>
                        <a:rPr lang="en-US" sz="1400" b="1" kern="1200" dirty="0" smtClean="0">
                          <a:solidFill>
                            <a:schemeClr val="lt1"/>
                          </a:solidFill>
                          <a:effectLst/>
                          <a:latin typeface="+mn-lt"/>
                          <a:ea typeface="+mn-ea"/>
                          <a:cs typeface="+mn-cs"/>
                        </a:rPr>
                        <a:t>(i)</a:t>
                      </a:r>
                      <a:r>
                        <a:rPr lang="en-US" sz="1400" kern="1200" dirty="0" smtClean="0">
                          <a:solidFill>
                            <a:schemeClr val="lt1"/>
                          </a:solidFill>
                          <a:effectLst/>
                          <a:latin typeface="+mn-lt"/>
                          <a:ea typeface="+mn-ea"/>
                          <a:cs typeface="+mn-cs"/>
                        </a:rPr>
                        <a:t>  Cover Notes insuring Motor Vehicles are to be issued only in </a:t>
                      </a:r>
                      <a:r>
                        <a:rPr lang="en-US" sz="1400" b="1" kern="1200" dirty="0" smtClean="0">
                          <a:solidFill>
                            <a:schemeClr val="lt1"/>
                          </a:solidFill>
                          <a:effectLst/>
                          <a:latin typeface="+mn-lt"/>
                          <a:ea typeface="+mn-ea"/>
                          <a:cs typeface="+mn-cs"/>
                        </a:rPr>
                        <a:t>Form 52</a:t>
                      </a:r>
                      <a:r>
                        <a:rPr lang="en-US" sz="1400" kern="1200" dirty="0" smtClean="0">
                          <a:solidFill>
                            <a:schemeClr val="lt1"/>
                          </a:solidFill>
                          <a:effectLst/>
                          <a:latin typeface="+mn-lt"/>
                          <a:ea typeface="+mn-ea"/>
                          <a:cs typeface="+mn-cs"/>
                        </a:rPr>
                        <a:t> in terms of Rule 142 Sub-Rule (1)  of the Central Motor Vehicles Rules 1989. (</a:t>
                      </a:r>
                      <a:r>
                        <a:rPr lang="en-US" sz="1400" b="1" kern="1200" dirty="0" smtClean="0">
                          <a:solidFill>
                            <a:schemeClr val="lt1"/>
                          </a:solidFill>
                          <a:effectLst/>
                          <a:latin typeface="+mn-lt"/>
                          <a:ea typeface="+mn-ea"/>
                          <a:cs typeface="+mn-cs"/>
                        </a:rPr>
                        <a:t>Refer</a:t>
                      </a:r>
                      <a:r>
                        <a:rPr lang="en-US" sz="1400" kern="1200" dirty="0" smtClean="0">
                          <a:solidFill>
                            <a:schemeClr val="lt1"/>
                          </a:solidFill>
                          <a:effectLst/>
                          <a:latin typeface="+mn-lt"/>
                          <a:ea typeface="+mn-ea"/>
                          <a:cs typeface="+mn-cs"/>
                        </a:rPr>
                        <a:t> </a:t>
                      </a:r>
                      <a:r>
                        <a:rPr lang="en-US" sz="1400" b="1" kern="1200" dirty="0" smtClean="0">
                          <a:solidFill>
                            <a:schemeClr val="lt1"/>
                          </a:solidFill>
                          <a:effectLst/>
                          <a:latin typeface="+mn-lt"/>
                          <a:ea typeface="+mn-ea"/>
                          <a:cs typeface="+mn-cs"/>
                        </a:rPr>
                        <a:t>Section 6  of the India Motor Tariff).</a:t>
                      </a:r>
                      <a:r>
                        <a:rPr lang="en-US" sz="1400" kern="1200" dirty="0" smtClean="0">
                          <a:solidFill>
                            <a:schemeClr val="lt1"/>
                          </a:solidFill>
                          <a:effectLst/>
                          <a:latin typeface="+mn-lt"/>
                          <a:ea typeface="+mn-ea"/>
                          <a:cs typeface="+mn-cs"/>
                        </a:rPr>
                        <a:t> </a:t>
                      </a:r>
                    </a:p>
                    <a:p>
                      <a:pPr algn="just"/>
                      <a:r>
                        <a:rPr lang="en-US" sz="1400" kern="1200" dirty="0" smtClean="0">
                          <a:solidFill>
                            <a:schemeClr val="lt1"/>
                          </a:solidFill>
                          <a:effectLst/>
                          <a:latin typeface="+mn-lt"/>
                          <a:ea typeface="+mn-ea"/>
                          <a:cs typeface="+mn-cs"/>
                        </a:rPr>
                        <a:t> </a:t>
                      </a:r>
                      <a:r>
                        <a:rPr lang="en-US" sz="1400" b="1" kern="1200" dirty="0" smtClean="0">
                          <a:solidFill>
                            <a:schemeClr val="lt1"/>
                          </a:solidFill>
                          <a:effectLst/>
                          <a:latin typeface="+mn-lt"/>
                          <a:ea typeface="+mn-ea"/>
                          <a:cs typeface="+mn-cs"/>
                        </a:rPr>
                        <a:t>(ii)</a:t>
                      </a:r>
                      <a:r>
                        <a:rPr lang="en-US" sz="1400" kern="1200" dirty="0" smtClean="0">
                          <a:solidFill>
                            <a:schemeClr val="lt1"/>
                          </a:solidFill>
                          <a:effectLst/>
                          <a:latin typeface="+mn-lt"/>
                          <a:ea typeface="+mn-ea"/>
                          <a:cs typeface="+mn-cs"/>
                        </a:rPr>
                        <a:t>  In terms of Rule 142,  Sub-Rule (2) of  Central Motor Vehicles Rules 1989, a Cover Note shall be valid for a period of sixty days from the date of its issue and the insurer  shall issue a policy of insurance before the date of expiry of the Cover Note.</a:t>
                      </a:r>
                      <a:endParaRPr lang="en-US" dirty="0"/>
                    </a:p>
                  </a:txBody>
                  <a:tcPr marL="91446" marR="91446"/>
                </a:tc>
              </a:tr>
            </a:tbl>
          </a:graphicData>
        </a:graphic>
      </p:graphicFrame>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53255"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53256"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endParaRPr lang="en-US" sz="2000" smtClean="0"/>
          </a:p>
        </p:txBody>
      </p:sp>
      <p:sp>
        <p:nvSpPr>
          <p:cNvPr id="53257" name="Title 11"/>
          <p:cNvSpPr>
            <a:spLocks noGrp="1"/>
          </p:cNvSpPr>
          <p:nvPr>
            <p:ph type="title"/>
          </p:nvPr>
        </p:nvSpPr>
        <p:spPr>
          <a:xfrm>
            <a:off x="457200" y="0"/>
            <a:ext cx="8229600" cy="1071563"/>
          </a:xfrm>
        </p:spPr>
        <p:txBody>
          <a:bodyPr/>
          <a:lstStyle/>
          <a:p>
            <a:endParaRPr lang="en-US" sz="3200" smtClean="0"/>
          </a:p>
        </p:txBody>
      </p:sp>
      <p:graphicFrame>
        <p:nvGraphicFramePr>
          <p:cNvPr id="4" name="Diagram 3"/>
          <p:cNvGraphicFramePr/>
          <p:nvPr/>
        </p:nvGraphicFramePr>
        <p:xfrm>
          <a:off x="2286000" y="1700808"/>
          <a:ext cx="5598368" cy="33843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0"/>
            <a:ext cx="9144000" cy="1066800"/>
          </a:xfrm>
        </p:spPr>
        <p:txBody>
          <a:bodyPr/>
          <a:lstStyle/>
          <a:p>
            <a:endParaRPr lang="en-US" smtClean="0"/>
          </a:p>
        </p:txBody>
      </p:sp>
      <p:sp>
        <p:nvSpPr>
          <p:cNvPr id="54275" name="Content Placeholder 2"/>
          <p:cNvSpPr>
            <a:spLocks noGrp="1"/>
          </p:cNvSpPr>
          <p:nvPr>
            <p:ph idx="1"/>
          </p:nvPr>
        </p:nvSpPr>
        <p:spPr>
          <a:xfrm>
            <a:off x="762000" y="1066800"/>
            <a:ext cx="7924800" cy="5638800"/>
          </a:xfrm>
        </p:spPr>
        <p:txBody>
          <a:bodyPr/>
          <a:lstStyle/>
          <a:p>
            <a:pPr>
              <a:buFont typeface="Wingdings" pitchFamily="2" charset="2"/>
              <a:buChar char="q"/>
            </a:pPr>
            <a:r>
              <a:rPr lang="en-US" sz="2000" smtClean="0">
                <a:latin typeface="Arial" pitchFamily="34" charset="0"/>
                <a:cs typeface="Arial" pitchFamily="34" charset="0"/>
              </a:rPr>
              <a:t>Cheque  dishonour—Underwriting officer with proof of serving cancellation notice</a:t>
            </a:r>
          </a:p>
          <a:p>
            <a:pPr>
              <a:buFont typeface="Wingdings" pitchFamily="2" charset="2"/>
              <a:buChar char="q"/>
            </a:pPr>
            <a:endParaRPr lang="en-US" sz="2000" smtClean="0">
              <a:latin typeface="Arial" pitchFamily="34" charset="0"/>
              <a:cs typeface="Arial" pitchFamily="34" charset="0"/>
            </a:endParaRPr>
          </a:p>
          <a:p>
            <a:pPr>
              <a:buFont typeface="Wingdings" pitchFamily="2" charset="2"/>
              <a:buChar char="q"/>
            </a:pPr>
            <a:r>
              <a:rPr lang="en-US" sz="2000" smtClean="0">
                <a:latin typeface="Arial" pitchFamily="34" charset="0"/>
                <a:cs typeface="Arial" pitchFamily="34" charset="0"/>
              </a:rPr>
              <a:t> False implication—Police I.O. with Case diary at company’s cost for cross examination</a:t>
            </a:r>
          </a:p>
          <a:p>
            <a:pPr>
              <a:buFont typeface="Wingdings" pitchFamily="2" charset="2"/>
              <a:buChar char="q"/>
            </a:pPr>
            <a:endParaRPr lang="en-US" sz="2000" smtClean="0">
              <a:latin typeface="Arial" pitchFamily="34" charset="0"/>
              <a:cs typeface="Arial" pitchFamily="34" charset="0"/>
            </a:endParaRPr>
          </a:p>
          <a:p>
            <a:pPr>
              <a:buFont typeface="Wingdings" pitchFamily="2" charset="2"/>
              <a:buChar char="q"/>
            </a:pPr>
            <a:r>
              <a:rPr lang="en-US" sz="2000" smtClean="0">
                <a:latin typeface="Arial" pitchFamily="34" charset="0"/>
                <a:cs typeface="Arial" pitchFamily="34" charset="0"/>
              </a:rPr>
              <a:t> Disability—Panel doctor to examine injured and give evidence before court</a:t>
            </a:r>
          </a:p>
          <a:p>
            <a:pPr>
              <a:buFont typeface="Wingdings" pitchFamily="2" charset="2"/>
              <a:buChar char="q"/>
            </a:pPr>
            <a:endParaRPr lang="en-US" sz="2000" smtClean="0">
              <a:latin typeface="Arial" pitchFamily="34" charset="0"/>
              <a:cs typeface="Arial" pitchFamily="34" charset="0"/>
            </a:endParaRPr>
          </a:p>
          <a:p>
            <a:pPr>
              <a:buFont typeface="Wingdings" pitchFamily="2" charset="2"/>
              <a:buChar char="q"/>
            </a:pPr>
            <a:r>
              <a:rPr lang="en-US" sz="2000" smtClean="0">
                <a:latin typeface="Arial" pitchFamily="34" charset="0"/>
                <a:cs typeface="Arial" pitchFamily="34" charset="0"/>
              </a:rPr>
              <a:t> Negligence in collision case—Driver, site plan, MVI Report</a:t>
            </a:r>
          </a:p>
          <a:p>
            <a:pPr>
              <a:buFont typeface="Wingdings" pitchFamily="2" charset="2"/>
              <a:buChar char="q"/>
            </a:pPr>
            <a:endParaRPr lang="en-US" sz="2000" smtClean="0">
              <a:latin typeface="Arial" pitchFamily="34" charset="0"/>
              <a:cs typeface="Arial" pitchFamily="34" charset="0"/>
            </a:endParaRPr>
          </a:p>
          <a:p>
            <a:pPr>
              <a:buFont typeface="Wingdings" pitchFamily="2" charset="2"/>
              <a:buChar char="q"/>
            </a:pPr>
            <a:r>
              <a:rPr lang="en-US" sz="2000" smtClean="0">
                <a:latin typeface="Arial" pitchFamily="34" charset="0"/>
                <a:cs typeface="Arial" pitchFamily="34" charset="0"/>
              </a:rPr>
              <a:t> Violation—Dealing officer, complete policy with terms and conditions</a:t>
            </a:r>
          </a:p>
          <a:p>
            <a:pPr>
              <a:buFont typeface="Arial" pitchFamily="34" charset="0"/>
              <a:buNone/>
            </a:pPr>
            <a:endParaRPr lang="en-US" smtClean="0"/>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4277" name="Content Placeholder 2"/>
          <p:cNvSpPr txBox="1">
            <a:spLocks/>
          </p:cNvSpPr>
          <p:nvPr/>
        </p:nvSpPr>
        <p:spPr bwMode="auto">
          <a:xfrm>
            <a:off x="762000" y="1219200"/>
            <a:ext cx="7924800" cy="4906963"/>
          </a:xfrm>
          <a:prstGeom prst="rect">
            <a:avLst/>
          </a:prstGeom>
          <a:noFill/>
          <a:ln w="9525">
            <a:noFill/>
            <a:miter lim="800000"/>
            <a:headEnd/>
            <a:tailEnd/>
          </a:ln>
        </p:spPr>
        <p:txBody>
          <a:bodyPr/>
          <a:lstStyle/>
          <a:p>
            <a:pPr marL="457200" indent="-457200">
              <a:spcBef>
                <a:spcPct val="20000"/>
              </a:spcBef>
              <a:buFont typeface="Wingdings" pitchFamily="2" charset="2"/>
              <a:buChar char="q"/>
            </a:pPr>
            <a:endParaRPr lang="en-IN" sz="2000"/>
          </a:p>
        </p:txBody>
      </p:sp>
      <p:sp>
        <p:nvSpPr>
          <p:cNvPr id="6" name="Title 3"/>
          <p:cNvSpPr txBox="1">
            <a:spLocks/>
          </p:cNvSpPr>
          <p:nvPr/>
        </p:nvSpPr>
        <p:spPr>
          <a:xfrm>
            <a:off x="0" y="0"/>
            <a:ext cx="9144000" cy="1125538"/>
          </a:xfrm>
          <a:prstGeom prst="rect">
            <a:avLst/>
          </a:prstGeom>
        </p:spPr>
        <p:txBody>
          <a:bodyPr>
            <a:normAutofit/>
          </a:bodyPr>
          <a:lstStyle/>
          <a:p>
            <a:pPr algn="ctr" fontAlgn="auto">
              <a:spcAft>
                <a:spcPts val="0"/>
              </a:spcAft>
              <a:defRPr/>
            </a:pPr>
            <a:r>
              <a:rPr lang="en-IN" sz="3200" b="1" dirty="0">
                <a:latin typeface="+mj-lt"/>
                <a:ea typeface="+mj-ea"/>
                <a:cs typeface="+mj-cs"/>
              </a:rPr>
              <a:t>COMPETENT WITNESS AND RELEVANT DOCUMENTS</a:t>
            </a: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pic>
        <p:nvPicPr>
          <p:cNvPr id="54283"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0"/>
            <a:ext cx="9144000" cy="1066800"/>
          </a:xfrm>
        </p:spPr>
        <p:txBody>
          <a:bodyPr/>
          <a:lstStyle/>
          <a:p>
            <a:endParaRPr lang="en-US" smtClean="0"/>
          </a:p>
        </p:txBody>
      </p:sp>
      <p:sp>
        <p:nvSpPr>
          <p:cNvPr id="55299" name="Content Placeholder 2"/>
          <p:cNvSpPr>
            <a:spLocks noGrp="1"/>
          </p:cNvSpPr>
          <p:nvPr>
            <p:ph idx="1"/>
          </p:nvPr>
        </p:nvSpPr>
        <p:spPr>
          <a:xfrm>
            <a:off x="762000" y="1295400"/>
            <a:ext cx="7848600" cy="5257800"/>
          </a:xfrm>
        </p:spPr>
        <p:txBody>
          <a:bodyPr/>
          <a:lstStyle/>
          <a:p>
            <a:pPr>
              <a:buFont typeface="Wingdings" pitchFamily="2" charset="2"/>
              <a:buChar char="q"/>
            </a:pPr>
            <a:r>
              <a:rPr lang="en-US" sz="2000" smtClean="0">
                <a:latin typeface="Arial" pitchFamily="34" charset="0"/>
                <a:cs typeface="Arial" pitchFamily="34" charset="0"/>
              </a:rPr>
              <a:t> Estimated liability exceeding Rs.10 lakhs up to Rs.25 lakhs per case—Advocate appointment by RO</a:t>
            </a:r>
          </a:p>
          <a:p>
            <a:pPr>
              <a:buFont typeface="Arial" pitchFamily="34" charset="0"/>
              <a:buNone/>
            </a:pPr>
            <a:endParaRPr lang="en-US" sz="2000" smtClean="0">
              <a:latin typeface="Arial" pitchFamily="34" charset="0"/>
              <a:cs typeface="Arial" pitchFamily="34" charset="0"/>
            </a:endParaRPr>
          </a:p>
          <a:p>
            <a:pPr>
              <a:buFont typeface="Wingdings" pitchFamily="2" charset="2"/>
              <a:buChar char="q"/>
            </a:pPr>
            <a:r>
              <a:rPr lang="en-US" sz="2000" smtClean="0">
                <a:latin typeface="Arial" pitchFamily="34" charset="0"/>
                <a:cs typeface="Arial" pitchFamily="34" charset="0"/>
              </a:rPr>
              <a:t> Estimated liability exceeding Rs. 25 lakhs per case—Advocate appointment by HO</a:t>
            </a:r>
          </a:p>
          <a:p>
            <a:pPr>
              <a:buFont typeface="Arial" pitchFamily="34" charset="0"/>
              <a:buNone/>
            </a:pPr>
            <a:endParaRPr lang="en-US" sz="2000" smtClean="0">
              <a:latin typeface="Arial" pitchFamily="34" charset="0"/>
              <a:cs typeface="Arial" pitchFamily="34" charset="0"/>
            </a:endParaRPr>
          </a:p>
          <a:p>
            <a:pPr>
              <a:buFont typeface="Wingdings" pitchFamily="2" charset="2"/>
              <a:buChar char="q"/>
            </a:pPr>
            <a:r>
              <a:rPr lang="en-US" sz="2000" smtClean="0">
                <a:latin typeface="Arial" pitchFamily="34" charset="0"/>
                <a:cs typeface="Arial" pitchFamily="34" charset="0"/>
              </a:rPr>
              <a:t> Competent Advocate with good knowledge and commitment—Senior Advocate from High Court panel for guidance</a:t>
            </a:r>
          </a:p>
          <a:p>
            <a:pPr>
              <a:buFont typeface="Arial" pitchFamily="34" charset="0"/>
              <a:buNone/>
            </a:pPr>
            <a:endParaRPr lang="en-US" sz="2000" smtClean="0">
              <a:latin typeface="Arial" pitchFamily="34" charset="0"/>
              <a:cs typeface="Arial" pitchFamily="34" charset="0"/>
            </a:endParaRPr>
          </a:p>
          <a:p>
            <a:pPr>
              <a:buFont typeface="Wingdings" pitchFamily="2" charset="2"/>
              <a:buChar char="q"/>
            </a:pPr>
            <a:r>
              <a:rPr lang="en-US" sz="2000" smtClean="0">
                <a:latin typeface="Arial" pitchFamily="34" charset="0"/>
                <a:cs typeface="Arial" pitchFamily="34" charset="0"/>
              </a:rPr>
              <a:t> Visit by dealing officer to watch court proceedings on date of hearing</a:t>
            </a:r>
          </a:p>
          <a:p>
            <a:pPr>
              <a:buFont typeface="Arial" pitchFamily="34" charset="0"/>
              <a:buNone/>
            </a:pPr>
            <a:endParaRPr lang="en-US" sz="2000" smtClean="0">
              <a:latin typeface="Arial" pitchFamily="34" charset="0"/>
              <a:cs typeface="Arial" pitchFamily="34" charset="0"/>
            </a:endParaRPr>
          </a:p>
          <a:p>
            <a:pPr>
              <a:buFont typeface="Wingdings" pitchFamily="2" charset="2"/>
              <a:buChar char="q"/>
            </a:pPr>
            <a:r>
              <a:rPr lang="en-US" sz="2000" smtClean="0">
                <a:latin typeface="Arial" pitchFamily="34" charset="0"/>
                <a:cs typeface="Arial" pitchFamily="34" charset="0"/>
              </a:rPr>
              <a:t> Written argument </a:t>
            </a:r>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5301"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686800" cy="1143001"/>
          </a:xfrm>
          <a:prstGeom prst="rect">
            <a:avLst/>
          </a:prstGeom>
        </p:spPr>
        <p:txBody>
          <a:bodyPr anchor="ctr">
            <a:normAutofit/>
          </a:bodyPr>
          <a:lstStyle/>
          <a:p>
            <a:pPr algn="ctr" fontAlgn="auto">
              <a:spcAft>
                <a:spcPts val="0"/>
              </a:spcAft>
              <a:defRPr/>
            </a:pPr>
            <a:r>
              <a:rPr lang="en-IN" sz="3200" b="1" dirty="0">
                <a:latin typeface="+mj-lt"/>
                <a:ea typeface="+mj-ea"/>
                <a:cs typeface="+mj-cs"/>
              </a:rPr>
              <a:t>HIGH VALUE CLAIMS</a:t>
            </a: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pic>
        <p:nvPicPr>
          <p:cNvPr id="55307"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56327"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56328"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endParaRPr lang="en-US" sz="2000" smtClean="0"/>
          </a:p>
        </p:txBody>
      </p:sp>
      <p:sp>
        <p:nvSpPr>
          <p:cNvPr id="56329" name="Title 11"/>
          <p:cNvSpPr>
            <a:spLocks noGrp="1"/>
          </p:cNvSpPr>
          <p:nvPr>
            <p:ph type="title"/>
          </p:nvPr>
        </p:nvSpPr>
        <p:spPr>
          <a:xfrm>
            <a:off x="457200" y="0"/>
            <a:ext cx="8229600" cy="1071563"/>
          </a:xfrm>
        </p:spPr>
        <p:txBody>
          <a:bodyPr/>
          <a:lstStyle/>
          <a:p>
            <a:r>
              <a:rPr lang="en-US" sz="3200" smtClean="0"/>
              <a:t>OCCURRENCE OF ACCIDENT AND INFORMATION TO POLICE</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a:spcBef>
                <a:spcPct val="20000"/>
              </a:spcBef>
              <a:buFont typeface="Arial" charset="0"/>
              <a:buChar char="•"/>
              <a:defRPr/>
            </a:pPr>
            <a:endParaRPr lang="en-US" dirty="0">
              <a:latin typeface="+mn-lt"/>
              <a:ea typeface="ＭＳ Ｐゴシック" pitchFamily="34" charset="-128"/>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eaLnBrk="0" hangingPunct="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642938" y="1143000"/>
            <a:ext cx="8382000" cy="5224463"/>
          </a:xfrm>
          <a:prstGeom prst="rect">
            <a:avLst/>
          </a:prstGeom>
          <a:noFill/>
          <a:ln w="9525">
            <a:noFill/>
            <a:miter lim="800000"/>
            <a:headEnd/>
            <a:tailEnd/>
          </a:ln>
        </p:spPr>
        <p:txBody>
          <a:bodyPr/>
          <a:lstStyle/>
          <a:p>
            <a:pPr marL="609600" indent="-609600" algn="just">
              <a:lnSpc>
                <a:spcPct val="90000"/>
              </a:lnSpc>
              <a:spcBef>
                <a:spcPct val="20000"/>
              </a:spcBef>
              <a:buClr>
                <a:schemeClr val="folHlink"/>
              </a:buClr>
              <a:buSzPct val="90000"/>
              <a:buFont typeface="Wingdings" pitchFamily="2" charset="2"/>
              <a:buNone/>
              <a:defRPr/>
            </a:pPr>
            <a:r>
              <a:rPr lang="en-US" kern="0" dirty="0">
                <a:latin typeface="Arial" charset="0"/>
                <a:cs typeface="Arial" charset="0"/>
              </a:rPr>
              <a:t>	</a:t>
            </a:r>
            <a:r>
              <a:rPr lang="en-US" kern="0" dirty="0">
                <a:latin typeface="+mn-lt"/>
                <a:cs typeface="Arial" charset="0"/>
              </a:rPr>
              <a:t>The accident arising out of use of motor vehicles on the public place is the triggering event for invoking third party liability under M.V. Act,1988</a:t>
            </a:r>
          </a:p>
          <a:p>
            <a:pPr marL="609600" indent="-609600" algn="just">
              <a:lnSpc>
                <a:spcPct val="90000"/>
              </a:lnSpc>
              <a:spcBef>
                <a:spcPct val="20000"/>
              </a:spcBef>
              <a:buClr>
                <a:schemeClr val="folHlink"/>
              </a:buClr>
              <a:buSzPct val="90000"/>
              <a:buFont typeface="Wingdings" pitchFamily="2" charset="2"/>
              <a:buNone/>
              <a:defRPr/>
            </a:pPr>
            <a:r>
              <a:rPr lang="en-US" kern="0" dirty="0">
                <a:latin typeface="+mn-lt"/>
                <a:cs typeface="Arial" charset="0"/>
              </a:rPr>
              <a:t>	On the occurrence of accident, the role of state policing agency comes into picture.</a:t>
            </a:r>
          </a:p>
          <a:p>
            <a:pPr marL="609600" indent="-609600" algn="just">
              <a:lnSpc>
                <a:spcPct val="90000"/>
              </a:lnSpc>
              <a:spcBef>
                <a:spcPct val="20000"/>
              </a:spcBef>
              <a:buClr>
                <a:schemeClr val="folHlink"/>
              </a:buClr>
              <a:buSzPct val="90000"/>
              <a:buFont typeface="Wingdings" pitchFamily="2" charset="2"/>
              <a:buNone/>
              <a:defRPr/>
            </a:pPr>
            <a:r>
              <a:rPr lang="en-US" b="1" kern="0" dirty="0">
                <a:latin typeface="+mn-lt"/>
                <a:cs typeface="Arial" charset="0"/>
              </a:rPr>
              <a:t>REPORTING TO POLICE</a:t>
            </a:r>
            <a:r>
              <a:rPr lang="en-US" kern="0" dirty="0">
                <a:latin typeface="+mn-lt"/>
                <a:cs typeface="Arial" charset="0"/>
              </a:rPr>
              <a:t>      </a:t>
            </a:r>
          </a:p>
          <a:p>
            <a:pPr marL="609600" indent="-609600" algn="just">
              <a:lnSpc>
                <a:spcPct val="90000"/>
              </a:lnSpc>
              <a:spcBef>
                <a:spcPct val="20000"/>
              </a:spcBef>
              <a:buClr>
                <a:schemeClr val="folHlink"/>
              </a:buClr>
              <a:buSzPct val="90000"/>
              <a:buFont typeface="Wingdings" pitchFamily="2" charset="2"/>
              <a:buNone/>
              <a:defRPr/>
            </a:pPr>
            <a:r>
              <a:rPr lang="en-US" kern="0" dirty="0">
                <a:solidFill>
                  <a:srgbClr val="3333FF"/>
                </a:solidFill>
                <a:latin typeface="+mn-lt"/>
                <a:cs typeface="Arial" charset="0"/>
              </a:rPr>
              <a:t>	Since there is likelihood that a cognizable offence is committed, therefore generally First Information Report is lodged in these cases. Even otherwise, the entry in General Diary is recorded. </a:t>
            </a:r>
          </a:p>
          <a:p>
            <a:pPr marL="609600" indent="-609600" algn="just">
              <a:lnSpc>
                <a:spcPct val="90000"/>
              </a:lnSpc>
              <a:spcBef>
                <a:spcPct val="20000"/>
              </a:spcBef>
              <a:buClr>
                <a:schemeClr val="folHlink"/>
              </a:buClr>
              <a:buSzPct val="90000"/>
              <a:buFont typeface="Wingdings" pitchFamily="2" charset="2"/>
              <a:buNone/>
              <a:defRPr/>
            </a:pPr>
            <a:endParaRPr lang="en-US" b="1" kern="0" dirty="0">
              <a:latin typeface="Arial" charset="0"/>
              <a:cs typeface="Arial" charset="0"/>
            </a:endParaRPr>
          </a:p>
          <a:p>
            <a:pPr marL="609600" indent="-609600" algn="just">
              <a:lnSpc>
                <a:spcPct val="90000"/>
              </a:lnSpc>
              <a:spcBef>
                <a:spcPct val="20000"/>
              </a:spcBef>
              <a:buClr>
                <a:schemeClr val="folHlink"/>
              </a:buClr>
              <a:buSzPct val="90000"/>
              <a:buFont typeface="Wingdings" pitchFamily="2" charset="2"/>
              <a:buNone/>
              <a:defRPr/>
            </a:pPr>
            <a:r>
              <a:rPr lang="en-US" b="1" kern="0" dirty="0">
                <a:latin typeface="Arial" charset="0"/>
                <a:cs typeface="Arial" charset="0"/>
              </a:rPr>
              <a:t> RELEVANT PROVISIONS OF CHAPTER XII</a:t>
            </a:r>
            <a:endParaRPr lang="en-US" b="1" kern="0" dirty="0">
              <a:latin typeface="+mn-lt"/>
              <a:cs typeface="Arial" charset="0"/>
            </a:endParaRPr>
          </a:p>
          <a:p>
            <a:pPr marL="609600" indent="-609600" algn="just">
              <a:lnSpc>
                <a:spcPct val="90000"/>
              </a:lnSpc>
              <a:spcBef>
                <a:spcPct val="20000"/>
              </a:spcBef>
              <a:buClr>
                <a:schemeClr val="folHlink"/>
              </a:buClr>
              <a:buSzPct val="90000"/>
              <a:buFont typeface="Wingdings" pitchFamily="2" charset="2"/>
              <a:buNone/>
              <a:defRPr/>
            </a:pPr>
            <a:r>
              <a:rPr lang="en-US" b="1" u="sng" kern="0" dirty="0">
                <a:latin typeface="+mn-lt"/>
                <a:cs typeface="Arial" charset="0"/>
              </a:rPr>
              <a:t>SEC. 154 </a:t>
            </a:r>
            <a:r>
              <a:rPr lang="en-US" b="1" u="sng" kern="0" dirty="0" err="1">
                <a:latin typeface="+mn-lt"/>
                <a:cs typeface="Arial" charset="0"/>
              </a:rPr>
              <a:t>CrPC</a:t>
            </a:r>
            <a:r>
              <a:rPr lang="en-US" b="1" u="sng" kern="0" dirty="0">
                <a:latin typeface="+mn-lt"/>
                <a:cs typeface="Arial" charset="0"/>
              </a:rPr>
              <a:t>:  INFORMATION IN COGNIZABLE CASES</a:t>
            </a:r>
          </a:p>
          <a:p>
            <a:pPr marL="609600" indent="-609600" algn="just">
              <a:lnSpc>
                <a:spcPct val="90000"/>
              </a:lnSpc>
              <a:spcBef>
                <a:spcPct val="20000"/>
              </a:spcBef>
              <a:buClr>
                <a:schemeClr val="folHlink"/>
              </a:buClr>
              <a:buSzPct val="90000"/>
              <a:buFont typeface="Wingdings" pitchFamily="2" charset="2"/>
              <a:buNone/>
              <a:defRPr/>
            </a:pPr>
            <a:endParaRPr lang="en-US" b="1" u="sng" kern="0" dirty="0">
              <a:latin typeface="+mn-lt"/>
              <a:cs typeface="Arial" charset="0"/>
            </a:endParaRP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Information relating to commission of cognizable offence to OIC of PS.</a:t>
            </a: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Signed by informant, entitled to a free copy.</a:t>
            </a: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If refused, can be sent to SP</a:t>
            </a: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Informant may not have first-hand knowledge </a:t>
            </a: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FIR not substantive piece of evidence</a:t>
            </a:r>
            <a:endParaRPr lang="en-US" dirty="0">
              <a:latin typeface="+mn-lt"/>
              <a:ea typeface="ＭＳ Ｐゴシック" pitchFamily="34" charset="-128"/>
              <a:cs typeface="+mn-cs"/>
            </a:endParaRPr>
          </a:p>
        </p:txBody>
      </p:sp>
    </p:spTree>
  </p:cSld>
  <p:clrMapOvr>
    <a:masterClrMapping/>
  </p:clrMapOvr>
  <p:transition spd="slow">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57351"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57352"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endParaRPr lang="en-US" sz="2000" smtClean="0"/>
          </a:p>
        </p:txBody>
      </p:sp>
      <p:sp>
        <p:nvSpPr>
          <p:cNvPr id="57353" name="Title 11"/>
          <p:cNvSpPr>
            <a:spLocks noGrp="1"/>
          </p:cNvSpPr>
          <p:nvPr>
            <p:ph type="title"/>
          </p:nvPr>
        </p:nvSpPr>
        <p:spPr>
          <a:xfrm>
            <a:off x="457200" y="0"/>
            <a:ext cx="8229600" cy="1071563"/>
          </a:xfrm>
        </p:spPr>
        <p:txBody>
          <a:bodyPr/>
          <a:lstStyle/>
          <a:p>
            <a:r>
              <a:rPr lang="en-US" sz="3200" smtClean="0"/>
              <a:t>COMMON CHARGES IN CHARGE-SHEET AGAINST THE DRIVER OF OFFENDING VEHICLE</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a:spcBef>
                <a:spcPct val="20000"/>
              </a:spcBef>
              <a:buFont typeface="Arial" charset="0"/>
              <a:buChar char="•"/>
              <a:defRPr/>
            </a:pPr>
            <a:endParaRPr lang="en-US" dirty="0">
              <a:latin typeface="+mn-lt"/>
              <a:ea typeface="ＭＳ Ｐゴシック" pitchFamily="34" charset="-128"/>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eaLnBrk="0" hangingPunct="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795338" y="1223963"/>
            <a:ext cx="8229600" cy="5143500"/>
          </a:xfrm>
          <a:prstGeom prst="rect">
            <a:avLst/>
          </a:prstGeom>
          <a:noFill/>
          <a:ln w="9525">
            <a:noFill/>
            <a:miter lim="800000"/>
            <a:headEnd/>
            <a:tailEnd/>
          </a:ln>
        </p:spPr>
        <p:txBody>
          <a:bodyPr/>
          <a:lstStyle/>
          <a:p>
            <a:pPr algn="just">
              <a:defRPr/>
            </a:pPr>
            <a:r>
              <a:rPr lang="en-US" b="1" dirty="0">
                <a:latin typeface="+mn-lt"/>
                <a:cs typeface="Arial" charset="0"/>
              </a:rPr>
              <a:t>279 IPC:</a:t>
            </a:r>
            <a:r>
              <a:rPr lang="en-US" dirty="0">
                <a:latin typeface="+mn-lt"/>
                <a:cs typeface="Arial" charset="0"/>
              </a:rPr>
              <a:t> </a:t>
            </a:r>
            <a:r>
              <a:rPr lang="en-US" b="1" dirty="0">
                <a:latin typeface="+mn-lt"/>
                <a:cs typeface="Arial" charset="0"/>
              </a:rPr>
              <a:t>RASH DRIVING OR RIDING ON A PUBLIC WAY —</a:t>
            </a:r>
          </a:p>
          <a:p>
            <a:pPr algn="just">
              <a:defRPr/>
            </a:pPr>
            <a:r>
              <a:rPr lang="en-US" dirty="0">
                <a:latin typeface="+mn-lt"/>
                <a:cs typeface="Arial" charset="0"/>
              </a:rPr>
              <a:t>Whoever drives any vehicle, or rides, on any public way in a manner so rash or negligent as to endanger human life, or to be likely to cause hurt or injury to any other person, shall be punished with imprisonment of either description for a term which may extend to six months, or with fine which may extend to one thousand rupees, or with both.</a:t>
            </a:r>
          </a:p>
          <a:p>
            <a:pPr algn="just">
              <a:defRPr/>
            </a:pPr>
            <a:r>
              <a:rPr lang="en-US" b="1" dirty="0">
                <a:latin typeface="+mn-lt"/>
                <a:cs typeface="Arial" charset="0"/>
              </a:rPr>
              <a:t>			</a:t>
            </a:r>
            <a:r>
              <a:rPr lang="en-US" b="1" dirty="0">
                <a:solidFill>
                  <a:srgbClr val="3333FF"/>
                </a:solidFill>
                <a:latin typeface="+mn-lt"/>
                <a:cs typeface="Arial" charset="0"/>
              </a:rPr>
              <a:t>CLASSIFICATION OF OFFENCE</a:t>
            </a:r>
          </a:p>
          <a:p>
            <a:pPr algn="just">
              <a:defRPr/>
            </a:pPr>
            <a:r>
              <a:rPr lang="en-US" dirty="0">
                <a:solidFill>
                  <a:srgbClr val="3333FF"/>
                </a:solidFill>
                <a:latin typeface="+mn-lt"/>
                <a:cs typeface="Arial" charset="0"/>
              </a:rPr>
              <a:t>Punishment—Imprisonment for 6 months, or fine of 1,000 rupees, or both—Cognizable—</a:t>
            </a:r>
            <a:r>
              <a:rPr lang="en-US" dirty="0" err="1">
                <a:solidFill>
                  <a:srgbClr val="3333FF"/>
                </a:solidFill>
                <a:latin typeface="+mn-lt"/>
                <a:cs typeface="Arial" charset="0"/>
              </a:rPr>
              <a:t>Bailable</a:t>
            </a:r>
            <a:r>
              <a:rPr lang="en-US" dirty="0">
                <a:solidFill>
                  <a:srgbClr val="3333FF"/>
                </a:solidFill>
                <a:latin typeface="+mn-lt"/>
                <a:cs typeface="Arial" charset="0"/>
              </a:rPr>
              <a:t>—</a:t>
            </a:r>
            <a:r>
              <a:rPr lang="en-US" dirty="0" err="1">
                <a:solidFill>
                  <a:srgbClr val="3333FF"/>
                </a:solidFill>
                <a:latin typeface="+mn-lt"/>
                <a:cs typeface="Arial" charset="0"/>
              </a:rPr>
              <a:t>Triable</a:t>
            </a:r>
            <a:r>
              <a:rPr lang="en-US" dirty="0">
                <a:solidFill>
                  <a:srgbClr val="3333FF"/>
                </a:solidFill>
                <a:latin typeface="+mn-lt"/>
                <a:cs typeface="Arial" charset="0"/>
              </a:rPr>
              <a:t> by any Magistrate—Non-compoundable.</a:t>
            </a:r>
          </a:p>
          <a:p>
            <a:pPr algn="just">
              <a:defRPr/>
            </a:pPr>
            <a:endParaRPr lang="en-US" dirty="0">
              <a:latin typeface="Arial" charset="0"/>
              <a:cs typeface="Arial" charset="0"/>
            </a:endParaRPr>
          </a:p>
          <a:p>
            <a:pPr>
              <a:defRPr/>
            </a:pPr>
            <a:r>
              <a:rPr lang="en-US" b="1" dirty="0">
                <a:latin typeface="+mn-lt"/>
                <a:cs typeface="Arial" charset="0"/>
              </a:rPr>
              <a:t>304A IPC CAUSING DEATH BY NEGLIGENCE —</a:t>
            </a:r>
          </a:p>
          <a:p>
            <a:pPr algn="just">
              <a:defRPr/>
            </a:pPr>
            <a:r>
              <a:rPr lang="en-US" dirty="0">
                <a:latin typeface="+mn-lt"/>
                <a:cs typeface="Arial" charset="0"/>
              </a:rPr>
              <a:t>Whoever causes the death of any person by doing any rash or negligent act not amounting to culpable homicide, shall be punished with imprisonment of either description for a term which may extend to two years, or with fine, or with both.</a:t>
            </a:r>
          </a:p>
          <a:p>
            <a:pPr algn="just">
              <a:defRPr/>
            </a:pPr>
            <a:r>
              <a:rPr lang="en-US" dirty="0">
                <a:solidFill>
                  <a:srgbClr val="3333FF"/>
                </a:solidFill>
                <a:latin typeface="+mn-lt"/>
                <a:cs typeface="Arial" charset="0"/>
              </a:rPr>
              <a:t>		                  </a:t>
            </a:r>
          </a:p>
          <a:p>
            <a:pPr algn="just">
              <a:defRPr/>
            </a:pPr>
            <a:r>
              <a:rPr lang="en-US" dirty="0">
                <a:solidFill>
                  <a:srgbClr val="3333FF"/>
                </a:solidFill>
                <a:latin typeface="+mn-lt"/>
                <a:cs typeface="Arial" charset="0"/>
              </a:rPr>
              <a:t>			</a:t>
            </a:r>
            <a:r>
              <a:rPr lang="en-US" b="1" dirty="0">
                <a:solidFill>
                  <a:srgbClr val="3333FF"/>
                </a:solidFill>
                <a:latin typeface="+mn-lt"/>
                <a:cs typeface="Arial" charset="0"/>
              </a:rPr>
              <a:t>CLASSIFICATION OF OFFENCE</a:t>
            </a:r>
          </a:p>
          <a:p>
            <a:pPr algn="just">
              <a:defRPr/>
            </a:pPr>
            <a:r>
              <a:rPr lang="en-US" dirty="0">
                <a:solidFill>
                  <a:srgbClr val="3333FF"/>
                </a:solidFill>
                <a:latin typeface="+mn-lt"/>
                <a:cs typeface="Arial" charset="0"/>
              </a:rPr>
              <a:t>Punishment—Imprisonment for 2 years, or fine, or both—Cognizable—</a:t>
            </a:r>
            <a:r>
              <a:rPr lang="en-US" dirty="0" err="1">
                <a:solidFill>
                  <a:srgbClr val="3333FF"/>
                </a:solidFill>
                <a:latin typeface="+mn-lt"/>
                <a:cs typeface="Arial" charset="0"/>
              </a:rPr>
              <a:t>Bailable</a:t>
            </a:r>
            <a:r>
              <a:rPr lang="en-US" dirty="0">
                <a:solidFill>
                  <a:srgbClr val="3333FF"/>
                </a:solidFill>
                <a:latin typeface="+mn-lt"/>
                <a:cs typeface="Arial" charset="0"/>
              </a:rPr>
              <a:t>—</a:t>
            </a:r>
          </a:p>
          <a:p>
            <a:pPr algn="just">
              <a:defRPr/>
            </a:pPr>
            <a:r>
              <a:rPr lang="en-US" dirty="0" err="1">
                <a:solidFill>
                  <a:srgbClr val="3333FF"/>
                </a:solidFill>
                <a:latin typeface="+mn-lt"/>
                <a:cs typeface="Arial" charset="0"/>
              </a:rPr>
              <a:t>Triable</a:t>
            </a:r>
            <a:r>
              <a:rPr lang="en-US" dirty="0">
                <a:solidFill>
                  <a:srgbClr val="3333FF"/>
                </a:solidFill>
                <a:latin typeface="+mn-lt"/>
                <a:cs typeface="Arial" charset="0"/>
              </a:rPr>
              <a:t> by Magistrate of the first class—Non-compoundable.</a:t>
            </a:r>
          </a:p>
          <a:p>
            <a:pPr algn="just">
              <a:defRPr/>
            </a:pPr>
            <a:endParaRPr lang="en-US" dirty="0">
              <a:latin typeface="Arial" charset="0"/>
              <a:cs typeface="Arial" charset="0"/>
            </a:endParaRPr>
          </a:p>
        </p:txBody>
      </p:sp>
    </p:spTree>
  </p:cSld>
  <p:clrMapOvr>
    <a:masterClrMapping/>
  </p:clrMapOvr>
  <p:transition spd="slow">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58375"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58376"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r>
              <a:rPr lang="en-US" sz="2000" smtClean="0"/>
              <a:t>		</a:t>
            </a:r>
          </a:p>
        </p:txBody>
      </p:sp>
      <p:sp>
        <p:nvSpPr>
          <p:cNvPr id="58377" name="Title 11"/>
          <p:cNvSpPr>
            <a:spLocks noGrp="1"/>
          </p:cNvSpPr>
          <p:nvPr>
            <p:ph type="title"/>
          </p:nvPr>
        </p:nvSpPr>
        <p:spPr>
          <a:xfrm>
            <a:off x="457200" y="0"/>
            <a:ext cx="8229600" cy="1071563"/>
          </a:xfrm>
        </p:spPr>
        <p:txBody>
          <a:bodyPr/>
          <a:lstStyle/>
          <a:p>
            <a:r>
              <a:rPr lang="en-US" sz="3200" smtClean="0"/>
              <a:t>COMMON CHARGES IN CHARGE-SHEET AGAINST THE DRIVER OF OFFENDING VEHICLE</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a:spcBef>
                <a:spcPct val="20000"/>
              </a:spcBef>
              <a:buFont typeface="Arial" charset="0"/>
              <a:buChar char="•"/>
              <a:defRPr/>
            </a:pPr>
            <a:endParaRPr lang="en-US" dirty="0">
              <a:latin typeface="+mn-lt"/>
              <a:ea typeface="ＭＳ Ｐゴシック" pitchFamily="34" charset="-128"/>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eaLnBrk="0" hangingPunct="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642938" y="1071563"/>
            <a:ext cx="8382000" cy="5295900"/>
          </a:xfrm>
          <a:prstGeom prst="rect">
            <a:avLst/>
          </a:prstGeom>
          <a:noFill/>
          <a:ln w="9525">
            <a:noFill/>
            <a:miter lim="800000"/>
            <a:headEnd/>
            <a:tailEnd/>
          </a:ln>
        </p:spPr>
        <p:txBody>
          <a:bodyPr/>
          <a:lstStyle/>
          <a:p>
            <a:pPr algn="just">
              <a:defRPr/>
            </a:pPr>
            <a:r>
              <a:rPr lang="en-US" b="1" dirty="0">
                <a:latin typeface="+mn-lt"/>
                <a:cs typeface="Arial" charset="0"/>
              </a:rPr>
              <a:t>337IPC. Causing hurt by act endangering life or personal safety of others</a:t>
            </a:r>
          </a:p>
          <a:p>
            <a:pPr algn="just">
              <a:defRPr/>
            </a:pPr>
            <a:r>
              <a:rPr lang="en-US" dirty="0">
                <a:latin typeface="+mn-lt"/>
                <a:cs typeface="Arial" charset="0"/>
              </a:rPr>
              <a:t>Whoever causes hurt to any person by doing any act so rashly or negligently as to endanger human life, or the personal safety of others, shall be punished with imprisonment of either description for a term which may extend to six months, or with fine which may extend to five hundred rupees, or with both.</a:t>
            </a:r>
          </a:p>
          <a:p>
            <a:pPr algn="just">
              <a:defRPr/>
            </a:pPr>
            <a:r>
              <a:rPr lang="en-US" b="1" dirty="0">
                <a:latin typeface="+mn-lt"/>
                <a:cs typeface="Arial" charset="0"/>
              </a:rPr>
              <a:t>		</a:t>
            </a:r>
            <a:r>
              <a:rPr lang="en-US" b="1" dirty="0">
                <a:solidFill>
                  <a:srgbClr val="3333FF"/>
                </a:solidFill>
                <a:latin typeface="+mn-lt"/>
                <a:cs typeface="Arial" charset="0"/>
              </a:rPr>
              <a:t>	CLASSIFICATION OF OFFENCE</a:t>
            </a:r>
          </a:p>
          <a:p>
            <a:pPr algn="just">
              <a:defRPr/>
            </a:pPr>
            <a:r>
              <a:rPr lang="en-US" dirty="0">
                <a:solidFill>
                  <a:srgbClr val="3333FF"/>
                </a:solidFill>
                <a:latin typeface="+mn-lt"/>
                <a:cs typeface="Arial" charset="0"/>
              </a:rPr>
              <a:t>Punishment—Imprisonment for 6 months, or fine of 500 rupees, or both Cognizable—</a:t>
            </a:r>
            <a:r>
              <a:rPr lang="en-US" dirty="0" err="1">
                <a:solidFill>
                  <a:srgbClr val="3333FF"/>
                </a:solidFill>
                <a:latin typeface="+mn-lt"/>
                <a:cs typeface="Arial" charset="0"/>
              </a:rPr>
              <a:t>Bailable</a:t>
            </a:r>
            <a:r>
              <a:rPr lang="en-US" dirty="0">
                <a:solidFill>
                  <a:srgbClr val="3333FF"/>
                </a:solidFill>
                <a:latin typeface="+mn-lt"/>
                <a:cs typeface="Arial" charset="0"/>
              </a:rPr>
              <a:t>—</a:t>
            </a:r>
            <a:r>
              <a:rPr lang="en-US" dirty="0" err="1">
                <a:solidFill>
                  <a:srgbClr val="3333FF"/>
                </a:solidFill>
                <a:latin typeface="+mn-lt"/>
                <a:cs typeface="Arial" charset="0"/>
              </a:rPr>
              <a:t>Triable</a:t>
            </a:r>
            <a:r>
              <a:rPr lang="en-US" dirty="0">
                <a:solidFill>
                  <a:srgbClr val="3333FF"/>
                </a:solidFill>
                <a:latin typeface="+mn-lt"/>
                <a:cs typeface="Arial" charset="0"/>
              </a:rPr>
              <a:t> by any Magistrate—Compoundable by the person to whom hurt is caused with the permission of the court.</a:t>
            </a:r>
          </a:p>
          <a:p>
            <a:pPr algn="just">
              <a:defRPr/>
            </a:pPr>
            <a:r>
              <a:rPr lang="en-US" b="1" dirty="0">
                <a:latin typeface="+mn-lt"/>
                <a:cs typeface="Arial" charset="0"/>
              </a:rPr>
              <a:t>338 IPC Causing grievous hurt by act endangering life or personal safety of others —</a:t>
            </a:r>
          </a:p>
          <a:p>
            <a:pPr algn="just">
              <a:defRPr/>
            </a:pPr>
            <a:r>
              <a:rPr lang="en-US" dirty="0">
                <a:latin typeface="+mn-lt"/>
                <a:cs typeface="Arial" charset="0"/>
              </a:rPr>
              <a:t>Whoever causes grievous hurt to any person to doing any act so rashly or negligently as to endanger human life, or the personal safety of others, shall be punished with imprisonment of either description for a term which may extend to two years, or with fine which may extend to one thousand rupees, or with both.</a:t>
            </a:r>
          </a:p>
          <a:p>
            <a:pPr algn="just">
              <a:defRPr/>
            </a:pPr>
            <a:r>
              <a:rPr lang="en-US" dirty="0">
                <a:latin typeface="+mn-lt"/>
                <a:cs typeface="Arial" charset="0"/>
              </a:rPr>
              <a:t>			</a:t>
            </a:r>
            <a:r>
              <a:rPr lang="en-US" b="1" dirty="0">
                <a:solidFill>
                  <a:srgbClr val="3333FF"/>
                </a:solidFill>
                <a:latin typeface="+mn-lt"/>
                <a:cs typeface="Arial" charset="0"/>
              </a:rPr>
              <a:t>CLASSIFICATION OF OFFENCE</a:t>
            </a:r>
          </a:p>
          <a:p>
            <a:pPr algn="just">
              <a:defRPr/>
            </a:pPr>
            <a:r>
              <a:rPr lang="en-US" dirty="0">
                <a:solidFill>
                  <a:srgbClr val="3333FF"/>
                </a:solidFill>
                <a:latin typeface="+mn-lt"/>
                <a:cs typeface="Arial" charset="0"/>
              </a:rPr>
              <a:t>Punishment—Imprisonment for 2 years, or fine of 1,000 rupees, or both— Cognizable—</a:t>
            </a:r>
            <a:r>
              <a:rPr lang="en-US" dirty="0" err="1">
                <a:solidFill>
                  <a:srgbClr val="3333FF"/>
                </a:solidFill>
                <a:latin typeface="+mn-lt"/>
                <a:cs typeface="Arial" charset="0"/>
              </a:rPr>
              <a:t>Bailable</a:t>
            </a:r>
            <a:r>
              <a:rPr lang="en-US" dirty="0">
                <a:solidFill>
                  <a:srgbClr val="3333FF"/>
                </a:solidFill>
                <a:latin typeface="+mn-lt"/>
                <a:cs typeface="Arial" charset="0"/>
              </a:rPr>
              <a:t>—</a:t>
            </a:r>
            <a:r>
              <a:rPr lang="en-US" dirty="0" err="1">
                <a:solidFill>
                  <a:srgbClr val="3333FF"/>
                </a:solidFill>
                <a:latin typeface="+mn-lt"/>
                <a:cs typeface="Arial" charset="0"/>
              </a:rPr>
              <a:t>Triable</a:t>
            </a:r>
            <a:r>
              <a:rPr lang="en-US" dirty="0">
                <a:solidFill>
                  <a:srgbClr val="3333FF"/>
                </a:solidFill>
                <a:latin typeface="+mn-lt"/>
                <a:cs typeface="Arial" charset="0"/>
              </a:rPr>
              <a:t> by any Magistrate—Compoundable by the person to whom hurt is caused with the permission of the court.</a:t>
            </a:r>
          </a:p>
          <a:p>
            <a:pPr algn="just">
              <a:buFont typeface="Wingdings" pitchFamily="2" charset="2"/>
              <a:buChar char="Ø"/>
              <a:defRPr/>
            </a:pPr>
            <a:endParaRPr lang="en-US" dirty="0">
              <a:latin typeface="Arial" charset="0"/>
              <a:cs typeface="Arial" charset="0"/>
            </a:endParaRPr>
          </a:p>
          <a:p>
            <a:pPr marL="342900" indent="-342900" algn="just" eaLnBrk="0" fontAlgn="auto" hangingPunct="0">
              <a:spcBef>
                <a:spcPct val="20000"/>
              </a:spcBef>
              <a:spcAft>
                <a:spcPts val="0"/>
              </a:spcAft>
              <a:buFont typeface="Arial" charset="0"/>
              <a:buChar char="•"/>
              <a:defRPr/>
            </a:pPr>
            <a:endParaRPr lang="en-US" dirty="0">
              <a:latin typeface="Arial" charset="0"/>
              <a:cs typeface="Arial" charset="0"/>
            </a:endParaRPr>
          </a:p>
          <a:p>
            <a:pPr marL="342900" indent="-342900" algn="just" eaLnBrk="0" fontAlgn="auto" hangingPunct="0">
              <a:spcBef>
                <a:spcPct val="20000"/>
              </a:spcBef>
              <a:spcAft>
                <a:spcPts val="0"/>
              </a:spcAft>
              <a:buFont typeface="Arial" charset="0"/>
              <a:buChar char="•"/>
              <a:defRPr/>
            </a:pPr>
            <a:endParaRPr lang="en-US" dirty="0">
              <a:latin typeface="Arial" charset="0"/>
              <a:cs typeface="Arial" charset="0"/>
            </a:endParaRPr>
          </a:p>
          <a:p>
            <a:pPr marL="342900" indent="-342900" algn="just" eaLnBrk="0" hangingPunct="0">
              <a:spcBef>
                <a:spcPct val="20000"/>
              </a:spcBef>
              <a:defRPr/>
            </a:pPr>
            <a:endParaRPr lang="en-US" sz="2000" dirty="0">
              <a:latin typeface="Arial" charset="0"/>
              <a:cs typeface="Arial" charset="0"/>
            </a:endParaRPr>
          </a:p>
        </p:txBody>
      </p:sp>
    </p:spTree>
  </p:cSld>
  <p:clrMapOvr>
    <a:masterClrMapping/>
  </p:clrMapOvr>
  <p:transition spd="slow">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59399"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59400"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r>
              <a:rPr lang="en-US" sz="2000" smtClean="0"/>
              <a:t>		</a:t>
            </a:r>
          </a:p>
        </p:txBody>
      </p:sp>
      <p:sp>
        <p:nvSpPr>
          <p:cNvPr id="59401" name="Title 11"/>
          <p:cNvSpPr>
            <a:spLocks noGrp="1"/>
          </p:cNvSpPr>
          <p:nvPr>
            <p:ph type="title"/>
          </p:nvPr>
        </p:nvSpPr>
        <p:spPr>
          <a:xfrm>
            <a:off x="457200" y="0"/>
            <a:ext cx="8229600" cy="1071563"/>
          </a:xfrm>
        </p:spPr>
        <p:txBody>
          <a:bodyPr/>
          <a:lstStyle/>
          <a:p>
            <a:r>
              <a:rPr lang="en-US" sz="3200" smtClean="0"/>
              <a:t>COMMON CHARGES IN CHARGE-SHEET AGAINST THE DRIVER OF OFFENDING VEHICLE</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a:spcBef>
                <a:spcPct val="20000"/>
              </a:spcBef>
              <a:buFont typeface="Arial" charset="0"/>
              <a:buChar char="•"/>
              <a:defRPr/>
            </a:pPr>
            <a:endParaRPr lang="en-US" dirty="0">
              <a:latin typeface="+mn-lt"/>
              <a:ea typeface="ＭＳ Ｐゴシック" pitchFamily="34" charset="-128"/>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eaLnBrk="0" hangingPunct="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642938" y="1071563"/>
            <a:ext cx="8382000" cy="5295900"/>
          </a:xfrm>
          <a:prstGeom prst="rect">
            <a:avLst/>
          </a:prstGeom>
          <a:noFill/>
          <a:ln w="9525">
            <a:noFill/>
            <a:miter lim="800000"/>
            <a:headEnd/>
            <a:tailEnd/>
          </a:ln>
        </p:spPr>
        <p:txBody>
          <a:bodyPr/>
          <a:lstStyle/>
          <a:p>
            <a:pPr algn="just">
              <a:defRPr/>
            </a:pPr>
            <a:r>
              <a:rPr lang="en-US" b="1" dirty="0">
                <a:latin typeface="+mn-lt"/>
                <a:cs typeface="Arial" charset="0"/>
              </a:rPr>
              <a:t>427. Mischief causing damage to the amount of fifty rupees —</a:t>
            </a:r>
          </a:p>
          <a:p>
            <a:pPr algn="just">
              <a:defRPr/>
            </a:pPr>
            <a:r>
              <a:rPr lang="en-US" dirty="0">
                <a:latin typeface="+mn-lt"/>
                <a:cs typeface="Arial" charset="0"/>
              </a:rPr>
              <a:t>Whoever commits mischief and thereby causes loss or damage to the amount of fifty rupees or upwards, shall be punished with imprisonment of either description for a term which may extend to two years, or with fine, or with both.</a:t>
            </a:r>
          </a:p>
          <a:p>
            <a:pPr algn="just">
              <a:defRPr/>
            </a:pPr>
            <a:r>
              <a:rPr lang="en-US" b="1" dirty="0">
                <a:solidFill>
                  <a:srgbClr val="3333FF"/>
                </a:solidFill>
                <a:latin typeface="+mn-lt"/>
                <a:cs typeface="Arial" charset="0"/>
              </a:rPr>
              <a:t>			CLASSIFICATION OF OFFENCE</a:t>
            </a:r>
          </a:p>
          <a:p>
            <a:pPr algn="just">
              <a:defRPr/>
            </a:pPr>
            <a:r>
              <a:rPr lang="en-US" dirty="0">
                <a:solidFill>
                  <a:srgbClr val="3333FF"/>
                </a:solidFill>
                <a:latin typeface="+mn-lt"/>
                <a:cs typeface="Arial" charset="0"/>
              </a:rPr>
              <a:t>Punishment—Imprisonment for 2 years, or fine, or both—Non-cognizable— </a:t>
            </a:r>
            <a:r>
              <a:rPr lang="en-US" dirty="0" err="1">
                <a:solidFill>
                  <a:srgbClr val="3333FF"/>
                </a:solidFill>
                <a:latin typeface="+mn-lt"/>
                <a:cs typeface="Arial" charset="0"/>
              </a:rPr>
              <a:t>Bailable—Triable</a:t>
            </a:r>
            <a:r>
              <a:rPr lang="en-US" dirty="0">
                <a:solidFill>
                  <a:srgbClr val="3333FF"/>
                </a:solidFill>
                <a:latin typeface="+mn-lt"/>
                <a:cs typeface="Arial" charset="0"/>
              </a:rPr>
              <a:t> by any Magistrate—Compoundable by the person to whom the loss or damage is caused.</a:t>
            </a:r>
          </a:p>
          <a:p>
            <a:pPr algn="just">
              <a:defRPr/>
            </a:pPr>
            <a:endParaRPr lang="en-US" b="1" dirty="0">
              <a:latin typeface="+mn-lt"/>
              <a:cs typeface="Arial" charset="0"/>
            </a:endParaRPr>
          </a:p>
          <a:p>
            <a:pPr algn="just">
              <a:defRPr/>
            </a:pPr>
            <a:r>
              <a:rPr lang="en-US" b="1" dirty="0">
                <a:latin typeface="+mn-lt"/>
                <a:cs typeface="Arial" charset="0"/>
              </a:rPr>
              <a:t>181-MV ACT. Driving vehicles in contravention of section 3 or section 4. -</a:t>
            </a:r>
          </a:p>
          <a:p>
            <a:pPr algn="just">
              <a:defRPr/>
            </a:pPr>
            <a:r>
              <a:rPr lang="en-US" dirty="0">
                <a:latin typeface="+mn-lt"/>
                <a:cs typeface="Arial" charset="0"/>
              </a:rPr>
              <a:t>Whoever drives a motor vehicle </a:t>
            </a:r>
            <a:r>
              <a:rPr lang="en-US" b="1" dirty="0">
                <a:solidFill>
                  <a:srgbClr val="0000FF"/>
                </a:solidFill>
                <a:latin typeface="+mn-lt"/>
                <a:cs typeface="Arial" charset="0"/>
              </a:rPr>
              <a:t>in contravention of section 3 or section 4 </a:t>
            </a:r>
            <a:r>
              <a:rPr lang="en-US" dirty="0">
                <a:latin typeface="+mn-lt"/>
                <a:cs typeface="Arial" charset="0"/>
              </a:rPr>
              <a:t>shall be punishable with imprisonment for a term which may extend to three months, or with fine which may extend to five hundred rupees, or with both.</a:t>
            </a:r>
          </a:p>
          <a:p>
            <a:pPr algn="just">
              <a:defRPr/>
            </a:pPr>
            <a:endParaRPr lang="en-US" dirty="0">
              <a:latin typeface="Arial" charset="0"/>
              <a:cs typeface="Arial" charset="0"/>
            </a:endParaRPr>
          </a:p>
          <a:p>
            <a:pPr algn="just">
              <a:defRPr/>
            </a:pPr>
            <a:r>
              <a:rPr lang="en-US" b="1" dirty="0">
                <a:latin typeface="+mn-lt"/>
                <a:cs typeface="Arial" charset="0"/>
              </a:rPr>
              <a:t>183MV ACT- Driving at excessive speed, etc. – </a:t>
            </a:r>
            <a:r>
              <a:rPr lang="en-US" dirty="0">
                <a:latin typeface="+mn-lt"/>
                <a:cs typeface="Arial" charset="0"/>
              </a:rPr>
              <a:t>(1) Whoever drives a motor vehicle </a:t>
            </a:r>
            <a:r>
              <a:rPr lang="en-US" b="1" dirty="0">
                <a:solidFill>
                  <a:srgbClr val="0000FF"/>
                </a:solidFill>
                <a:latin typeface="+mn-lt"/>
                <a:cs typeface="Arial" charset="0"/>
              </a:rPr>
              <a:t>in contravention of the speed limits referred to in section 112 </a:t>
            </a:r>
            <a:r>
              <a:rPr lang="en-US" dirty="0">
                <a:latin typeface="+mn-lt"/>
                <a:cs typeface="Arial" charset="0"/>
              </a:rPr>
              <a:t>shall be punishable with fine which may extend to four hundred rupees, or, if having been previously convicted of an offence under this sub-section is again convicted of an offence under this sub-section, with fine which may extend to one thousand rupees.</a:t>
            </a:r>
          </a:p>
        </p:txBody>
      </p:sp>
    </p:spTree>
  </p:cSld>
  <p:clrMapOvr>
    <a:masterClrMapping/>
  </p:clrMapOvr>
  <p:transition spd="slow">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60423"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60424"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r>
              <a:rPr lang="en-US" sz="2000" smtClean="0"/>
              <a:t>		</a:t>
            </a:r>
          </a:p>
        </p:txBody>
      </p:sp>
      <p:sp>
        <p:nvSpPr>
          <p:cNvPr id="60425" name="Title 11"/>
          <p:cNvSpPr>
            <a:spLocks noGrp="1"/>
          </p:cNvSpPr>
          <p:nvPr>
            <p:ph type="title"/>
          </p:nvPr>
        </p:nvSpPr>
        <p:spPr>
          <a:xfrm>
            <a:off x="457200" y="0"/>
            <a:ext cx="8229600" cy="1071563"/>
          </a:xfrm>
        </p:spPr>
        <p:txBody>
          <a:bodyPr/>
          <a:lstStyle/>
          <a:p>
            <a:r>
              <a:rPr lang="en-US" sz="3200" smtClean="0"/>
              <a:t>COMMON CHARGES IN CHARGE-SHEET AGAINST THE DRIVER OF OFFENDING VEHICLE</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a:spcBef>
                <a:spcPct val="20000"/>
              </a:spcBef>
              <a:buFont typeface="Arial" charset="0"/>
              <a:buChar char="•"/>
              <a:defRPr/>
            </a:pPr>
            <a:endParaRPr lang="en-US" dirty="0">
              <a:latin typeface="+mn-lt"/>
              <a:ea typeface="ＭＳ Ｐゴシック" pitchFamily="34" charset="-128"/>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eaLnBrk="0" hangingPunct="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642938" y="1071563"/>
            <a:ext cx="8382000" cy="5295900"/>
          </a:xfrm>
          <a:prstGeom prst="rect">
            <a:avLst/>
          </a:prstGeom>
          <a:noFill/>
          <a:ln w="9525">
            <a:noFill/>
            <a:miter lim="800000"/>
            <a:headEnd/>
            <a:tailEnd/>
          </a:ln>
        </p:spPr>
        <p:txBody>
          <a:bodyPr/>
          <a:lstStyle/>
          <a:p>
            <a:pPr algn="just">
              <a:defRPr/>
            </a:pPr>
            <a:r>
              <a:rPr lang="en-US" dirty="0">
                <a:latin typeface="+mn-lt"/>
                <a:cs typeface="Arial" charset="0"/>
              </a:rPr>
              <a:t>(2) Whoever </a:t>
            </a:r>
            <a:r>
              <a:rPr lang="en-US" b="1" dirty="0">
                <a:solidFill>
                  <a:srgbClr val="0000FF"/>
                </a:solidFill>
                <a:latin typeface="+mn-lt"/>
                <a:cs typeface="Arial" charset="0"/>
              </a:rPr>
              <a:t>causes any person who is employed by him or is subject to his control in driving to drive a motor vehicle in contravention </a:t>
            </a:r>
            <a:r>
              <a:rPr lang="en-US" dirty="0">
                <a:latin typeface="+mn-lt"/>
                <a:cs typeface="Arial" charset="0"/>
              </a:rPr>
              <a:t>of the speed limits referred to in section 112 shall be punishable with fine which may extend to three hundred rupees, or, if having been previously convicted of an offence under this sub-section, is again convicted of an offence under this subsection, with fine which may extend to five hundred rupees.</a:t>
            </a:r>
          </a:p>
          <a:p>
            <a:pPr algn="just">
              <a:defRPr/>
            </a:pPr>
            <a:r>
              <a:rPr lang="en-US" dirty="0">
                <a:latin typeface="+mn-lt"/>
                <a:cs typeface="Arial" charset="0"/>
              </a:rPr>
              <a:t>(3) No person shall be convicted of an offence punishable under subsection (1) solely on the evidence of one witness to the effect that in the opinion of the witness such person was driving at a speed which was unlawful, </a:t>
            </a:r>
            <a:r>
              <a:rPr lang="en-US" b="1" dirty="0">
                <a:solidFill>
                  <a:srgbClr val="0000FF"/>
                </a:solidFill>
                <a:latin typeface="+mn-lt"/>
                <a:cs typeface="Arial" charset="0"/>
              </a:rPr>
              <a:t>unless that opinion is shown to be based on an estimate obtained by the use of some mechanical device.</a:t>
            </a:r>
          </a:p>
          <a:p>
            <a:pPr algn="just">
              <a:defRPr/>
            </a:pPr>
            <a:r>
              <a:rPr lang="en-US" dirty="0">
                <a:latin typeface="+mn-lt"/>
                <a:cs typeface="Arial" charset="0"/>
              </a:rPr>
              <a:t>(4) The publication of a time table under which, or the giving of any direction that any journey or part of journey is to be completed within a specified time shall, if </a:t>
            </a:r>
            <a:r>
              <a:rPr lang="en-US" b="1" dirty="0">
                <a:solidFill>
                  <a:srgbClr val="0000FF"/>
                </a:solidFill>
                <a:latin typeface="+mn-lt"/>
                <a:cs typeface="Arial" charset="0"/>
              </a:rPr>
              <a:t>in the opinion of the Court it is not practicable in the circumstances of the case for that journey or part of a journey to be completed in the specified time without contravening the speed limits referred to in section 112</a:t>
            </a:r>
            <a:r>
              <a:rPr lang="en-US" dirty="0">
                <a:latin typeface="+mn-lt"/>
                <a:cs typeface="Arial" charset="0"/>
              </a:rPr>
              <a:t> be </a:t>
            </a:r>
            <a:r>
              <a:rPr lang="en-US" i="1" dirty="0">
                <a:latin typeface="+mn-lt"/>
                <a:cs typeface="Arial" charset="0"/>
              </a:rPr>
              <a:t>prima facie evidence that the person who published the </a:t>
            </a:r>
            <a:r>
              <a:rPr lang="en-US" dirty="0">
                <a:latin typeface="+mn-lt"/>
                <a:cs typeface="Arial" charset="0"/>
              </a:rPr>
              <a:t>time table or gave the direction has committed an offence punishable under sub-section (2).</a:t>
            </a:r>
          </a:p>
          <a:p>
            <a:pPr algn="just">
              <a:defRPr/>
            </a:pPr>
            <a:endParaRPr lang="en-US" dirty="0">
              <a:latin typeface="Arial" charset="0"/>
              <a:cs typeface="Arial" charset="0"/>
            </a:endParaRPr>
          </a:p>
          <a:p>
            <a:pPr algn="just">
              <a:defRPr/>
            </a:pPr>
            <a:endParaRPr lang="en-US" dirty="0">
              <a:latin typeface="Arial" charset="0"/>
              <a:cs typeface="Arial" charset="0"/>
            </a:endParaRPr>
          </a:p>
          <a:p>
            <a:pPr algn="just">
              <a:defRPr/>
            </a:pPr>
            <a:endParaRPr lang="en-US" dirty="0">
              <a:latin typeface="Arial" charset="0"/>
              <a:cs typeface="Arial" charset="0"/>
            </a:endParaRPr>
          </a:p>
          <a:p>
            <a:pPr marL="342900" indent="-342900" algn="just" eaLnBrk="0" fontAlgn="auto" hangingPunct="0">
              <a:spcBef>
                <a:spcPct val="20000"/>
              </a:spcBef>
              <a:spcAft>
                <a:spcPts val="0"/>
              </a:spcAft>
              <a:buFont typeface="Arial" charset="0"/>
              <a:buChar char="•"/>
              <a:defRPr/>
            </a:pPr>
            <a:endParaRPr lang="en-US" dirty="0">
              <a:latin typeface="Arial" charset="0"/>
              <a:cs typeface="Arial" charset="0"/>
            </a:endParaRPr>
          </a:p>
          <a:p>
            <a:pPr marL="342900" indent="-342900" algn="just" eaLnBrk="0" fontAlgn="auto" hangingPunct="0">
              <a:spcBef>
                <a:spcPct val="20000"/>
              </a:spcBef>
              <a:spcAft>
                <a:spcPts val="0"/>
              </a:spcAft>
              <a:buFont typeface="Arial" charset="0"/>
              <a:buChar char="•"/>
              <a:defRPr/>
            </a:pPr>
            <a:endParaRPr lang="en-US" dirty="0">
              <a:latin typeface="Arial" charset="0"/>
              <a:cs typeface="Arial" charset="0"/>
            </a:endParaRPr>
          </a:p>
          <a:p>
            <a:pPr marL="342900" indent="-342900" algn="just" eaLnBrk="0" hangingPunct="0">
              <a:spcBef>
                <a:spcPct val="20000"/>
              </a:spcBef>
              <a:defRPr/>
            </a:pPr>
            <a:endParaRPr lang="en-US" sz="2000" dirty="0">
              <a:latin typeface="Arial" charset="0"/>
              <a:cs typeface="Arial" charset="0"/>
            </a:endParaRPr>
          </a:p>
        </p:txBody>
      </p:sp>
    </p:spTree>
  </p:cSld>
  <p:clrMapOvr>
    <a:masterClrMapping/>
  </p:clrMapOvr>
  <p:transition spd="slow">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61447"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61448"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r>
              <a:rPr lang="en-US" sz="2000" smtClean="0"/>
              <a:t>		</a:t>
            </a:r>
          </a:p>
        </p:txBody>
      </p:sp>
      <p:sp>
        <p:nvSpPr>
          <p:cNvPr id="61449" name="Title 11"/>
          <p:cNvSpPr>
            <a:spLocks noGrp="1"/>
          </p:cNvSpPr>
          <p:nvPr>
            <p:ph type="title"/>
          </p:nvPr>
        </p:nvSpPr>
        <p:spPr>
          <a:xfrm>
            <a:off x="457200" y="0"/>
            <a:ext cx="8229600" cy="1071563"/>
          </a:xfrm>
        </p:spPr>
        <p:txBody>
          <a:bodyPr/>
          <a:lstStyle/>
          <a:p>
            <a:r>
              <a:rPr lang="en-US" sz="3200" smtClean="0"/>
              <a:t>COMMON CHARGES IN CHARGE-SHEET AGAINST THE DRIVER OF OFFENDING VEHICLE</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a:spcBef>
                <a:spcPct val="20000"/>
              </a:spcBef>
              <a:buFont typeface="Arial" charset="0"/>
              <a:buChar char="•"/>
              <a:defRPr/>
            </a:pPr>
            <a:endParaRPr lang="en-US" dirty="0">
              <a:latin typeface="+mn-lt"/>
              <a:ea typeface="ＭＳ Ｐゴシック" pitchFamily="34" charset="-128"/>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eaLnBrk="0" hangingPunct="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642938" y="1071563"/>
            <a:ext cx="8382000" cy="5295900"/>
          </a:xfrm>
          <a:prstGeom prst="rect">
            <a:avLst/>
          </a:prstGeom>
          <a:noFill/>
          <a:ln w="9525">
            <a:noFill/>
            <a:miter lim="800000"/>
            <a:headEnd/>
            <a:tailEnd/>
          </a:ln>
        </p:spPr>
        <p:txBody>
          <a:bodyPr/>
          <a:lstStyle/>
          <a:p>
            <a:pPr algn="just">
              <a:defRPr/>
            </a:pPr>
            <a:r>
              <a:rPr lang="en-US" b="1" dirty="0">
                <a:latin typeface="+mn-lt"/>
                <a:cs typeface="Arial" charset="0"/>
              </a:rPr>
              <a:t>184. Driving dangerously – </a:t>
            </a:r>
            <a:r>
              <a:rPr lang="en-US" dirty="0">
                <a:latin typeface="+mn-lt"/>
                <a:cs typeface="Arial" charset="0"/>
              </a:rPr>
              <a:t>Whoever drives a motor vehicle at a speed or in a manner which is dangerous to the public, </a:t>
            </a:r>
            <a:r>
              <a:rPr lang="en-US" dirty="0">
                <a:solidFill>
                  <a:srgbClr val="0000FF"/>
                </a:solidFill>
                <a:latin typeface="+mn-lt"/>
                <a:cs typeface="Arial" charset="0"/>
              </a:rPr>
              <a:t>having regard to all the circumstances of the case including the nature, condition and use of the place where the vehicle is driven and the amount of traffic which actually is at the time or which might reasonably be expected to be in the place</a:t>
            </a:r>
            <a:r>
              <a:rPr lang="en-US" dirty="0">
                <a:latin typeface="+mn-lt"/>
                <a:cs typeface="Arial" charset="0"/>
              </a:rPr>
              <a:t>, shall be punishable for the first offence with imprisonment for a term which may extend to six months or with fine which may extend to one thousand rupees, and for any second or  subsequent offence with imprisonment for a term which may extend to two years, or with fine which may extend to two thousand rupees, or with both.</a:t>
            </a:r>
          </a:p>
          <a:p>
            <a:pPr algn="just">
              <a:defRPr/>
            </a:pPr>
            <a:endParaRPr lang="en-US" dirty="0">
              <a:latin typeface="Arial" charset="0"/>
              <a:cs typeface="Arial" charset="0"/>
            </a:endParaRPr>
          </a:p>
          <a:p>
            <a:pPr algn="just">
              <a:defRPr/>
            </a:pPr>
            <a:r>
              <a:rPr lang="en-US" b="1" dirty="0">
                <a:latin typeface="+mn-lt"/>
                <a:cs typeface="Arial" charset="0"/>
              </a:rPr>
              <a:t>185. Driving by a drunken person or by a person under the influence of drugs. – </a:t>
            </a:r>
            <a:r>
              <a:rPr lang="en-US" dirty="0">
                <a:latin typeface="+mn-lt"/>
                <a:cs typeface="Arial" charset="0"/>
              </a:rPr>
              <a:t>Whoever, while driving, or attempting to drive, a motor vehicle –</a:t>
            </a:r>
          </a:p>
          <a:p>
            <a:pPr algn="just">
              <a:defRPr/>
            </a:pPr>
            <a:r>
              <a:rPr lang="en-US" dirty="0">
                <a:latin typeface="+mn-lt"/>
                <a:cs typeface="Arial" charset="0"/>
              </a:rPr>
              <a:t>(a) </a:t>
            </a:r>
            <a:r>
              <a:rPr lang="en-US" dirty="0">
                <a:solidFill>
                  <a:srgbClr val="0000FF"/>
                </a:solidFill>
                <a:latin typeface="+mn-lt"/>
                <a:cs typeface="Arial" charset="0"/>
              </a:rPr>
              <a:t>has, in his blood, alcohol exceeding 30 mg. Per 100 ml. of blood detected in a test by a breath </a:t>
            </a:r>
            <a:r>
              <a:rPr lang="en-US" dirty="0" err="1">
                <a:solidFill>
                  <a:srgbClr val="0000FF"/>
                </a:solidFill>
                <a:latin typeface="+mn-lt"/>
                <a:cs typeface="Arial" charset="0"/>
              </a:rPr>
              <a:t>analyser</a:t>
            </a:r>
            <a:r>
              <a:rPr lang="en-US" dirty="0">
                <a:solidFill>
                  <a:srgbClr val="0000FF"/>
                </a:solidFill>
                <a:latin typeface="+mn-lt"/>
                <a:cs typeface="Arial" charset="0"/>
              </a:rPr>
              <a:t>, or</a:t>
            </a:r>
          </a:p>
          <a:p>
            <a:pPr algn="just">
              <a:defRPr/>
            </a:pPr>
            <a:r>
              <a:rPr lang="en-US" dirty="0">
                <a:solidFill>
                  <a:srgbClr val="0000FF"/>
                </a:solidFill>
                <a:latin typeface="+mn-lt"/>
                <a:cs typeface="Arial" charset="0"/>
              </a:rPr>
              <a:t>(b) is under the influence of a drug to such an extent as to be incapable of exercising proper control over the vehicle</a:t>
            </a:r>
            <a:r>
              <a:rPr lang="en-US" dirty="0">
                <a:latin typeface="+mn-lt"/>
                <a:cs typeface="Arial" charset="0"/>
              </a:rPr>
              <a:t> shall be punishable for the first offence with imprisonment for a term which may extend to six months, or with fine which may extend to two thousand rupees, or with both; and for a second or subsequent offence, if committed within three years of the commission of the previous similar offence, with imprisonment for a term which may extend to two year, or with fine which may extend to three thousand rupees, or with both.</a:t>
            </a:r>
          </a:p>
          <a:p>
            <a:pPr algn="just">
              <a:defRPr/>
            </a:pPr>
            <a:endParaRPr lang="en-US" dirty="0">
              <a:latin typeface="Arial" charset="0"/>
              <a:cs typeface="Arial" charset="0"/>
            </a:endParaRPr>
          </a:p>
          <a:p>
            <a:pPr algn="just">
              <a:defRPr/>
            </a:pPr>
            <a:endParaRPr lang="en-US" dirty="0">
              <a:latin typeface="Arial" charset="0"/>
              <a:cs typeface="Arial" charset="0"/>
            </a:endParaRPr>
          </a:p>
          <a:p>
            <a:pPr algn="just">
              <a:defRPr/>
            </a:pPr>
            <a:endParaRPr lang="en-US" dirty="0">
              <a:latin typeface="Arial" charset="0"/>
              <a:cs typeface="Arial" charset="0"/>
            </a:endParaRPr>
          </a:p>
          <a:p>
            <a:pPr marL="342900" indent="-342900" algn="just" eaLnBrk="0" fontAlgn="auto" hangingPunct="0">
              <a:spcBef>
                <a:spcPct val="20000"/>
              </a:spcBef>
              <a:spcAft>
                <a:spcPts val="0"/>
              </a:spcAft>
              <a:buFont typeface="Arial" charset="0"/>
              <a:buChar char="•"/>
              <a:defRPr/>
            </a:pPr>
            <a:endParaRPr lang="en-US" dirty="0">
              <a:latin typeface="Arial" charset="0"/>
              <a:cs typeface="Arial" charset="0"/>
            </a:endParaRPr>
          </a:p>
          <a:p>
            <a:pPr marL="342900" indent="-342900" algn="just" eaLnBrk="0" fontAlgn="auto" hangingPunct="0">
              <a:spcBef>
                <a:spcPct val="20000"/>
              </a:spcBef>
              <a:spcAft>
                <a:spcPts val="0"/>
              </a:spcAft>
              <a:buFont typeface="Arial" charset="0"/>
              <a:buChar char="•"/>
              <a:defRPr/>
            </a:pPr>
            <a:endParaRPr lang="en-US" dirty="0">
              <a:latin typeface="Arial" charset="0"/>
              <a:cs typeface="Arial" charset="0"/>
            </a:endParaRPr>
          </a:p>
          <a:p>
            <a:pPr marL="342900" indent="-342900" algn="just" eaLnBrk="0" hangingPunct="0">
              <a:spcBef>
                <a:spcPct val="20000"/>
              </a:spcBef>
              <a:defRPr/>
            </a:pPr>
            <a:endParaRPr lang="en-US" sz="2000" dirty="0">
              <a:latin typeface="Arial" charset="0"/>
              <a:cs typeface="Arial" charset="0"/>
            </a:endParaRPr>
          </a:p>
        </p:txBody>
      </p:sp>
    </p:spTree>
  </p:cSld>
  <p:clrMapOvr>
    <a:masterClrMapping/>
  </p:clrMapOvr>
  <p:transition spd="slow">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62471"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62472"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r>
              <a:rPr lang="en-US" sz="2000" smtClean="0"/>
              <a:t>		</a:t>
            </a:r>
          </a:p>
        </p:txBody>
      </p:sp>
      <p:sp>
        <p:nvSpPr>
          <p:cNvPr id="62473" name="Title 11"/>
          <p:cNvSpPr>
            <a:spLocks noGrp="1"/>
          </p:cNvSpPr>
          <p:nvPr>
            <p:ph type="title"/>
          </p:nvPr>
        </p:nvSpPr>
        <p:spPr>
          <a:xfrm>
            <a:off x="457200" y="0"/>
            <a:ext cx="8229600" cy="1071563"/>
          </a:xfrm>
        </p:spPr>
        <p:txBody>
          <a:bodyPr/>
          <a:lstStyle/>
          <a:p>
            <a:r>
              <a:rPr lang="en-US" sz="3200" smtClean="0"/>
              <a:t>COMMON CHARGES IN CHARGE-SHEET AGAINST THE DRIVER OF OFFENDING VEHICLE</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a:spcBef>
                <a:spcPct val="20000"/>
              </a:spcBef>
              <a:buFont typeface="Arial" charset="0"/>
              <a:buChar char="•"/>
              <a:defRPr/>
            </a:pPr>
            <a:endParaRPr lang="en-US" dirty="0">
              <a:latin typeface="+mn-lt"/>
              <a:ea typeface="ＭＳ Ｐゴシック" pitchFamily="34" charset="-128"/>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eaLnBrk="0" hangingPunct="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642938" y="1071563"/>
            <a:ext cx="8382000" cy="5295900"/>
          </a:xfrm>
          <a:prstGeom prst="rect">
            <a:avLst/>
          </a:prstGeom>
          <a:noFill/>
          <a:ln w="9525">
            <a:noFill/>
            <a:miter lim="800000"/>
            <a:headEnd/>
            <a:tailEnd/>
          </a:ln>
        </p:spPr>
        <p:txBody>
          <a:bodyPr/>
          <a:lstStyle/>
          <a:p>
            <a:pPr algn="just">
              <a:defRPr/>
            </a:pPr>
            <a:r>
              <a:rPr lang="en-US" b="1" dirty="0">
                <a:latin typeface="+mn-lt"/>
                <a:cs typeface="Arial" charset="0"/>
              </a:rPr>
              <a:t>187. Punishment for offence relating to accident. </a:t>
            </a:r>
            <a:r>
              <a:rPr lang="en-US" dirty="0">
                <a:latin typeface="+mn-lt"/>
                <a:cs typeface="Arial" charset="0"/>
              </a:rPr>
              <a:t>– Whoever </a:t>
            </a:r>
            <a:r>
              <a:rPr lang="en-US" dirty="0">
                <a:solidFill>
                  <a:srgbClr val="0000FF"/>
                </a:solidFill>
                <a:latin typeface="+mn-lt"/>
                <a:cs typeface="Arial" charset="0"/>
              </a:rPr>
              <a:t>fails to comply with the provisions of clause (c) of sub-section (1) of section 132 or of section 133 or section 134 </a:t>
            </a:r>
            <a:r>
              <a:rPr lang="en-US" dirty="0">
                <a:latin typeface="+mn-lt"/>
                <a:cs typeface="Arial" charset="0"/>
              </a:rPr>
              <a:t>shall be punishable with imprisonment for a term which may extend to three months, or with fine which may extend to five hundred rupees, or with both or, if having been previously convicted of an offence under this section, he is again convicted of an offence under this section, with imprisonment for a term which may extend to six months, or with fine which may extend to one thousand rupees, or with both.</a:t>
            </a:r>
          </a:p>
          <a:p>
            <a:pPr algn="just">
              <a:defRPr/>
            </a:pPr>
            <a:endParaRPr lang="en-US" dirty="0">
              <a:latin typeface="Arial" charset="0"/>
              <a:cs typeface="Arial" charset="0"/>
            </a:endParaRPr>
          </a:p>
          <a:p>
            <a:pPr algn="just">
              <a:defRPr/>
            </a:pPr>
            <a:r>
              <a:rPr lang="en-US" b="1" dirty="0">
                <a:latin typeface="+mn-lt"/>
                <a:cs typeface="Arial" charset="0"/>
              </a:rPr>
              <a:t>192-A. Using vehicles without permit. – </a:t>
            </a:r>
            <a:r>
              <a:rPr lang="en-US" dirty="0">
                <a:latin typeface="+mn-lt"/>
                <a:cs typeface="Arial" charset="0"/>
              </a:rPr>
              <a:t>(1) Whoever drives a motor vehicle or causes or allow a motor vehicle to be used </a:t>
            </a:r>
            <a:r>
              <a:rPr lang="en-US" dirty="0">
                <a:solidFill>
                  <a:srgbClr val="0000FF"/>
                </a:solidFill>
                <a:latin typeface="+mn-lt"/>
                <a:cs typeface="Arial" charset="0"/>
              </a:rPr>
              <a:t>in contravention of the provisions of sub-section (1) of section 66 or in contravention of any condition of a permit relating to the route on which or the area in which or the purpose for which the vehicle may be used,</a:t>
            </a:r>
            <a:r>
              <a:rPr lang="en-US" dirty="0">
                <a:latin typeface="+mn-lt"/>
                <a:cs typeface="Arial" charset="0"/>
              </a:rPr>
              <a:t> shall be punishable for the first offence with a fine which may extend to five thousand rupees but shall not be less than two thousand rupees and for any subsequent offence with imprisonment which may extend to one year but shall not be less than three months or with fine which may extend to ten thousand rupees but shall not be less than five</a:t>
            </a:r>
          </a:p>
          <a:p>
            <a:pPr algn="just">
              <a:defRPr/>
            </a:pPr>
            <a:r>
              <a:rPr lang="en-US" dirty="0">
                <a:latin typeface="+mn-lt"/>
                <a:cs typeface="Arial" charset="0"/>
              </a:rPr>
              <a:t>thousand rupees or with both :</a:t>
            </a:r>
          </a:p>
          <a:p>
            <a:pPr algn="just">
              <a:defRPr/>
            </a:pPr>
            <a:r>
              <a:rPr lang="en-US" dirty="0">
                <a:latin typeface="+mn-lt"/>
                <a:cs typeface="Arial" charset="0"/>
              </a:rPr>
              <a:t>Provided that the Court may for reasons to be recorded, impose a lesser punishment.</a:t>
            </a:r>
          </a:p>
          <a:p>
            <a:pPr algn="just">
              <a:defRPr/>
            </a:pPr>
            <a:endParaRPr lang="en-US" dirty="0">
              <a:latin typeface="+mn-lt"/>
              <a:cs typeface="Arial" charset="0"/>
            </a:endParaRPr>
          </a:p>
          <a:p>
            <a:pPr algn="just">
              <a:buFont typeface="Wingdings" pitchFamily="2" charset="2"/>
              <a:buChar char="Ø"/>
              <a:defRPr/>
            </a:pPr>
            <a:endParaRPr lang="en-US" dirty="0">
              <a:latin typeface="+mn-lt"/>
              <a:cs typeface="Arial" charset="0"/>
            </a:endParaRPr>
          </a:p>
          <a:p>
            <a:pPr algn="just">
              <a:buFont typeface="Wingdings" pitchFamily="2" charset="2"/>
              <a:buChar char="Ø"/>
              <a:defRPr/>
            </a:pPr>
            <a:endParaRPr lang="en-US" dirty="0">
              <a:latin typeface="+mn-lt"/>
              <a:cs typeface="Arial" charset="0"/>
            </a:endParaRPr>
          </a:p>
          <a:p>
            <a:pPr algn="just">
              <a:defRPr/>
            </a:pPr>
            <a:endParaRPr lang="en-US" dirty="0">
              <a:latin typeface="+mn-lt"/>
              <a:cs typeface="Arial" charset="0"/>
            </a:endParaRPr>
          </a:p>
          <a:p>
            <a:pPr algn="just">
              <a:defRPr/>
            </a:pPr>
            <a:endParaRPr lang="en-US" dirty="0">
              <a:latin typeface="+mn-lt"/>
              <a:cs typeface="Arial" charset="0"/>
            </a:endParaRPr>
          </a:p>
          <a:p>
            <a:pPr algn="just">
              <a:defRPr/>
            </a:pPr>
            <a:endParaRPr lang="en-US" dirty="0">
              <a:latin typeface="Arial" charset="0"/>
              <a:cs typeface="Arial" charset="0"/>
            </a:endParaRPr>
          </a:p>
          <a:p>
            <a:pPr marL="342900" indent="-342900" algn="just" eaLnBrk="0" fontAlgn="auto" hangingPunct="0">
              <a:spcBef>
                <a:spcPct val="20000"/>
              </a:spcBef>
              <a:spcAft>
                <a:spcPts val="0"/>
              </a:spcAft>
              <a:buFont typeface="Arial" charset="0"/>
              <a:buChar char="•"/>
              <a:defRPr/>
            </a:pPr>
            <a:endParaRPr lang="en-US" dirty="0">
              <a:latin typeface="Arial" charset="0"/>
              <a:cs typeface="Arial" charset="0"/>
            </a:endParaRPr>
          </a:p>
          <a:p>
            <a:pPr marL="342900" indent="-342900" algn="just" eaLnBrk="0" fontAlgn="auto" hangingPunct="0">
              <a:spcBef>
                <a:spcPct val="20000"/>
              </a:spcBef>
              <a:spcAft>
                <a:spcPts val="0"/>
              </a:spcAft>
              <a:buFont typeface="Arial" charset="0"/>
              <a:buChar char="•"/>
              <a:defRPr/>
            </a:pPr>
            <a:endParaRPr lang="en-US" dirty="0">
              <a:latin typeface="Arial" charset="0"/>
              <a:cs typeface="Arial" charset="0"/>
            </a:endParaRPr>
          </a:p>
          <a:p>
            <a:pPr marL="342900" indent="-342900" algn="just" eaLnBrk="0" hangingPunct="0">
              <a:spcBef>
                <a:spcPct val="20000"/>
              </a:spcBef>
              <a:defRPr/>
            </a:pPr>
            <a:endParaRPr lang="en-US" sz="2000" dirty="0">
              <a:latin typeface="Arial" charset="0"/>
              <a:cs typeface="Arial" charset="0"/>
            </a:endParaRP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17415"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17416" name="Title 11"/>
          <p:cNvSpPr>
            <a:spLocks noGrp="1"/>
          </p:cNvSpPr>
          <p:nvPr>
            <p:ph type="title"/>
          </p:nvPr>
        </p:nvSpPr>
        <p:spPr>
          <a:xfrm>
            <a:off x="457200" y="0"/>
            <a:ext cx="8229600" cy="1071563"/>
          </a:xfrm>
        </p:spPr>
        <p:txBody>
          <a:bodyPr/>
          <a:lstStyle/>
          <a:p>
            <a:r>
              <a:rPr lang="en-US" sz="3200" smtClean="0"/>
              <a:t>INDIAN MOTOR TARIFF</a:t>
            </a:r>
          </a:p>
        </p:txBody>
      </p:sp>
      <p:graphicFrame>
        <p:nvGraphicFramePr>
          <p:cNvPr id="4" name="Content Placeholder 3"/>
          <p:cNvGraphicFramePr>
            <a:graphicFrameLocks noGrp="1"/>
          </p:cNvGraphicFramePr>
          <p:nvPr>
            <p:ph idx="1"/>
          </p:nvPr>
        </p:nvGraphicFramePr>
        <p:xfrm>
          <a:off x="654050" y="1050925"/>
          <a:ext cx="8489950" cy="5349875"/>
        </p:xfrm>
        <a:graphic>
          <a:graphicData uri="http://schemas.openxmlformats.org/drawingml/2006/table">
            <a:tbl>
              <a:tblPr firstRow="1" bandRow="1">
                <a:tableStyleId>{8FD4443E-F989-4FC4-A0C8-D5A2AF1F390B}</a:tableStyleId>
              </a:tblPr>
              <a:tblGrid>
                <a:gridCol w="1541223"/>
                <a:gridCol w="6948727"/>
              </a:tblGrid>
              <a:tr h="687204">
                <a:tc>
                  <a:txBody>
                    <a:bodyPr/>
                    <a:lstStyle/>
                    <a:p>
                      <a:pPr algn="ctr"/>
                      <a:r>
                        <a:rPr lang="en-US" sz="1800" dirty="0" smtClean="0"/>
                        <a:t>GENERAL REGULATIONS</a:t>
                      </a:r>
                      <a:endParaRPr lang="en-US" sz="1800" dirty="0"/>
                    </a:p>
                  </a:txBody>
                  <a:tcPr marL="91446" marR="91446" marT="45715" marB="45715"/>
                </a:tc>
                <a:tc>
                  <a:txBody>
                    <a:bodyPr/>
                    <a:lstStyle/>
                    <a:p>
                      <a:pPr algn="ctr"/>
                      <a:r>
                        <a:rPr lang="en-US" sz="1800" dirty="0" smtClean="0"/>
                        <a:t>DESCRIPTION</a:t>
                      </a:r>
                      <a:endParaRPr lang="en-US" sz="1800" dirty="0"/>
                    </a:p>
                  </a:txBody>
                  <a:tcPr marL="91446" marR="91446" marT="45715" marB="45715"/>
                </a:tc>
              </a:tr>
              <a:tr h="899413">
                <a:tc>
                  <a:txBody>
                    <a:bodyPr/>
                    <a:lstStyle/>
                    <a:p>
                      <a:pPr algn="ctr"/>
                      <a:r>
                        <a:rPr lang="en-US" sz="1800" b="1" kern="1200" dirty="0" smtClean="0">
                          <a:solidFill>
                            <a:schemeClr val="lt1"/>
                          </a:solidFill>
                          <a:effectLst/>
                          <a:latin typeface="+mn-lt"/>
                          <a:ea typeface="+mn-ea"/>
                          <a:cs typeface="+mn-cs"/>
                        </a:rPr>
                        <a:t>GR.23</a:t>
                      </a:r>
                      <a:endParaRPr lang="en-US" sz="1800" dirty="0"/>
                    </a:p>
                  </a:txBody>
                  <a:tcPr marL="91446" marR="91446" marT="45715" marB="45715"/>
                </a:tc>
                <a:tc>
                  <a:txBody>
                    <a:bodyPr/>
                    <a:lstStyle/>
                    <a:p>
                      <a:pPr algn="just"/>
                      <a:r>
                        <a:rPr lang="en-US" sz="1400" b="1" kern="1200" dirty="0" smtClean="0">
                          <a:solidFill>
                            <a:schemeClr val="lt1"/>
                          </a:solidFill>
                          <a:effectLst/>
                          <a:latin typeface="+mn-lt"/>
                          <a:ea typeface="+mn-ea"/>
                          <a:cs typeface="+mn-cs"/>
                        </a:rPr>
                        <a:t>Certificate  of  Insurance :</a:t>
                      </a:r>
                      <a:r>
                        <a:rPr lang="en-US" sz="1400" b="1" kern="1200" baseline="0" dirty="0" smtClean="0">
                          <a:solidFill>
                            <a:schemeClr val="lt1"/>
                          </a:solidFill>
                          <a:effectLst/>
                          <a:latin typeface="+mn-lt"/>
                          <a:ea typeface="+mn-ea"/>
                          <a:cs typeface="+mn-cs"/>
                        </a:rPr>
                        <a:t> </a:t>
                      </a:r>
                      <a:r>
                        <a:rPr lang="en-US" sz="1400" kern="1200" dirty="0" smtClean="0">
                          <a:solidFill>
                            <a:schemeClr val="lt1"/>
                          </a:solidFill>
                          <a:effectLst/>
                          <a:latin typeface="+mn-lt"/>
                          <a:ea typeface="+mn-ea"/>
                          <a:cs typeface="+mn-cs"/>
                        </a:rPr>
                        <a:t>A Certificate of Insurance for a  Motor Vehicle is  to be issued only in </a:t>
                      </a:r>
                      <a:r>
                        <a:rPr lang="en-US" sz="1400" b="1" kern="1200" dirty="0" smtClean="0">
                          <a:solidFill>
                            <a:schemeClr val="lt1"/>
                          </a:solidFill>
                          <a:effectLst/>
                          <a:latin typeface="+mn-lt"/>
                          <a:ea typeface="+mn-ea"/>
                          <a:cs typeface="+mn-cs"/>
                        </a:rPr>
                        <a:t>FORM 51</a:t>
                      </a:r>
                      <a:r>
                        <a:rPr lang="en-US" sz="1400" kern="1200" dirty="0" smtClean="0">
                          <a:solidFill>
                            <a:schemeClr val="lt1"/>
                          </a:solidFill>
                          <a:effectLst/>
                          <a:latin typeface="+mn-lt"/>
                          <a:ea typeface="+mn-ea"/>
                          <a:cs typeface="+mn-cs"/>
                        </a:rPr>
                        <a:t> in terms of  Rule 141 of  Central Motor Vehicle Rules 1989. (</a:t>
                      </a:r>
                      <a:r>
                        <a:rPr lang="en-US" sz="1400" b="1" kern="1200" dirty="0" smtClean="0">
                          <a:solidFill>
                            <a:schemeClr val="lt1"/>
                          </a:solidFill>
                          <a:effectLst/>
                          <a:latin typeface="+mn-lt"/>
                          <a:ea typeface="+mn-ea"/>
                          <a:cs typeface="+mn-cs"/>
                        </a:rPr>
                        <a:t>Refer</a:t>
                      </a:r>
                      <a:r>
                        <a:rPr lang="en-US" sz="1400" kern="1200" dirty="0" smtClean="0">
                          <a:solidFill>
                            <a:schemeClr val="lt1"/>
                          </a:solidFill>
                          <a:effectLst/>
                          <a:latin typeface="+mn-lt"/>
                          <a:ea typeface="+mn-ea"/>
                          <a:cs typeface="+mn-cs"/>
                        </a:rPr>
                        <a:t> </a:t>
                      </a:r>
                      <a:r>
                        <a:rPr lang="en-US" sz="1400" b="1" kern="1200" dirty="0" smtClean="0">
                          <a:solidFill>
                            <a:schemeClr val="lt1"/>
                          </a:solidFill>
                          <a:effectLst/>
                          <a:latin typeface="+mn-lt"/>
                          <a:ea typeface="+mn-ea"/>
                          <a:cs typeface="+mn-cs"/>
                        </a:rPr>
                        <a:t>Section 6  of the India Motor Tariff).</a:t>
                      </a:r>
                      <a:r>
                        <a:rPr lang="en-US" sz="1400" kern="1200" dirty="0" smtClean="0">
                          <a:solidFill>
                            <a:schemeClr val="lt1"/>
                          </a:solidFill>
                          <a:effectLst/>
                          <a:latin typeface="+mn-lt"/>
                          <a:ea typeface="+mn-ea"/>
                          <a:cs typeface="+mn-cs"/>
                        </a:rPr>
                        <a:t> </a:t>
                      </a:r>
                      <a:endParaRPr lang="en-US" sz="1400" dirty="0"/>
                    </a:p>
                  </a:txBody>
                  <a:tcPr marL="91446" marR="91446" marT="45715" marB="45715"/>
                </a:tc>
              </a:tr>
              <a:tr h="3763258">
                <a:tc>
                  <a:txBody>
                    <a:bodyPr/>
                    <a:lstStyle/>
                    <a:p>
                      <a:pPr algn="ctr"/>
                      <a:r>
                        <a:rPr lang="en-US" sz="1800" b="1" kern="1200" dirty="0" smtClean="0">
                          <a:solidFill>
                            <a:schemeClr val="lt1"/>
                          </a:solidFill>
                          <a:effectLst/>
                          <a:latin typeface="+mn-lt"/>
                          <a:ea typeface="+mn-ea"/>
                          <a:cs typeface="+mn-cs"/>
                        </a:rPr>
                        <a:t>GR.24. </a:t>
                      </a:r>
                      <a:endParaRPr lang="en-US" sz="1800" dirty="0"/>
                    </a:p>
                  </a:txBody>
                  <a:tcPr marL="91446" marR="91446" marT="45715" marB="45715"/>
                </a:tc>
                <a:tc>
                  <a:txBody>
                    <a:bodyPr/>
                    <a:lstStyle/>
                    <a:p>
                      <a:pPr algn="just"/>
                      <a:r>
                        <a:rPr lang="en-US" sz="1400" b="1" i="1" kern="1200" dirty="0" smtClean="0">
                          <a:solidFill>
                            <a:schemeClr val="lt1"/>
                          </a:solidFill>
                          <a:effectLst/>
                          <a:latin typeface="+mn-lt"/>
                          <a:ea typeface="+mn-ea"/>
                          <a:cs typeface="+mn-cs"/>
                        </a:rPr>
                        <a:t>Cancellation of Insurance </a:t>
                      </a:r>
                      <a:r>
                        <a:rPr lang="en-US" sz="1400" kern="1200" dirty="0" smtClean="0">
                          <a:solidFill>
                            <a:schemeClr val="lt1"/>
                          </a:solidFill>
                          <a:effectLst/>
                          <a:latin typeface="+mn-lt"/>
                          <a:ea typeface="+mn-ea"/>
                          <a:cs typeface="+mn-cs"/>
                        </a:rPr>
                        <a:t>(a)A policy may be cancelled by the insurer by sending to the insured seven days notice of cancellation by recorded delivery to the insured’s last known address and the insurer will refund to the insured the pro-rata premium for the balance period of the policy. </a:t>
                      </a:r>
                    </a:p>
                    <a:p>
                      <a:pPr algn="just"/>
                      <a:r>
                        <a:rPr lang="en-US" sz="1400" b="1" kern="1200" dirty="0" smtClean="0">
                          <a:solidFill>
                            <a:schemeClr val="lt1"/>
                          </a:solidFill>
                          <a:effectLst/>
                          <a:latin typeface="+mn-lt"/>
                          <a:ea typeface="+mn-ea"/>
                          <a:cs typeface="+mn-cs"/>
                        </a:rPr>
                        <a:t> </a:t>
                      </a:r>
                      <a:r>
                        <a:rPr lang="en-US" sz="1400" kern="1200" dirty="0" smtClean="0">
                          <a:solidFill>
                            <a:schemeClr val="lt1"/>
                          </a:solidFill>
                          <a:effectLst/>
                          <a:latin typeface="+mn-lt"/>
                          <a:ea typeface="+mn-ea"/>
                          <a:cs typeface="+mn-cs"/>
                        </a:rPr>
                        <a:t>A policy may be cancelled at the option of the insured with seven days notice of cancellation and the insurer will be entitled to retain premium on short period scale of rates for the period for which the cover has been in existence prior to the cancellation of the policy. The balance premium, if any, will be refundable to the insured. Refund of premium will be subject to: </a:t>
                      </a:r>
                    </a:p>
                    <a:p>
                      <a:pPr algn="just"/>
                      <a:r>
                        <a:rPr lang="en-US" sz="1400" kern="1200" dirty="0" smtClean="0">
                          <a:solidFill>
                            <a:schemeClr val="lt1"/>
                          </a:solidFill>
                          <a:effectLst/>
                          <a:latin typeface="+mn-lt"/>
                          <a:ea typeface="+mn-ea"/>
                          <a:cs typeface="+mn-cs"/>
                        </a:rPr>
                        <a:t>i)   there being no claim under the policy, and </a:t>
                      </a:r>
                    </a:p>
                    <a:p>
                      <a:pPr algn="just"/>
                      <a:r>
                        <a:rPr lang="en-US" sz="1400" kern="1200" dirty="0" smtClean="0">
                          <a:solidFill>
                            <a:schemeClr val="lt1"/>
                          </a:solidFill>
                          <a:effectLst/>
                          <a:latin typeface="+mn-lt"/>
                          <a:ea typeface="+mn-ea"/>
                          <a:cs typeface="+mn-cs"/>
                        </a:rPr>
                        <a:t>ii)  the retention of minimum premium as specified in the Tariff.</a:t>
                      </a:r>
                    </a:p>
                    <a:p>
                      <a:pPr algn="just"/>
                      <a:r>
                        <a:rPr lang="en-US" sz="1400" kern="1200" dirty="0" smtClean="0">
                          <a:solidFill>
                            <a:schemeClr val="lt1"/>
                          </a:solidFill>
                          <a:effectLst/>
                          <a:latin typeface="+mn-lt"/>
                          <a:ea typeface="+mn-ea"/>
                          <a:cs typeface="+mn-cs"/>
                        </a:rPr>
                        <a:t>(c )</a:t>
                      </a:r>
                      <a:r>
                        <a:rPr lang="en-US" sz="1400" kern="1200" baseline="0" dirty="0" smtClean="0">
                          <a:solidFill>
                            <a:schemeClr val="lt1"/>
                          </a:solidFill>
                          <a:effectLst/>
                          <a:latin typeface="+mn-lt"/>
                          <a:ea typeface="+mn-ea"/>
                          <a:cs typeface="+mn-cs"/>
                        </a:rPr>
                        <a:t> </a:t>
                      </a:r>
                      <a:r>
                        <a:rPr lang="en-US" sz="1400" kern="1200" dirty="0" smtClean="0">
                          <a:solidFill>
                            <a:schemeClr val="lt1"/>
                          </a:solidFill>
                          <a:effectLst/>
                          <a:latin typeface="+mn-lt"/>
                          <a:ea typeface="+mn-ea"/>
                          <a:cs typeface="+mn-cs"/>
                        </a:rPr>
                        <a:t>A policy can be cancelled only after ensuring that the vehicle is insured elsewhere, at least for Liability Only cover and after surrender of the original Certificate of Insurance for cancellation.  </a:t>
                      </a:r>
                    </a:p>
                    <a:p>
                      <a:pPr algn="just"/>
                      <a:r>
                        <a:rPr lang="en-US" sz="1400" kern="1200" dirty="0" smtClean="0">
                          <a:solidFill>
                            <a:schemeClr val="lt1"/>
                          </a:solidFill>
                          <a:effectLst/>
                          <a:latin typeface="+mn-lt"/>
                          <a:ea typeface="+mn-ea"/>
                          <a:cs typeface="+mn-cs"/>
                        </a:rPr>
                        <a:t>(d) </a:t>
                      </a:r>
                      <a:r>
                        <a:rPr lang="en-US" sz="1400" b="1" kern="1200" dirty="0" smtClean="0">
                          <a:solidFill>
                            <a:schemeClr val="lt1"/>
                          </a:solidFill>
                          <a:effectLst/>
                          <a:latin typeface="+mn-lt"/>
                          <a:ea typeface="+mn-ea"/>
                          <a:cs typeface="+mn-cs"/>
                        </a:rPr>
                        <a:t>Insurer should inform the Regional Transport Authority (RTA) concerned by recorded delivery about such cancellation of insurance</a:t>
                      </a:r>
                      <a:endParaRPr lang="en-US" sz="1400" dirty="0"/>
                    </a:p>
                  </a:txBody>
                  <a:tcPr marL="91446" marR="91446" marT="45715" marB="45715"/>
                </a:tc>
              </a:tr>
            </a:tbl>
          </a:graphicData>
        </a:graphic>
      </p:graphicFrame>
    </p:spTree>
  </p:cSld>
  <p:clrMapOvr>
    <a:masterClrMapping/>
  </p:clrMapOvr>
  <p:transition spd="slow">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63495"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63496"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r>
              <a:rPr lang="en-US" sz="2000" smtClean="0"/>
              <a:t>		</a:t>
            </a:r>
          </a:p>
        </p:txBody>
      </p:sp>
      <p:sp>
        <p:nvSpPr>
          <p:cNvPr id="63497" name="Title 11"/>
          <p:cNvSpPr>
            <a:spLocks noGrp="1"/>
          </p:cNvSpPr>
          <p:nvPr>
            <p:ph type="title"/>
          </p:nvPr>
        </p:nvSpPr>
        <p:spPr>
          <a:xfrm>
            <a:off x="457200" y="0"/>
            <a:ext cx="8229600" cy="1071563"/>
          </a:xfrm>
        </p:spPr>
        <p:txBody>
          <a:bodyPr/>
          <a:lstStyle/>
          <a:p>
            <a:r>
              <a:rPr lang="en-US" sz="3200" smtClean="0"/>
              <a:t>COMMON CHARGES IN CHARGE-SHEET AGAINST THE DRIVER OF OFFENDING VEHICLE</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a:spcBef>
                <a:spcPct val="20000"/>
              </a:spcBef>
              <a:buFont typeface="Arial" charset="0"/>
              <a:buChar char="•"/>
              <a:defRPr/>
            </a:pPr>
            <a:endParaRPr lang="en-US" dirty="0">
              <a:latin typeface="+mn-lt"/>
              <a:ea typeface="ＭＳ Ｐゴシック" pitchFamily="34" charset="-128"/>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eaLnBrk="0" hangingPunct="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642938" y="1071563"/>
            <a:ext cx="8382000" cy="5295900"/>
          </a:xfrm>
          <a:prstGeom prst="rect">
            <a:avLst/>
          </a:prstGeom>
          <a:noFill/>
          <a:ln w="9525">
            <a:noFill/>
            <a:miter lim="800000"/>
            <a:headEnd/>
            <a:tailEnd/>
          </a:ln>
        </p:spPr>
        <p:txBody>
          <a:bodyPr/>
          <a:lstStyle/>
          <a:p>
            <a:pPr algn="just">
              <a:defRPr/>
            </a:pPr>
            <a:endParaRPr lang="en-US" dirty="0">
              <a:latin typeface="+mn-lt"/>
              <a:cs typeface="Arial" charset="0"/>
            </a:endParaRPr>
          </a:p>
          <a:p>
            <a:pPr algn="just">
              <a:defRPr/>
            </a:pPr>
            <a:r>
              <a:rPr lang="en-US" dirty="0">
                <a:latin typeface="+mn-lt"/>
                <a:cs typeface="Arial" charset="0"/>
              </a:rPr>
              <a:t>(2) Nothing in this section shall apply to the use of a motor vehicle </a:t>
            </a:r>
            <a:r>
              <a:rPr lang="en-US" b="1" dirty="0">
                <a:solidFill>
                  <a:srgbClr val="0000FF"/>
                </a:solidFill>
                <a:latin typeface="+mn-lt"/>
                <a:cs typeface="Arial" charset="0"/>
              </a:rPr>
              <a:t>in an emergency for the conveyance of persons suffering from sickness or injury or for the transport of materials for repair or for the transport of food or materials to relieve distress or of medical supplies for a like purpose</a:t>
            </a:r>
            <a:r>
              <a:rPr lang="en-US" dirty="0">
                <a:latin typeface="+mn-lt"/>
                <a:cs typeface="Arial" charset="0"/>
              </a:rPr>
              <a:t> :</a:t>
            </a:r>
          </a:p>
          <a:p>
            <a:pPr algn="just">
              <a:defRPr/>
            </a:pPr>
            <a:r>
              <a:rPr lang="en-US" dirty="0">
                <a:latin typeface="+mn-lt"/>
                <a:cs typeface="Arial" charset="0"/>
              </a:rPr>
              <a:t>Provided that the person using the vehicle reports about the same to the Regional Transport Authority within seven days from the date of such use.</a:t>
            </a:r>
          </a:p>
          <a:p>
            <a:pPr algn="just">
              <a:defRPr/>
            </a:pPr>
            <a:r>
              <a:rPr lang="en-US" dirty="0">
                <a:latin typeface="+mn-lt"/>
                <a:cs typeface="Arial" charset="0"/>
              </a:rPr>
              <a:t>(3) The Court to which an appeal lies from any conviction in respect of an offence of the nature specified in sub-section (1), may set aside or vary any order, made by the Court below, notwithstanding that no appeal lies against the conviction in connection with which such order was made].</a:t>
            </a:r>
          </a:p>
          <a:p>
            <a:pPr algn="just">
              <a:defRPr/>
            </a:pPr>
            <a:endParaRPr lang="en-US" dirty="0">
              <a:latin typeface="+mn-lt"/>
              <a:cs typeface="Arial" charset="0"/>
            </a:endParaRPr>
          </a:p>
          <a:p>
            <a:pPr algn="just">
              <a:buFont typeface="Wingdings" pitchFamily="2" charset="2"/>
              <a:buChar char="Ø"/>
              <a:defRPr/>
            </a:pPr>
            <a:endParaRPr lang="en-US" dirty="0">
              <a:latin typeface="+mn-lt"/>
              <a:cs typeface="Arial" charset="0"/>
            </a:endParaRPr>
          </a:p>
          <a:p>
            <a:pPr algn="just">
              <a:buFont typeface="Wingdings" pitchFamily="2" charset="2"/>
              <a:buChar char="Ø"/>
              <a:defRPr/>
            </a:pPr>
            <a:endParaRPr lang="en-US" dirty="0">
              <a:latin typeface="+mn-lt"/>
              <a:cs typeface="Arial" charset="0"/>
            </a:endParaRPr>
          </a:p>
          <a:p>
            <a:pPr algn="just">
              <a:defRPr/>
            </a:pPr>
            <a:endParaRPr lang="en-US" dirty="0">
              <a:latin typeface="+mn-lt"/>
              <a:cs typeface="Arial" charset="0"/>
            </a:endParaRPr>
          </a:p>
          <a:p>
            <a:pPr algn="just">
              <a:defRPr/>
            </a:pPr>
            <a:endParaRPr lang="en-US" dirty="0">
              <a:latin typeface="+mn-lt"/>
              <a:cs typeface="Arial" charset="0"/>
            </a:endParaRPr>
          </a:p>
          <a:p>
            <a:pPr algn="just">
              <a:defRPr/>
            </a:pPr>
            <a:endParaRPr lang="en-US" dirty="0">
              <a:latin typeface="Arial" charset="0"/>
              <a:cs typeface="Arial" charset="0"/>
            </a:endParaRPr>
          </a:p>
          <a:p>
            <a:pPr marL="342900" indent="-342900" algn="just" eaLnBrk="0" fontAlgn="auto" hangingPunct="0">
              <a:spcBef>
                <a:spcPct val="20000"/>
              </a:spcBef>
              <a:spcAft>
                <a:spcPts val="0"/>
              </a:spcAft>
              <a:buFont typeface="Arial" charset="0"/>
              <a:buChar char="•"/>
              <a:defRPr/>
            </a:pPr>
            <a:endParaRPr lang="en-US" dirty="0">
              <a:latin typeface="Arial" charset="0"/>
              <a:cs typeface="Arial" charset="0"/>
            </a:endParaRPr>
          </a:p>
          <a:p>
            <a:pPr marL="342900" indent="-342900" algn="just" eaLnBrk="0" fontAlgn="auto" hangingPunct="0">
              <a:spcBef>
                <a:spcPct val="20000"/>
              </a:spcBef>
              <a:spcAft>
                <a:spcPts val="0"/>
              </a:spcAft>
              <a:buFont typeface="Arial" charset="0"/>
              <a:buChar char="•"/>
              <a:defRPr/>
            </a:pPr>
            <a:endParaRPr lang="en-US" dirty="0">
              <a:latin typeface="Arial" charset="0"/>
              <a:cs typeface="Arial" charset="0"/>
            </a:endParaRPr>
          </a:p>
          <a:p>
            <a:pPr marL="342900" indent="-342900" algn="just" eaLnBrk="0" hangingPunct="0">
              <a:spcBef>
                <a:spcPct val="20000"/>
              </a:spcBef>
              <a:defRPr/>
            </a:pPr>
            <a:endParaRPr lang="en-US" sz="2000" dirty="0">
              <a:latin typeface="Arial" charset="0"/>
              <a:cs typeface="Arial" charset="0"/>
            </a:endParaRPr>
          </a:p>
        </p:txBody>
      </p:sp>
    </p:spTree>
  </p:cSld>
  <p:clrMapOvr>
    <a:masterClrMapping/>
  </p:clrMapOvr>
  <p:transition spd="slow">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64519"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64520"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endParaRPr lang="en-US" sz="2000" smtClean="0"/>
          </a:p>
        </p:txBody>
      </p:sp>
      <p:sp>
        <p:nvSpPr>
          <p:cNvPr id="64521" name="Title 11"/>
          <p:cNvSpPr>
            <a:spLocks noGrp="1"/>
          </p:cNvSpPr>
          <p:nvPr>
            <p:ph type="title"/>
          </p:nvPr>
        </p:nvSpPr>
        <p:spPr>
          <a:xfrm>
            <a:off x="457200" y="0"/>
            <a:ext cx="8229600" cy="1071563"/>
          </a:xfrm>
        </p:spPr>
        <p:txBody>
          <a:bodyPr/>
          <a:lstStyle/>
          <a:p>
            <a:endParaRPr lang="en-US" sz="3200" smtClean="0"/>
          </a:p>
        </p:txBody>
      </p:sp>
      <p:graphicFrame>
        <p:nvGraphicFramePr>
          <p:cNvPr id="4" name="Diagram 3"/>
          <p:cNvGraphicFramePr/>
          <p:nvPr/>
        </p:nvGraphicFramePr>
        <p:xfrm>
          <a:off x="2286000" y="1700808"/>
          <a:ext cx="5598368" cy="33843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65543"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65544"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endParaRPr lang="en-US" sz="2000" smtClean="0"/>
          </a:p>
        </p:txBody>
      </p:sp>
      <p:sp>
        <p:nvSpPr>
          <p:cNvPr id="65545" name="Title 11"/>
          <p:cNvSpPr>
            <a:spLocks noGrp="1"/>
          </p:cNvSpPr>
          <p:nvPr>
            <p:ph type="title"/>
          </p:nvPr>
        </p:nvSpPr>
        <p:spPr>
          <a:xfrm>
            <a:off x="457200" y="0"/>
            <a:ext cx="8229600" cy="1071563"/>
          </a:xfrm>
        </p:spPr>
        <p:txBody>
          <a:bodyPr/>
          <a:lstStyle/>
          <a:p>
            <a:r>
              <a:rPr lang="en-US" sz="3200" smtClean="0"/>
              <a:t>ROLE OF POLICE IN INVESTIGATION &amp; CRIMINAL PROCEEDINGS</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a:spcBef>
                <a:spcPct val="20000"/>
              </a:spcBef>
              <a:buFont typeface="Arial" charset="0"/>
              <a:buChar char="•"/>
              <a:defRPr/>
            </a:pPr>
            <a:endParaRPr lang="en-US" dirty="0">
              <a:latin typeface="+mn-lt"/>
              <a:ea typeface="ＭＳ Ｐゴシック" pitchFamily="34" charset="-128"/>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eaLnBrk="0" hangingPunct="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795338" y="1143000"/>
            <a:ext cx="8229600" cy="5224463"/>
          </a:xfrm>
          <a:prstGeom prst="rect">
            <a:avLst/>
          </a:prstGeom>
          <a:noFill/>
          <a:ln w="9525">
            <a:noFill/>
            <a:miter lim="800000"/>
            <a:headEnd/>
            <a:tailEnd/>
          </a:ln>
        </p:spPr>
        <p:txBody>
          <a:bodyPr/>
          <a:lstStyle/>
          <a:p>
            <a:pPr marL="609600" indent="-609600" algn="just">
              <a:lnSpc>
                <a:spcPct val="90000"/>
              </a:lnSpc>
              <a:spcBef>
                <a:spcPct val="20000"/>
              </a:spcBef>
              <a:buClr>
                <a:schemeClr val="folHlink"/>
              </a:buClr>
              <a:buSzPct val="90000"/>
              <a:buFont typeface="Wingdings" pitchFamily="2" charset="2"/>
              <a:buNone/>
              <a:defRPr/>
            </a:pPr>
            <a:r>
              <a:rPr lang="en-US" b="1" u="sng" kern="0" dirty="0">
                <a:latin typeface="+mn-lt"/>
                <a:cs typeface="Arial" charset="0"/>
              </a:rPr>
              <a:t>SEC. 156 </a:t>
            </a:r>
            <a:r>
              <a:rPr lang="en-US" b="1" u="sng" kern="0" dirty="0" err="1">
                <a:latin typeface="+mn-lt"/>
                <a:cs typeface="Arial" charset="0"/>
              </a:rPr>
              <a:t>CrPC</a:t>
            </a:r>
            <a:r>
              <a:rPr lang="en-US" b="1" u="sng" kern="0" dirty="0">
                <a:latin typeface="+mn-lt"/>
                <a:cs typeface="Arial" charset="0"/>
              </a:rPr>
              <a:t>- POLICE OFFICER’S POWER TO INVESTIGATE COGNIZABLE CASE:</a:t>
            </a: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Police Officer is empowered to investigate cognizable offence without order of Magistrate.</a:t>
            </a:r>
          </a:p>
          <a:p>
            <a:pPr marL="609600" indent="-609600" algn="just">
              <a:lnSpc>
                <a:spcPct val="90000"/>
              </a:lnSpc>
              <a:spcBef>
                <a:spcPct val="20000"/>
              </a:spcBef>
              <a:buClr>
                <a:schemeClr val="folHlink"/>
              </a:buClr>
              <a:buSzPct val="90000"/>
              <a:defRPr/>
            </a:pPr>
            <a:endParaRPr lang="en-US" kern="0" dirty="0">
              <a:latin typeface="+mn-lt"/>
              <a:cs typeface="Arial" charset="0"/>
            </a:endParaRPr>
          </a:p>
          <a:p>
            <a:pPr marL="609600" indent="-609600" algn="just">
              <a:lnSpc>
                <a:spcPct val="90000"/>
              </a:lnSpc>
              <a:spcBef>
                <a:spcPct val="20000"/>
              </a:spcBef>
              <a:buClr>
                <a:schemeClr val="folHlink"/>
              </a:buClr>
              <a:buSzPct val="90000"/>
              <a:defRPr/>
            </a:pPr>
            <a:r>
              <a:rPr lang="en-US" b="1" u="sng" kern="0" dirty="0">
                <a:latin typeface="+mn-lt"/>
                <a:cs typeface="Arial" charset="0"/>
              </a:rPr>
              <a:t>SEC. 157 </a:t>
            </a:r>
            <a:r>
              <a:rPr lang="en-US" b="1" u="sng" kern="0" dirty="0" err="1">
                <a:latin typeface="+mn-lt"/>
                <a:cs typeface="Arial" charset="0"/>
              </a:rPr>
              <a:t>CrPC</a:t>
            </a:r>
            <a:r>
              <a:rPr lang="en-US" b="1" u="sng" kern="0" dirty="0">
                <a:latin typeface="+mn-lt"/>
                <a:cs typeface="Arial" charset="0"/>
              </a:rPr>
              <a:t>- PROCEDURE FOR INVESTIGATION: </a:t>
            </a:r>
            <a:endParaRPr lang="en-US" b="1" kern="0" dirty="0">
              <a:latin typeface="+mn-lt"/>
              <a:cs typeface="Arial" charset="0"/>
            </a:endParaRP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To visit spot </a:t>
            </a:r>
            <a:r>
              <a:rPr lang="en-US" kern="0" dirty="0">
                <a:solidFill>
                  <a:srgbClr val="0000FF"/>
                </a:solidFill>
                <a:latin typeface="+mn-lt"/>
                <a:cs typeface="Arial" charset="0"/>
              </a:rPr>
              <a:t>(Under this process, the IO prepares site-sketch relevant for determining negligence)</a:t>
            </a:r>
            <a:endParaRPr lang="en-US" kern="0" dirty="0">
              <a:latin typeface="+mn-lt"/>
              <a:cs typeface="Arial" charset="0"/>
            </a:endParaRP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Investigate facts &amp; circumstances</a:t>
            </a: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Take steps for discovery /seizure &amp; </a:t>
            </a:r>
            <a:r>
              <a:rPr lang="en-US" kern="0" dirty="0">
                <a:solidFill>
                  <a:srgbClr val="0000FF"/>
                </a:solidFill>
                <a:latin typeface="+mn-lt"/>
                <a:cs typeface="Arial" charset="0"/>
              </a:rPr>
              <a:t> (seizure list is prepared)</a:t>
            </a: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To arrest the offender </a:t>
            </a:r>
            <a:r>
              <a:rPr lang="en-US" kern="0" dirty="0">
                <a:solidFill>
                  <a:srgbClr val="0000FF"/>
                </a:solidFill>
                <a:latin typeface="+mn-lt"/>
                <a:cs typeface="Arial" charset="0"/>
              </a:rPr>
              <a:t>(generally the driver of the offending vehicle)</a:t>
            </a:r>
            <a:r>
              <a:rPr lang="en-US" kern="0" dirty="0">
                <a:latin typeface="+mn-lt"/>
                <a:cs typeface="Arial" charset="0"/>
              </a:rPr>
              <a:t> </a:t>
            </a:r>
          </a:p>
          <a:p>
            <a:pPr marL="609600" indent="-609600" algn="just">
              <a:lnSpc>
                <a:spcPct val="90000"/>
              </a:lnSpc>
              <a:spcBef>
                <a:spcPct val="20000"/>
              </a:spcBef>
              <a:buClr>
                <a:schemeClr val="folHlink"/>
              </a:buClr>
              <a:buSzPct val="90000"/>
              <a:buFont typeface="Wingdings" pitchFamily="2" charset="2"/>
              <a:buNone/>
              <a:defRPr/>
            </a:pPr>
            <a:r>
              <a:rPr lang="en-US" b="1" u="sng" kern="0" dirty="0">
                <a:latin typeface="+mn-lt"/>
                <a:cs typeface="Arial" charset="0"/>
              </a:rPr>
              <a:t>SEC. 160 </a:t>
            </a:r>
            <a:r>
              <a:rPr lang="en-US" b="1" u="sng" kern="0" dirty="0" err="1">
                <a:latin typeface="+mn-lt"/>
                <a:cs typeface="Arial" charset="0"/>
              </a:rPr>
              <a:t>CrPC</a:t>
            </a:r>
            <a:r>
              <a:rPr lang="en-US" b="1" u="sng" kern="0" dirty="0">
                <a:latin typeface="+mn-lt"/>
                <a:cs typeface="Arial" charset="0"/>
              </a:rPr>
              <a:t>:</a:t>
            </a: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Power to require the attendance of witnesses, acquainted with facts &amp; circumstances. (witness below 15 yrs &amp; women not to be summoned)</a:t>
            </a:r>
          </a:p>
          <a:p>
            <a:pPr marL="609600" indent="-609600" algn="just">
              <a:lnSpc>
                <a:spcPct val="90000"/>
              </a:lnSpc>
              <a:spcBef>
                <a:spcPct val="20000"/>
              </a:spcBef>
              <a:buClr>
                <a:schemeClr val="folHlink"/>
              </a:buClr>
              <a:buSzPct val="90000"/>
              <a:defRPr/>
            </a:pPr>
            <a:endParaRPr lang="en-US" u="sng" kern="0" dirty="0">
              <a:latin typeface="+mn-lt"/>
              <a:cs typeface="Arial" charset="0"/>
            </a:endParaRPr>
          </a:p>
          <a:p>
            <a:pPr marL="609600" indent="-609600" algn="just">
              <a:lnSpc>
                <a:spcPct val="90000"/>
              </a:lnSpc>
              <a:spcBef>
                <a:spcPct val="20000"/>
              </a:spcBef>
              <a:buClr>
                <a:schemeClr val="folHlink"/>
              </a:buClr>
              <a:buSzPct val="90000"/>
              <a:defRPr/>
            </a:pPr>
            <a:r>
              <a:rPr lang="en-US" b="1" u="sng" kern="0" dirty="0">
                <a:latin typeface="+mn-lt"/>
                <a:cs typeface="Arial" charset="0"/>
              </a:rPr>
              <a:t>SEC. 161 &amp; 162 </a:t>
            </a:r>
            <a:r>
              <a:rPr lang="en-US" b="1" u="sng" kern="0" dirty="0" err="1">
                <a:latin typeface="+mn-lt"/>
                <a:cs typeface="Arial" charset="0"/>
              </a:rPr>
              <a:t>CrPC</a:t>
            </a:r>
            <a:r>
              <a:rPr lang="en-US" b="1" u="sng" kern="0" dirty="0">
                <a:latin typeface="+mn-lt"/>
                <a:cs typeface="Arial" charset="0"/>
              </a:rPr>
              <a:t>: INVESTIGATION PROCEDURE</a:t>
            </a:r>
            <a:endParaRPr lang="en-US" b="1" kern="0" dirty="0">
              <a:latin typeface="+mn-lt"/>
              <a:cs typeface="Arial" charset="0"/>
            </a:endParaRP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Witness is to answer truly other than those which implicates himself</a:t>
            </a: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To be written by Police Officer; not to be signed by witness</a:t>
            </a:r>
          </a:p>
          <a:p>
            <a:pPr marL="609600" indent="-609600" algn="just">
              <a:lnSpc>
                <a:spcPct val="90000"/>
              </a:lnSpc>
              <a:spcBef>
                <a:spcPct val="20000"/>
              </a:spcBef>
              <a:buClr>
                <a:schemeClr val="folHlink"/>
              </a:buClr>
              <a:buSzPct val="90000"/>
              <a:buFont typeface="Wingdings" pitchFamily="2" charset="2"/>
              <a:buNone/>
              <a:defRPr/>
            </a:pPr>
            <a:endParaRPr lang="en-US" sz="2000" dirty="0">
              <a:latin typeface="+mn-lt"/>
              <a:cs typeface="+mn-cs"/>
            </a:endParaRPr>
          </a:p>
        </p:txBody>
      </p:sp>
    </p:spTree>
  </p:cSld>
  <p:clrMapOvr>
    <a:masterClrMapping/>
  </p:clrMapOvr>
  <p:transition spd="slow">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66567"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66568"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endParaRPr lang="en-US" sz="2000" smtClean="0"/>
          </a:p>
        </p:txBody>
      </p:sp>
      <p:sp>
        <p:nvSpPr>
          <p:cNvPr id="66569" name="Title 11"/>
          <p:cNvSpPr>
            <a:spLocks noGrp="1"/>
          </p:cNvSpPr>
          <p:nvPr>
            <p:ph type="title"/>
          </p:nvPr>
        </p:nvSpPr>
        <p:spPr>
          <a:xfrm>
            <a:off x="457200" y="0"/>
            <a:ext cx="8229600" cy="1071563"/>
          </a:xfrm>
        </p:spPr>
        <p:txBody>
          <a:bodyPr/>
          <a:lstStyle/>
          <a:p>
            <a:r>
              <a:rPr lang="en-US" sz="3200" smtClean="0"/>
              <a:t>ROLE OF POLICE IN INVESTIGATION &amp; CRIMINAL PROCEEDINGS</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a:spcBef>
                <a:spcPct val="20000"/>
              </a:spcBef>
              <a:buFont typeface="Arial" charset="0"/>
              <a:buChar char="•"/>
              <a:defRPr/>
            </a:pPr>
            <a:endParaRPr lang="en-US" dirty="0">
              <a:latin typeface="+mn-lt"/>
              <a:ea typeface="ＭＳ Ｐゴシック" pitchFamily="34" charset="-128"/>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eaLnBrk="0" hangingPunct="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795338" y="1223963"/>
            <a:ext cx="8229600" cy="5143500"/>
          </a:xfrm>
          <a:prstGeom prst="rect">
            <a:avLst/>
          </a:prstGeom>
          <a:noFill/>
          <a:ln w="9525">
            <a:noFill/>
            <a:miter lim="800000"/>
            <a:headEnd/>
            <a:tailEnd/>
          </a:ln>
        </p:spPr>
        <p:txBody>
          <a:bodyPr/>
          <a:lstStyle/>
          <a:p>
            <a:pPr marL="609600" indent="-609600" algn="just">
              <a:lnSpc>
                <a:spcPct val="90000"/>
              </a:lnSpc>
              <a:spcBef>
                <a:spcPct val="20000"/>
              </a:spcBef>
              <a:buClr>
                <a:schemeClr val="folHlink"/>
              </a:buClr>
              <a:buSzPct val="90000"/>
              <a:buFont typeface="Wingdings" pitchFamily="2" charset="2"/>
              <a:buNone/>
              <a:defRPr/>
            </a:pPr>
            <a:r>
              <a:rPr lang="en-US" b="1" u="sng" kern="0" dirty="0">
                <a:latin typeface="+mn-lt"/>
                <a:cs typeface="Arial" charset="0"/>
              </a:rPr>
              <a:t>SEC. 172 </a:t>
            </a:r>
            <a:r>
              <a:rPr lang="en-US" b="1" u="sng" kern="0" dirty="0" err="1">
                <a:latin typeface="+mn-lt"/>
                <a:cs typeface="Arial" charset="0"/>
              </a:rPr>
              <a:t>CrPC</a:t>
            </a:r>
            <a:r>
              <a:rPr lang="en-US" b="1" u="sng" kern="0" dirty="0">
                <a:latin typeface="+mn-lt"/>
                <a:cs typeface="Arial" charset="0"/>
              </a:rPr>
              <a:t>: DIARY OF PROCEEDINGS OF INVESTIGATION</a:t>
            </a: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Contains day by day proceedings with time, place of visit, facts ascertained during investigation. Generally known as </a:t>
            </a:r>
            <a:r>
              <a:rPr lang="en-US" b="1" kern="0" dirty="0">
                <a:solidFill>
                  <a:srgbClr val="0000FF"/>
                </a:solidFill>
                <a:latin typeface="+mn-lt"/>
                <a:cs typeface="Arial" charset="0"/>
              </a:rPr>
              <a:t>Case-diary.</a:t>
            </a:r>
          </a:p>
          <a:p>
            <a:pPr marL="609600" indent="-609600" algn="just">
              <a:lnSpc>
                <a:spcPct val="90000"/>
              </a:lnSpc>
              <a:spcBef>
                <a:spcPct val="20000"/>
              </a:spcBef>
              <a:buClr>
                <a:schemeClr val="folHlink"/>
              </a:buClr>
              <a:buSzPct val="90000"/>
              <a:defRPr/>
            </a:pPr>
            <a:endParaRPr lang="en-US" u="sng" kern="0" dirty="0">
              <a:latin typeface="+mn-lt"/>
              <a:cs typeface="Arial" charset="0"/>
            </a:endParaRPr>
          </a:p>
          <a:p>
            <a:pPr marL="609600" indent="-609600" algn="just">
              <a:lnSpc>
                <a:spcPct val="90000"/>
              </a:lnSpc>
              <a:spcBef>
                <a:spcPct val="20000"/>
              </a:spcBef>
              <a:buClr>
                <a:schemeClr val="folHlink"/>
              </a:buClr>
              <a:buSzPct val="90000"/>
              <a:defRPr/>
            </a:pPr>
            <a:r>
              <a:rPr lang="en-US" b="1" u="sng" kern="0" dirty="0">
                <a:latin typeface="+mn-lt"/>
                <a:cs typeface="Arial" charset="0"/>
              </a:rPr>
              <a:t>SEC. 173 </a:t>
            </a:r>
            <a:r>
              <a:rPr lang="en-US" b="1" u="sng" kern="0" dirty="0" err="1">
                <a:latin typeface="+mn-lt"/>
                <a:cs typeface="Arial" charset="0"/>
              </a:rPr>
              <a:t>CrPC</a:t>
            </a:r>
            <a:r>
              <a:rPr lang="en-US" b="1" u="sng" kern="0" dirty="0">
                <a:latin typeface="+mn-lt"/>
                <a:cs typeface="Arial" charset="0"/>
              </a:rPr>
              <a:t>: POLICE REPORT ON COMPLETION OF INVESTIGATION</a:t>
            </a:r>
            <a:endParaRPr lang="en-US" b="1" kern="0" dirty="0">
              <a:latin typeface="+mn-lt"/>
              <a:cs typeface="Arial" charset="0"/>
            </a:endParaRP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Name of parties, nature of complaint, name of witnesses, if offence committed &amp; by whom, whether accused arrested, forwarded or released on bail, etc. (</a:t>
            </a:r>
            <a:r>
              <a:rPr lang="en-US" b="1" kern="0" dirty="0">
                <a:solidFill>
                  <a:srgbClr val="0000FF"/>
                </a:solidFill>
                <a:latin typeface="+mn-lt"/>
                <a:cs typeface="Arial" charset="0"/>
              </a:rPr>
              <a:t>Charge-sheet / Final Report</a:t>
            </a:r>
            <a:r>
              <a:rPr lang="en-US" kern="0" dirty="0">
                <a:latin typeface="+mn-lt"/>
                <a:cs typeface="Arial" charset="0"/>
              </a:rPr>
              <a:t>)</a:t>
            </a:r>
          </a:p>
          <a:p>
            <a:pPr marL="609600" indent="-609600" algn="just">
              <a:lnSpc>
                <a:spcPct val="90000"/>
              </a:lnSpc>
              <a:spcBef>
                <a:spcPct val="20000"/>
              </a:spcBef>
              <a:buClr>
                <a:schemeClr val="folHlink"/>
              </a:buClr>
              <a:buSzPct val="90000"/>
              <a:defRPr/>
            </a:pPr>
            <a:endParaRPr lang="en-US" dirty="0">
              <a:latin typeface="+mn-lt"/>
              <a:ea typeface="ＭＳ Ｐゴシック" pitchFamily="34" charset="-128"/>
              <a:cs typeface="Arial" charset="0"/>
            </a:endParaRPr>
          </a:p>
          <a:p>
            <a:pPr marL="609600" indent="-609600" algn="just">
              <a:lnSpc>
                <a:spcPct val="90000"/>
              </a:lnSpc>
              <a:spcBef>
                <a:spcPct val="20000"/>
              </a:spcBef>
              <a:buClr>
                <a:schemeClr val="folHlink"/>
              </a:buClr>
              <a:buSzPct val="90000"/>
              <a:defRPr/>
            </a:pPr>
            <a:r>
              <a:rPr lang="en-US" b="1" u="sng" kern="0" dirty="0">
                <a:latin typeface="+mn-lt"/>
                <a:cs typeface="Arial" charset="0"/>
              </a:rPr>
              <a:t>SEC. 174 </a:t>
            </a:r>
            <a:r>
              <a:rPr lang="en-US" b="1" u="sng" kern="0" dirty="0" err="1">
                <a:latin typeface="+mn-lt"/>
                <a:cs typeface="Arial" charset="0"/>
              </a:rPr>
              <a:t>CrPC</a:t>
            </a:r>
            <a:r>
              <a:rPr lang="en-US" b="1" u="sng" kern="0" dirty="0">
                <a:latin typeface="+mn-lt"/>
                <a:cs typeface="Arial" charset="0"/>
              </a:rPr>
              <a:t>: ENQUIRY &amp; REPORT ON SUICIDE, ETC.</a:t>
            </a:r>
          </a:p>
          <a:p>
            <a:pPr marL="609600" indent="-609600" algn="just">
              <a:lnSpc>
                <a:spcPct val="90000"/>
              </a:lnSpc>
              <a:spcBef>
                <a:spcPct val="20000"/>
              </a:spcBef>
              <a:buClr>
                <a:schemeClr val="folHlink"/>
              </a:buClr>
              <a:buSzPct val="90000"/>
              <a:buFont typeface="Wingdings" pitchFamily="2" charset="2"/>
              <a:buChar char="ü"/>
              <a:defRPr/>
            </a:pPr>
            <a:r>
              <a:rPr lang="en-US" kern="0" dirty="0">
                <a:latin typeface="+mn-lt"/>
                <a:cs typeface="Arial" charset="0"/>
              </a:rPr>
              <a:t>Police to enquire &amp; report on- also known as </a:t>
            </a:r>
            <a:r>
              <a:rPr lang="en-US" b="1" kern="0" dirty="0">
                <a:solidFill>
                  <a:srgbClr val="0000FF"/>
                </a:solidFill>
                <a:latin typeface="+mn-lt"/>
                <a:cs typeface="Arial" charset="0"/>
              </a:rPr>
              <a:t>INQUEST REPORT</a:t>
            </a:r>
          </a:p>
          <a:p>
            <a:pPr marL="609600" indent="-609600" algn="just">
              <a:lnSpc>
                <a:spcPct val="90000"/>
              </a:lnSpc>
              <a:spcBef>
                <a:spcPct val="20000"/>
              </a:spcBef>
              <a:buClr>
                <a:schemeClr val="folHlink"/>
              </a:buClr>
              <a:buSzPct val="90000"/>
              <a:buFontTx/>
              <a:buChar char="-"/>
              <a:defRPr/>
            </a:pPr>
            <a:r>
              <a:rPr lang="en-US" kern="0" dirty="0">
                <a:latin typeface="+mn-lt"/>
                <a:cs typeface="Arial" charset="0"/>
              </a:rPr>
              <a:t>Suicide</a:t>
            </a:r>
          </a:p>
          <a:p>
            <a:pPr marL="609600" indent="-609600" algn="just">
              <a:lnSpc>
                <a:spcPct val="90000"/>
              </a:lnSpc>
              <a:spcBef>
                <a:spcPct val="20000"/>
              </a:spcBef>
              <a:buClr>
                <a:schemeClr val="folHlink"/>
              </a:buClr>
              <a:buSzPct val="90000"/>
              <a:buFontTx/>
              <a:buChar char="-"/>
              <a:defRPr/>
            </a:pPr>
            <a:r>
              <a:rPr lang="en-US" kern="0" dirty="0">
                <a:latin typeface="+mn-lt"/>
                <a:cs typeface="Arial" charset="0"/>
              </a:rPr>
              <a:t>Killed by animal</a:t>
            </a:r>
          </a:p>
          <a:p>
            <a:pPr marL="609600" indent="-609600" algn="just">
              <a:lnSpc>
                <a:spcPct val="90000"/>
              </a:lnSpc>
              <a:spcBef>
                <a:spcPct val="20000"/>
              </a:spcBef>
              <a:buClr>
                <a:schemeClr val="folHlink"/>
              </a:buClr>
              <a:buSzPct val="90000"/>
              <a:buFontTx/>
              <a:buChar char="-"/>
              <a:defRPr/>
            </a:pPr>
            <a:r>
              <a:rPr lang="en-US" kern="0" dirty="0">
                <a:latin typeface="+mn-lt"/>
                <a:cs typeface="Arial" charset="0"/>
              </a:rPr>
              <a:t>Machinery</a:t>
            </a:r>
          </a:p>
          <a:p>
            <a:pPr marL="609600" indent="-609600" algn="just">
              <a:lnSpc>
                <a:spcPct val="90000"/>
              </a:lnSpc>
              <a:spcBef>
                <a:spcPct val="20000"/>
              </a:spcBef>
              <a:buClr>
                <a:schemeClr val="folHlink"/>
              </a:buClr>
              <a:buSzPct val="90000"/>
              <a:buFontTx/>
              <a:buChar char="-"/>
              <a:defRPr/>
            </a:pPr>
            <a:r>
              <a:rPr lang="en-US" b="1" kern="0" dirty="0">
                <a:solidFill>
                  <a:srgbClr val="0000FF"/>
                </a:solidFill>
                <a:latin typeface="+mn-lt"/>
                <a:cs typeface="Arial" charset="0"/>
              </a:rPr>
              <a:t>Accident</a:t>
            </a:r>
            <a:r>
              <a:rPr lang="en-US" kern="0" dirty="0">
                <a:latin typeface="+mn-lt"/>
                <a:cs typeface="Arial" charset="0"/>
              </a:rPr>
              <a:t>, etc.</a:t>
            </a:r>
          </a:p>
          <a:p>
            <a:pPr marL="609600" indent="-609600" algn="just">
              <a:lnSpc>
                <a:spcPct val="90000"/>
              </a:lnSpc>
              <a:spcBef>
                <a:spcPct val="20000"/>
              </a:spcBef>
              <a:buClr>
                <a:schemeClr val="folHlink"/>
              </a:buClr>
              <a:buSzPct val="90000"/>
              <a:defRPr/>
            </a:pPr>
            <a:r>
              <a:rPr lang="en-US" kern="0" dirty="0">
                <a:latin typeface="+mn-lt"/>
                <a:cs typeface="Arial" charset="0"/>
              </a:rPr>
              <a:t>    	Body to be sent for </a:t>
            </a:r>
            <a:r>
              <a:rPr lang="en-US" b="1" kern="0" dirty="0">
                <a:solidFill>
                  <a:srgbClr val="0000FF"/>
                </a:solidFill>
                <a:latin typeface="+mn-lt"/>
                <a:cs typeface="Arial" charset="0"/>
              </a:rPr>
              <a:t>Post- Mortem</a:t>
            </a:r>
            <a:r>
              <a:rPr lang="en-US" b="1" kern="0" dirty="0">
                <a:latin typeface="+mn-lt"/>
                <a:cs typeface="Arial" charset="0"/>
              </a:rPr>
              <a:t> </a:t>
            </a:r>
            <a:r>
              <a:rPr lang="en-US" kern="0" dirty="0">
                <a:latin typeface="+mn-lt"/>
                <a:cs typeface="Arial" charset="0"/>
              </a:rPr>
              <a:t>&amp; opinion by Civil Surgeon</a:t>
            </a: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algn="just" eaLnBrk="0" hangingPunct="0">
              <a:spcBef>
                <a:spcPct val="20000"/>
              </a:spcBef>
              <a:buFont typeface="Arial" charset="0"/>
              <a:buNone/>
              <a:defRPr/>
            </a:pPr>
            <a:endParaRPr lang="en-US" sz="2000" dirty="0">
              <a:latin typeface="+mn-lt"/>
              <a:cs typeface="+mn-cs"/>
            </a:endParaRPr>
          </a:p>
        </p:txBody>
      </p:sp>
    </p:spTree>
  </p:cSld>
  <p:clrMapOvr>
    <a:masterClrMapping/>
  </p:clrMapOvr>
  <p:transition spd="slow">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67591"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67592" name="Content Placeholder 9"/>
          <p:cNvSpPr>
            <a:spLocks noGrp="1"/>
          </p:cNvSpPr>
          <p:nvPr>
            <p:ph idx="1"/>
          </p:nvPr>
        </p:nvSpPr>
        <p:spPr>
          <a:xfrm>
            <a:off x="642938" y="1071563"/>
            <a:ext cx="8229600" cy="5143500"/>
          </a:xfrm>
        </p:spPr>
        <p:txBody>
          <a:bodyPr/>
          <a:lstStyle/>
          <a:p>
            <a:pPr algn="just">
              <a:buFont typeface="Arial" pitchFamily="34" charset="0"/>
              <a:buNone/>
            </a:pPr>
            <a:endParaRPr lang="en-US" sz="1800" smtClean="0"/>
          </a:p>
        </p:txBody>
      </p:sp>
      <p:sp>
        <p:nvSpPr>
          <p:cNvPr id="67593" name="Title 11"/>
          <p:cNvSpPr>
            <a:spLocks noGrp="1"/>
          </p:cNvSpPr>
          <p:nvPr>
            <p:ph type="title"/>
          </p:nvPr>
        </p:nvSpPr>
        <p:spPr>
          <a:xfrm>
            <a:off x="457200" y="0"/>
            <a:ext cx="8229600" cy="1071563"/>
          </a:xfrm>
        </p:spPr>
        <p:txBody>
          <a:bodyPr/>
          <a:lstStyle/>
          <a:p>
            <a:r>
              <a:rPr lang="en-US" sz="3200" smtClean="0"/>
              <a:t>RELEVANCE OF THE DOCUMENTS PROCURED</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a:spcBef>
                <a:spcPct val="20000"/>
              </a:spcBef>
              <a:buFont typeface="Arial" charset="0"/>
              <a:buChar char="•"/>
              <a:defRPr/>
            </a:pPr>
            <a:endParaRPr lang="en-US" dirty="0">
              <a:latin typeface="+mn-lt"/>
              <a:ea typeface="ＭＳ Ｐゴシック" pitchFamily="34" charset="-128"/>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algn="just" eaLnBrk="0" fontAlgn="auto" hangingPunct="0">
              <a:spcBef>
                <a:spcPct val="20000"/>
              </a:spcBef>
              <a:spcAft>
                <a:spcPts val="0"/>
              </a:spcAft>
              <a:buFont typeface="Arial" charset="0"/>
              <a:buChar char="•"/>
              <a:defRPr/>
            </a:pPr>
            <a:endParaRPr lang="en-US" dirty="0">
              <a:latin typeface="+mn-lt"/>
              <a:cs typeface="+mn-cs"/>
            </a:endParaRPr>
          </a:p>
          <a:p>
            <a:pPr marL="342900" indent="-342900" eaLnBrk="0" hangingPunct="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642938" y="1285875"/>
            <a:ext cx="8358187" cy="5143500"/>
          </a:xfrm>
          <a:prstGeom prst="rect">
            <a:avLst/>
          </a:prstGeom>
          <a:noFill/>
          <a:ln w="9525">
            <a:noFill/>
            <a:miter lim="800000"/>
            <a:headEnd/>
            <a:tailEnd/>
          </a:ln>
        </p:spPr>
        <p:txBody>
          <a:bodyPr/>
          <a:lstStyle/>
          <a:p>
            <a:pPr marL="609600" indent="-609600" algn="just">
              <a:lnSpc>
                <a:spcPct val="90000"/>
              </a:lnSpc>
              <a:spcBef>
                <a:spcPct val="20000"/>
              </a:spcBef>
              <a:buClr>
                <a:schemeClr val="folHlink"/>
              </a:buClr>
              <a:buSzPct val="90000"/>
              <a:buFontTx/>
              <a:buAutoNum type="arabicPeriod"/>
              <a:defRPr/>
            </a:pPr>
            <a:r>
              <a:rPr lang="en-US" sz="1700" b="1" u="sng" kern="0" dirty="0">
                <a:latin typeface="+mn-lt"/>
                <a:cs typeface="Arial" charset="0"/>
              </a:rPr>
              <a:t>FIR</a:t>
            </a:r>
            <a:r>
              <a:rPr lang="en-US" sz="1700" b="1" kern="0" dirty="0">
                <a:latin typeface="+mn-lt"/>
                <a:cs typeface="Arial" charset="0"/>
              </a:rPr>
              <a:t> –</a:t>
            </a:r>
            <a:r>
              <a:rPr lang="en-US" sz="1700" kern="0" dirty="0">
                <a:latin typeface="+mn-lt"/>
                <a:cs typeface="Arial" charset="0"/>
              </a:rPr>
              <a:t> Commission of motor vehicle accident, vehicle involved, rash &amp; negligent driving, name of driver [if given], place, persons died / injured, etc.</a:t>
            </a:r>
          </a:p>
          <a:p>
            <a:pPr marL="609600" indent="-609600" algn="just">
              <a:lnSpc>
                <a:spcPct val="90000"/>
              </a:lnSpc>
              <a:spcBef>
                <a:spcPct val="20000"/>
              </a:spcBef>
              <a:buClr>
                <a:schemeClr val="folHlink"/>
              </a:buClr>
              <a:buSzPct val="90000"/>
              <a:buFontTx/>
              <a:buAutoNum type="arabicPeriod"/>
              <a:defRPr/>
            </a:pPr>
            <a:r>
              <a:rPr lang="en-US" sz="1700" b="1" u="sng" kern="0" dirty="0">
                <a:latin typeface="+mn-lt"/>
                <a:cs typeface="Arial" charset="0"/>
              </a:rPr>
              <a:t>Seizure List</a:t>
            </a:r>
            <a:r>
              <a:rPr lang="en-US" sz="1700" b="1" kern="0" dirty="0">
                <a:latin typeface="+mn-lt"/>
                <a:cs typeface="Arial" charset="0"/>
              </a:rPr>
              <a:t>:</a:t>
            </a:r>
            <a:r>
              <a:rPr lang="en-US" sz="1700" kern="0" dirty="0">
                <a:latin typeface="+mn-lt"/>
                <a:cs typeface="Arial" charset="0"/>
              </a:rPr>
              <a:t> Vehicle number &amp; description, registration particulars &amp; owner, driving license particulars &amp; name of driver, validity /authorization to drive class of vehicle, route permit &amp; validity, insurance particulars.</a:t>
            </a:r>
          </a:p>
          <a:p>
            <a:pPr marL="609600" indent="-609600" algn="just">
              <a:lnSpc>
                <a:spcPct val="90000"/>
              </a:lnSpc>
              <a:spcBef>
                <a:spcPct val="20000"/>
              </a:spcBef>
              <a:buClr>
                <a:schemeClr val="folHlink"/>
              </a:buClr>
              <a:buSzPct val="90000"/>
              <a:buFont typeface="+mj-lt"/>
              <a:buAutoNum type="arabicPeriod"/>
              <a:defRPr/>
            </a:pPr>
            <a:r>
              <a:rPr lang="en-US" sz="1700" b="1" u="sng" kern="0" dirty="0">
                <a:latin typeface="+mn-lt"/>
                <a:cs typeface="Arial" charset="0"/>
              </a:rPr>
              <a:t>MVI Report</a:t>
            </a:r>
            <a:r>
              <a:rPr lang="en-US" sz="1700" b="1" kern="0" dirty="0">
                <a:latin typeface="+mn-lt"/>
                <a:cs typeface="Arial" charset="0"/>
              </a:rPr>
              <a:t>:</a:t>
            </a:r>
            <a:r>
              <a:rPr lang="en-US" sz="1700" kern="0" dirty="0">
                <a:latin typeface="+mn-lt"/>
                <a:cs typeface="Arial" charset="0"/>
              </a:rPr>
              <a:t> Spot map, vehicle particulars, probable cause of accident, presence /absence of rash /negligent driving on part of accused driver, whether any mechanical failure, damage to vehicle, etc. [technical opinion]</a:t>
            </a:r>
          </a:p>
          <a:p>
            <a:pPr marL="609600" indent="-609600" algn="just">
              <a:lnSpc>
                <a:spcPct val="90000"/>
              </a:lnSpc>
              <a:spcBef>
                <a:spcPct val="20000"/>
              </a:spcBef>
              <a:buClr>
                <a:schemeClr val="folHlink"/>
              </a:buClr>
              <a:buSzPct val="90000"/>
              <a:buFont typeface="+mj-lt"/>
              <a:buAutoNum type="arabicPeriod"/>
              <a:defRPr/>
            </a:pPr>
            <a:r>
              <a:rPr lang="en-US" sz="1700" b="1" u="sng" kern="0" dirty="0">
                <a:latin typeface="+mn-lt"/>
                <a:cs typeface="Arial" charset="0"/>
              </a:rPr>
              <a:t>Inquest Report</a:t>
            </a:r>
            <a:r>
              <a:rPr lang="en-US" sz="1700" b="1" kern="0" dirty="0">
                <a:latin typeface="+mn-lt"/>
                <a:cs typeface="Arial" charset="0"/>
              </a:rPr>
              <a:t>:</a:t>
            </a:r>
            <a:r>
              <a:rPr lang="en-US" sz="1700" kern="0" dirty="0">
                <a:latin typeface="+mn-lt"/>
                <a:cs typeface="Arial" charset="0"/>
              </a:rPr>
              <a:t> Position of dead body with surroundings, opinion of near ones regarding cause of death, etc, duly witnessed.</a:t>
            </a:r>
          </a:p>
          <a:p>
            <a:pPr marL="609600" indent="-609600" algn="just">
              <a:lnSpc>
                <a:spcPct val="90000"/>
              </a:lnSpc>
              <a:spcBef>
                <a:spcPct val="20000"/>
              </a:spcBef>
              <a:buClr>
                <a:schemeClr val="folHlink"/>
              </a:buClr>
              <a:buSzPct val="90000"/>
              <a:buFont typeface="+mj-lt"/>
              <a:buAutoNum type="arabicPeriod"/>
              <a:defRPr/>
            </a:pPr>
            <a:r>
              <a:rPr lang="en-US" sz="1700" b="1" u="sng" kern="0" dirty="0">
                <a:latin typeface="+mn-lt"/>
                <a:cs typeface="Arial" charset="0"/>
              </a:rPr>
              <a:t>PM Report</a:t>
            </a:r>
            <a:r>
              <a:rPr lang="en-US" sz="1700" b="1" kern="0" dirty="0">
                <a:latin typeface="+mn-lt"/>
                <a:cs typeface="Arial" charset="0"/>
              </a:rPr>
              <a:t>:</a:t>
            </a:r>
            <a:r>
              <a:rPr lang="en-US" sz="1700" kern="0" dirty="0">
                <a:latin typeface="+mn-lt"/>
                <a:cs typeface="Arial" charset="0"/>
              </a:rPr>
              <a:t> Name/address of person dead, Age, injuries [external /internal], probable cause of death, probable time of death, etc.</a:t>
            </a:r>
          </a:p>
          <a:p>
            <a:pPr marL="609600" indent="-609600" algn="just">
              <a:lnSpc>
                <a:spcPct val="90000"/>
              </a:lnSpc>
              <a:spcBef>
                <a:spcPct val="20000"/>
              </a:spcBef>
              <a:buClr>
                <a:schemeClr val="folHlink"/>
              </a:buClr>
              <a:buSzPct val="90000"/>
              <a:buFont typeface="+mj-lt"/>
              <a:buAutoNum type="arabicPeriod"/>
              <a:defRPr/>
            </a:pPr>
            <a:r>
              <a:rPr lang="en-US" sz="1700" b="1" u="sng" kern="0" dirty="0">
                <a:latin typeface="+mn-lt"/>
                <a:cs typeface="Arial" charset="0"/>
              </a:rPr>
              <a:t>Injury Report /Wound certificate</a:t>
            </a:r>
            <a:r>
              <a:rPr lang="en-US" sz="1700" b="1" kern="0" dirty="0">
                <a:latin typeface="+mn-lt"/>
                <a:cs typeface="Arial" charset="0"/>
              </a:rPr>
              <a:t>:</a:t>
            </a:r>
            <a:r>
              <a:rPr lang="en-US" sz="1700" kern="0" dirty="0">
                <a:latin typeface="+mn-lt"/>
                <a:cs typeface="Arial" charset="0"/>
              </a:rPr>
              <a:t> Name &amp; address of injured, details of injuries, cause &amp; nature of injuries [simple / grievous], time of injuries.</a:t>
            </a:r>
          </a:p>
          <a:p>
            <a:pPr marL="609600" indent="-609600" algn="just">
              <a:lnSpc>
                <a:spcPct val="90000"/>
              </a:lnSpc>
              <a:spcBef>
                <a:spcPct val="20000"/>
              </a:spcBef>
              <a:buClr>
                <a:schemeClr val="folHlink"/>
              </a:buClr>
              <a:buSzPct val="90000"/>
              <a:buFont typeface="+mj-lt"/>
              <a:buAutoNum type="arabicPeriod"/>
              <a:defRPr/>
            </a:pPr>
            <a:r>
              <a:rPr lang="en-US" sz="1700" kern="0" dirty="0">
                <a:latin typeface="+mn-lt"/>
                <a:cs typeface="Arial" charset="0"/>
              </a:rPr>
              <a:t>Copies of documents like Insurance Policy, Driving license, Permit, Fitness certificate</a:t>
            </a:r>
            <a:endParaRPr lang="en-US" sz="1700" u="sng" dirty="0">
              <a:latin typeface="+mn-lt"/>
              <a:cs typeface="Arial" charset="0"/>
            </a:endParaRPr>
          </a:p>
          <a:p>
            <a:pPr marL="609600" indent="-609600" algn="just">
              <a:buFontTx/>
              <a:buAutoNum type="alphaLcPeriod"/>
              <a:defRPr/>
            </a:pPr>
            <a:r>
              <a:rPr lang="en-US" sz="1700" b="1" u="sng" dirty="0">
                <a:latin typeface="+mn-lt"/>
                <a:cs typeface="Arial" charset="0"/>
              </a:rPr>
              <a:t>Charge Sheet</a:t>
            </a:r>
            <a:r>
              <a:rPr lang="en-US" sz="1700" b="1" dirty="0">
                <a:latin typeface="+mn-lt"/>
                <a:cs typeface="Arial" charset="0"/>
              </a:rPr>
              <a:t>:</a:t>
            </a:r>
            <a:r>
              <a:rPr lang="en-US" sz="1700" dirty="0">
                <a:latin typeface="+mn-lt"/>
                <a:cs typeface="Arial" charset="0"/>
              </a:rPr>
              <a:t> Prima-facie, offence has been made out against the accused driver, with name &amp; address, section of law, witnesses, documents seized, etc.</a:t>
            </a:r>
            <a:endParaRPr lang="en-US" sz="1700" b="1" dirty="0">
              <a:latin typeface="+mn-lt"/>
              <a:cs typeface="Arial" charset="0"/>
            </a:endParaRPr>
          </a:p>
          <a:p>
            <a:pPr marL="609600" indent="-609600" algn="just">
              <a:buFontTx/>
              <a:buAutoNum type="alphaLcPeriod"/>
              <a:defRPr/>
            </a:pPr>
            <a:r>
              <a:rPr lang="en-US" sz="1700" b="1" u="sng" dirty="0">
                <a:latin typeface="+mn-lt"/>
                <a:cs typeface="Arial" charset="0"/>
              </a:rPr>
              <a:t>Final Report </a:t>
            </a:r>
            <a:r>
              <a:rPr lang="en-US" sz="1700" b="1" dirty="0">
                <a:latin typeface="+mn-lt"/>
                <a:cs typeface="Arial" charset="0"/>
              </a:rPr>
              <a:t>:</a:t>
            </a:r>
            <a:r>
              <a:rPr lang="en-US" sz="1700" dirty="0">
                <a:latin typeface="+mn-lt"/>
                <a:cs typeface="Arial" charset="0"/>
              </a:rPr>
              <a:t> If no clue is available regarding involvement of vehicle &amp; identity of driver </a:t>
            </a:r>
          </a:p>
          <a:p>
            <a:pPr marL="609600" indent="-609600" algn="just">
              <a:lnSpc>
                <a:spcPct val="90000"/>
              </a:lnSpc>
              <a:spcBef>
                <a:spcPct val="20000"/>
              </a:spcBef>
              <a:buClr>
                <a:schemeClr val="folHlink"/>
              </a:buClr>
              <a:buSzPct val="90000"/>
              <a:buFont typeface="+mj-lt"/>
              <a:buAutoNum type="arabicPeriod"/>
              <a:defRPr/>
            </a:pPr>
            <a:endParaRPr lang="en-US" kern="0" dirty="0">
              <a:latin typeface="+mn-lt"/>
              <a:cs typeface="Arial" charset="0"/>
            </a:endParaRPr>
          </a:p>
          <a:p>
            <a:pPr marL="609600" indent="-609600">
              <a:lnSpc>
                <a:spcPct val="90000"/>
              </a:lnSpc>
              <a:spcBef>
                <a:spcPct val="20000"/>
              </a:spcBef>
              <a:buClr>
                <a:schemeClr val="folHlink"/>
              </a:buClr>
              <a:buSzPct val="90000"/>
              <a:defRPr/>
            </a:pPr>
            <a:endParaRPr lang="en-US" b="1" kern="0" dirty="0">
              <a:latin typeface="+mn-lt"/>
              <a:cs typeface="Arial" charset="0"/>
            </a:endParaRPr>
          </a:p>
          <a:p>
            <a:pPr marL="609600" indent="-609600">
              <a:buFont typeface="Wingdings" pitchFamily="2" charset="2"/>
              <a:buNone/>
              <a:defRPr/>
            </a:pPr>
            <a:r>
              <a:rPr lang="en-US" b="1" kern="0" dirty="0">
                <a:latin typeface="+mn-lt"/>
                <a:cs typeface="Arial" charset="0"/>
              </a:rPr>
              <a:t>  </a:t>
            </a:r>
            <a:endParaRPr lang="en-US" dirty="0">
              <a:latin typeface="+mn-lt"/>
              <a:cs typeface="+mn-cs"/>
            </a:endParaRPr>
          </a:p>
        </p:txBody>
      </p:sp>
    </p:spTree>
  </p:cSld>
  <p:clrMapOvr>
    <a:masterClrMapping/>
  </p:clrMapOvr>
  <p:transition spd="slow">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68615"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68616"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endParaRPr lang="en-US" sz="2000" smtClean="0"/>
          </a:p>
        </p:txBody>
      </p:sp>
      <p:sp>
        <p:nvSpPr>
          <p:cNvPr id="68617" name="Title 11"/>
          <p:cNvSpPr>
            <a:spLocks noGrp="1"/>
          </p:cNvSpPr>
          <p:nvPr>
            <p:ph type="title"/>
          </p:nvPr>
        </p:nvSpPr>
        <p:spPr>
          <a:xfrm>
            <a:off x="457200" y="0"/>
            <a:ext cx="8229600" cy="1071563"/>
          </a:xfrm>
        </p:spPr>
        <p:txBody>
          <a:bodyPr/>
          <a:lstStyle/>
          <a:p>
            <a:endParaRPr lang="en-US" sz="3200" smtClean="0"/>
          </a:p>
        </p:txBody>
      </p:sp>
      <p:graphicFrame>
        <p:nvGraphicFramePr>
          <p:cNvPr id="4" name="Diagram 3"/>
          <p:cNvGraphicFramePr/>
          <p:nvPr/>
        </p:nvGraphicFramePr>
        <p:xfrm>
          <a:off x="2286000" y="1700808"/>
          <a:ext cx="5598368" cy="33843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69639"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graphicFrame>
        <p:nvGraphicFramePr>
          <p:cNvPr id="3" name="Content Placeholder 2"/>
          <p:cNvGraphicFramePr>
            <a:graphicFrameLocks noGrp="1"/>
          </p:cNvGraphicFramePr>
          <p:nvPr>
            <p:ph idx="1"/>
          </p:nvPr>
        </p:nvGraphicFramePr>
        <p:xfrm>
          <a:off x="642910" y="1071546"/>
          <a:ext cx="8229600" cy="51435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9641" name="Title 11"/>
          <p:cNvSpPr>
            <a:spLocks noGrp="1"/>
          </p:cNvSpPr>
          <p:nvPr>
            <p:ph type="title"/>
          </p:nvPr>
        </p:nvSpPr>
        <p:spPr>
          <a:xfrm>
            <a:off x="457200" y="0"/>
            <a:ext cx="8229600" cy="1071563"/>
          </a:xfrm>
        </p:spPr>
        <p:txBody>
          <a:bodyPr/>
          <a:lstStyle/>
          <a:p>
            <a:r>
              <a:rPr lang="en-US" sz="3200" smtClean="0"/>
              <a:t>LEADING EVIDENCE AND PROVING DEFENCES</a:t>
            </a:r>
          </a:p>
        </p:txBody>
      </p:sp>
      <p:sp>
        <p:nvSpPr>
          <p:cNvPr id="4" name="TextBox 3"/>
          <p:cNvSpPr txBox="1"/>
          <p:nvPr/>
        </p:nvSpPr>
        <p:spPr>
          <a:xfrm>
            <a:off x="752475" y="3384550"/>
            <a:ext cx="1549400" cy="400050"/>
          </a:xfrm>
          <a:prstGeom prst="rect">
            <a:avLst/>
          </a:prstGeom>
          <a:noFill/>
        </p:spPr>
        <p:txBody>
          <a:bodyPr>
            <a:spAutoFit/>
          </a:bodyPr>
          <a:lstStyle/>
          <a:p>
            <a:pPr>
              <a:defRPr/>
            </a:pPr>
            <a:r>
              <a:rPr lang="en-US" sz="2000" b="1" dirty="0">
                <a:solidFill>
                  <a:schemeClr val="bg1"/>
                </a:solidFill>
                <a:latin typeface="+mn-lt"/>
                <a:cs typeface="Arial" charset="0"/>
              </a:rPr>
              <a:t>EVIDENCE</a:t>
            </a:r>
          </a:p>
        </p:txBody>
      </p:sp>
      <p:sp>
        <p:nvSpPr>
          <p:cNvPr id="14" name="Rectangle 13"/>
          <p:cNvSpPr/>
          <p:nvPr/>
        </p:nvSpPr>
        <p:spPr>
          <a:xfrm>
            <a:off x="633413" y="1052513"/>
            <a:ext cx="8510587" cy="646112"/>
          </a:xfrm>
          <a:prstGeom prst="rect">
            <a:avLst/>
          </a:prstGeom>
        </p:spPr>
        <p:txBody>
          <a:bodyPr>
            <a:spAutoFit/>
          </a:bodyPr>
          <a:lstStyle/>
          <a:p>
            <a:pPr algn="just">
              <a:defRPr/>
            </a:pPr>
            <a:r>
              <a:rPr lang="en-US" dirty="0">
                <a:latin typeface="+mn-lt"/>
                <a:cs typeface="Arial" charset="0"/>
              </a:rPr>
              <a:t>For proving the defense available under section 149(2) of the Motor Vehicles Act,1988 the evidences are to be lead before the learned MACT</a:t>
            </a:r>
          </a:p>
        </p:txBody>
      </p:sp>
      <p:sp>
        <p:nvSpPr>
          <p:cNvPr id="69644" name="Rectangle 15"/>
          <p:cNvSpPr>
            <a:spLocks noChangeArrowheads="1"/>
          </p:cNvSpPr>
          <p:nvPr/>
        </p:nvSpPr>
        <p:spPr bwMode="auto">
          <a:xfrm>
            <a:off x="4859338" y="2017713"/>
            <a:ext cx="4284662" cy="738187"/>
          </a:xfrm>
          <a:prstGeom prst="rect">
            <a:avLst/>
          </a:prstGeom>
          <a:noFill/>
          <a:ln w="9525">
            <a:noFill/>
            <a:miter lim="800000"/>
            <a:headEnd/>
            <a:tailEnd/>
          </a:ln>
        </p:spPr>
        <p:txBody>
          <a:bodyPr>
            <a:spAutoFit/>
          </a:bodyPr>
          <a:lstStyle/>
          <a:p>
            <a:pPr algn="just"/>
            <a:r>
              <a:rPr lang="en-US" sz="1400"/>
              <a:t>All facts, except the contents of documents may be proved by oral evidence.</a:t>
            </a:r>
          </a:p>
          <a:p>
            <a:pPr algn="just"/>
            <a:r>
              <a:rPr lang="en-US" sz="1400" b="1"/>
              <a:t>Oral evidence must be direct.(S.60)</a:t>
            </a:r>
            <a:endParaRPr lang="en-US" sz="1400"/>
          </a:p>
        </p:txBody>
      </p:sp>
      <p:graphicFrame>
        <p:nvGraphicFramePr>
          <p:cNvPr id="15" name="Diagram 14"/>
          <p:cNvGraphicFramePr/>
          <p:nvPr/>
        </p:nvGraphicFramePr>
        <p:xfrm>
          <a:off x="4499992" y="2755954"/>
          <a:ext cx="4644008" cy="349482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spd="slow">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70663"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70664" name="Title 11"/>
          <p:cNvSpPr>
            <a:spLocks noGrp="1"/>
          </p:cNvSpPr>
          <p:nvPr>
            <p:ph type="title"/>
          </p:nvPr>
        </p:nvSpPr>
        <p:spPr>
          <a:xfrm>
            <a:off x="457200" y="0"/>
            <a:ext cx="8229600" cy="1071563"/>
          </a:xfrm>
        </p:spPr>
        <p:txBody>
          <a:bodyPr/>
          <a:lstStyle/>
          <a:p>
            <a:r>
              <a:rPr lang="en-US" sz="3200" smtClean="0"/>
              <a:t>LEADING EVIDENCE AND PROVING DEFENCES</a:t>
            </a:r>
          </a:p>
        </p:txBody>
      </p:sp>
      <p:sp>
        <p:nvSpPr>
          <p:cNvPr id="70665" name="Content Placeholder 1"/>
          <p:cNvSpPr>
            <a:spLocks noGrp="1"/>
          </p:cNvSpPr>
          <p:nvPr>
            <p:ph idx="1"/>
          </p:nvPr>
        </p:nvSpPr>
        <p:spPr/>
        <p:txBody>
          <a:bodyPr/>
          <a:lstStyle/>
          <a:p>
            <a:endParaRPr lang="en-US" smtClean="0"/>
          </a:p>
        </p:txBody>
      </p:sp>
      <p:sp>
        <p:nvSpPr>
          <p:cNvPr id="14" name="Content Placeholder 9"/>
          <p:cNvSpPr txBox="1">
            <a:spLocks/>
          </p:cNvSpPr>
          <p:nvPr/>
        </p:nvSpPr>
        <p:spPr bwMode="auto">
          <a:xfrm>
            <a:off x="642938" y="1092200"/>
            <a:ext cx="8358187" cy="5143500"/>
          </a:xfrm>
          <a:prstGeom prst="rect">
            <a:avLst/>
          </a:prstGeom>
          <a:noFill/>
          <a:ln w="9525">
            <a:noFill/>
            <a:miter lim="800000"/>
            <a:headEnd/>
            <a:tailEnd/>
          </a:ln>
        </p:spPr>
        <p:txBody>
          <a:bodyPr/>
          <a:lstStyle/>
          <a:p>
            <a:pPr algn="ctr">
              <a:defRPr/>
            </a:pPr>
            <a:r>
              <a:rPr lang="en-US" sz="2000" b="1" dirty="0">
                <a:latin typeface="+mn-lt"/>
                <a:cs typeface="Arial" charset="0"/>
              </a:rPr>
              <a:t>IMPORTANT PRINCIPLES OF EVIDENCE </a:t>
            </a:r>
          </a:p>
          <a:p>
            <a:pPr algn="just">
              <a:defRPr/>
            </a:pPr>
            <a:endParaRPr lang="en-US" b="1" dirty="0">
              <a:latin typeface="+mn-lt"/>
              <a:cs typeface="Arial" charset="0"/>
            </a:endParaRPr>
          </a:p>
          <a:p>
            <a:pPr algn="just">
              <a:defRPr/>
            </a:pPr>
            <a:r>
              <a:rPr lang="en-US" b="1" dirty="0">
                <a:latin typeface="+mn-lt"/>
                <a:cs typeface="Arial" charset="0"/>
              </a:rPr>
              <a:t>S.101. BURDEN OF PROOF</a:t>
            </a:r>
          </a:p>
          <a:p>
            <a:pPr algn="just">
              <a:defRPr/>
            </a:pPr>
            <a:r>
              <a:rPr lang="en-US" dirty="0">
                <a:latin typeface="+mn-lt"/>
                <a:cs typeface="Arial" charset="0"/>
              </a:rPr>
              <a:t>Whoever desires any Court to give judgment as to any legal right or liability dependent on the existence of facts which he asserts, must prove that those facts exist.</a:t>
            </a:r>
          </a:p>
          <a:p>
            <a:pPr algn="just">
              <a:defRPr/>
            </a:pPr>
            <a:r>
              <a:rPr lang="en-US" dirty="0">
                <a:latin typeface="+mn-lt"/>
                <a:cs typeface="Arial" charset="0"/>
              </a:rPr>
              <a:t>When a person is bound to prove the existence of any fact, it is said that he burden of proof lies on that person.</a:t>
            </a:r>
          </a:p>
          <a:p>
            <a:pPr algn="just">
              <a:defRPr/>
            </a:pPr>
            <a:endParaRPr lang="en-US" dirty="0">
              <a:latin typeface="+mn-lt"/>
              <a:cs typeface="Arial" charset="0"/>
            </a:endParaRPr>
          </a:p>
          <a:p>
            <a:pPr algn="just">
              <a:defRPr/>
            </a:pPr>
            <a:r>
              <a:rPr lang="en-US" b="1" dirty="0">
                <a:latin typeface="+mn-lt"/>
                <a:cs typeface="Arial" charset="0"/>
              </a:rPr>
              <a:t>S.102. ON WHOM BURDEN OF PROOF LIES</a:t>
            </a:r>
          </a:p>
          <a:p>
            <a:pPr algn="just">
              <a:defRPr/>
            </a:pPr>
            <a:r>
              <a:rPr lang="en-US" dirty="0">
                <a:latin typeface="+mn-lt"/>
                <a:cs typeface="Arial" charset="0"/>
              </a:rPr>
              <a:t>The burden of proof in a suit or proceeding lies on that person who would fail if no evidence at all were given on either side.</a:t>
            </a:r>
          </a:p>
          <a:p>
            <a:pPr algn="just">
              <a:defRPr/>
            </a:pPr>
            <a:endParaRPr lang="en-US" b="1" dirty="0">
              <a:latin typeface="+mn-lt"/>
              <a:cs typeface="Arial" charset="0"/>
            </a:endParaRPr>
          </a:p>
          <a:p>
            <a:pPr algn="just">
              <a:defRPr/>
            </a:pPr>
            <a:r>
              <a:rPr lang="en-US" b="1" dirty="0">
                <a:latin typeface="+mn-lt"/>
                <a:cs typeface="Arial" charset="0"/>
              </a:rPr>
              <a:t>115. ESTOPPEL</a:t>
            </a:r>
          </a:p>
          <a:p>
            <a:pPr algn="just">
              <a:defRPr/>
            </a:pPr>
            <a:r>
              <a:rPr lang="en-US" dirty="0">
                <a:latin typeface="+mn-lt"/>
                <a:cs typeface="Arial" charset="0"/>
              </a:rPr>
              <a:t>When one person has, by his declaration, act or omission, intentionally caused or permitted another person to believe a thing to be true and to act upon such belief, neither he nor his representative shall be allowed, in any suit or proceeding between himself and such person or his representative, to deny the truth of that thing.</a:t>
            </a:r>
          </a:p>
        </p:txBody>
      </p:sp>
    </p:spTree>
  </p:cSld>
  <p:clrMapOvr>
    <a:masterClrMapping/>
  </p:clrMapOvr>
  <p:transition spd="slow">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71687"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71688" name="Title 11"/>
          <p:cNvSpPr>
            <a:spLocks noGrp="1"/>
          </p:cNvSpPr>
          <p:nvPr>
            <p:ph type="title"/>
          </p:nvPr>
        </p:nvSpPr>
        <p:spPr>
          <a:xfrm>
            <a:off x="457200" y="0"/>
            <a:ext cx="8229600" cy="1071563"/>
          </a:xfrm>
        </p:spPr>
        <p:txBody>
          <a:bodyPr/>
          <a:lstStyle/>
          <a:p>
            <a:r>
              <a:rPr lang="en-US" sz="3200" smtClean="0"/>
              <a:t>PROVISIONS RELATING TO EXAMINATION</a:t>
            </a:r>
          </a:p>
        </p:txBody>
      </p:sp>
      <p:sp>
        <p:nvSpPr>
          <p:cNvPr id="71689" name="Content Placeholder 1"/>
          <p:cNvSpPr>
            <a:spLocks noGrp="1"/>
          </p:cNvSpPr>
          <p:nvPr>
            <p:ph idx="1"/>
          </p:nvPr>
        </p:nvSpPr>
        <p:spPr/>
        <p:txBody>
          <a:bodyPr/>
          <a:lstStyle/>
          <a:p>
            <a:endParaRPr lang="en-US" smtClean="0"/>
          </a:p>
        </p:txBody>
      </p:sp>
      <p:graphicFrame>
        <p:nvGraphicFramePr>
          <p:cNvPr id="10" name="Diagram 9"/>
          <p:cNvGraphicFramePr/>
          <p:nvPr/>
        </p:nvGraphicFramePr>
        <p:xfrm>
          <a:off x="642910" y="1091843"/>
          <a:ext cx="8358214" cy="51435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72711"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72712"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endParaRPr lang="en-US" sz="2000" smtClean="0"/>
          </a:p>
        </p:txBody>
      </p:sp>
      <p:sp>
        <p:nvSpPr>
          <p:cNvPr id="72713" name="Title 11"/>
          <p:cNvSpPr>
            <a:spLocks noGrp="1"/>
          </p:cNvSpPr>
          <p:nvPr>
            <p:ph type="title"/>
          </p:nvPr>
        </p:nvSpPr>
        <p:spPr>
          <a:xfrm>
            <a:off x="457200" y="0"/>
            <a:ext cx="8229600" cy="1071563"/>
          </a:xfrm>
        </p:spPr>
        <p:txBody>
          <a:bodyPr/>
          <a:lstStyle/>
          <a:p>
            <a:endParaRPr lang="en-US" sz="3200" smtClean="0"/>
          </a:p>
        </p:txBody>
      </p:sp>
      <p:graphicFrame>
        <p:nvGraphicFramePr>
          <p:cNvPr id="4" name="Diagram 3"/>
          <p:cNvGraphicFramePr/>
          <p:nvPr/>
        </p:nvGraphicFramePr>
        <p:xfrm>
          <a:off x="2286000" y="1700808"/>
          <a:ext cx="5598368" cy="33843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0"/>
            <a:ext cx="9144000" cy="1066800"/>
          </a:xfrm>
        </p:spPr>
        <p:txBody>
          <a:bodyPr/>
          <a:lstStyle/>
          <a:p>
            <a:pPr eaLnBrk="1" hangingPunct="1"/>
            <a:r>
              <a:rPr lang="en-US" smtClean="0"/>
              <a:t>Jg;pgklkgop;gkoprkfrllkfloffff</a:t>
            </a:r>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18440"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13" name="Rectangle 12"/>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3200" b="1" dirty="0">
              <a:solidFill>
                <a:schemeClr val="tx1">
                  <a:lumMod val="75000"/>
                  <a:lumOff val="25000"/>
                </a:schemeClr>
              </a:solidFill>
              <a:latin typeface="+mj-lt"/>
            </a:endParaRPr>
          </a:p>
        </p:txBody>
      </p:sp>
      <p:sp>
        <p:nvSpPr>
          <p:cNvPr id="2" name="Content Placeholder 1"/>
          <p:cNvSpPr>
            <a:spLocks noGrp="1"/>
          </p:cNvSpPr>
          <p:nvPr>
            <p:ph idx="1"/>
          </p:nvPr>
        </p:nvSpPr>
        <p:spPr>
          <a:xfrm>
            <a:off x="644525" y="1114425"/>
            <a:ext cx="8229600" cy="5172075"/>
          </a:xfrm>
        </p:spPr>
        <p:txBody>
          <a:bodyPr/>
          <a:lstStyle/>
          <a:p>
            <a:pPr>
              <a:buFont typeface="Wingdings" pitchFamily="2" charset="2"/>
              <a:buChar char="q"/>
              <a:defRPr/>
            </a:pPr>
            <a:r>
              <a:rPr lang="en-US" sz="1600" b="1" dirty="0" smtClean="0">
                <a:latin typeface="Arial Black" pitchFamily="34" charset="0"/>
              </a:rPr>
              <a:t>LIABILITY TO THIRD PARTI</a:t>
            </a:r>
            <a:r>
              <a:rPr lang="en-US" sz="1600" dirty="0" smtClean="0">
                <a:latin typeface="Arial Black" pitchFamily="34" charset="0"/>
              </a:rPr>
              <a:t>ES</a:t>
            </a:r>
          </a:p>
          <a:p>
            <a:pPr marL="0" indent="0" algn="just">
              <a:buFont typeface="Arial" charset="0"/>
              <a:buNone/>
              <a:defRPr/>
            </a:pPr>
            <a:r>
              <a:rPr lang="en-US" sz="1400" dirty="0" smtClean="0">
                <a:latin typeface="Arial" pitchFamily="34" charset="0"/>
                <a:cs typeface="Arial" pitchFamily="34" charset="0"/>
              </a:rPr>
              <a:t>1. Subject to the </a:t>
            </a:r>
            <a:r>
              <a:rPr lang="en-US" sz="1400" b="1" dirty="0" smtClean="0">
                <a:latin typeface="Arial" pitchFamily="34" charset="0"/>
                <a:cs typeface="Arial" pitchFamily="34" charset="0"/>
              </a:rPr>
              <a:t>Limit of liability </a:t>
            </a:r>
            <a:r>
              <a:rPr lang="en-US" sz="1400" dirty="0" smtClean="0">
                <a:latin typeface="Arial" pitchFamily="34" charset="0"/>
                <a:cs typeface="Arial" pitchFamily="34" charset="0"/>
              </a:rPr>
              <a:t>as laid down in the schedule hereto, the company will </a:t>
            </a:r>
            <a:r>
              <a:rPr lang="en-US" sz="1400" b="1" u="sng" dirty="0" smtClean="0">
                <a:latin typeface="Arial" pitchFamily="34" charset="0"/>
                <a:cs typeface="Arial" pitchFamily="34" charset="0"/>
              </a:rPr>
              <a:t>indemnify the insured in the event of accident caused by or arising out of the use of Motor Vehicles </a:t>
            </a:r>
            <a:r>
              <a:rPr lang="en-US" sz="1400" dirty="0" smtClean="0">
                <a:latin typeface="Arial" pitchFamily="34" charset="0"/>
                <a:cs typeface="Arial" pitchFamily="34" charset="0"/>
              </a:rPr>
              <a:t>anywhere in India against all sums including claimant’s costs and expenses which the </a:t>
            </a:r>
            <a:r>
              <a:rPr lang="en-US" sz="1400" b="1" u="sng" dirty="0" smtClean="0">
                <a:latin typeface="Arial" pitchFamily="34" charset="0"/>
                <a:cs typeface="Arial" pitchFamily="34" charset="0"/>
              </a:rPr>
              <a:t>insured shall become legally liable to pay</a:t>
            </a:r>
            <a:r>
              <a:rPr lang="en-US" sz="1400" dirty="0" smtClean="0">
                <a:latin typeface="Arial" pitchFamily="34" charset="0"/>
                <a:cs typeface="Arial" pitchFamily="34" charset="0"/>
              </a:rPr>
              <a:t> in respect of </a:t>
            </a:r>
          </a:p>
          <a:p>
            <a:pPr marL="400050" indent="-400050" algn="just">
              <a:buFont typeface="Arial" charset="0"/>
              <a:buAutoNum type="romanLcParenBoth"/>
              <a:defRPr/>
            </a:pPr>
            <a:r>
              <a:rPr lang="en-US" sz="1400" b="1" dirty="0" smtClean="0">
                <a:latin typeface="Arial" pitchFamily="34" charset="0"/>
                <a:cs typeface="Arial" pitchFamily="34" charset="0"/>
              </a:rPr>
              <a:t>death or bodily injury to any person </a:t>
            </a:r>
            <a:r>
              <a:rPr lang="en-US" sz="1400" dirty="0" smtClean="0">
                <a:latin typeface="Arial" pitchFamily="34" charset="0"/>
                <a:cs typeface="Arial" pitchFamily="34" charset="0"/>
              </a:rPr>
              <a:t>so far as it is necessary to meet the requirements of Motor Vehicles Act.</a:t>
            </a:r>
          </a:p>
          <a:p>
            <a:pPr marL="400050" indent="-400050" algn="just">
              <a:buFont typeface="Arial" charset="0"/>
              <a:buAutoNum type="romanLcParenBoth"/>
              <a:defRPr/>
            </a:pPr>
            <a:r>
              <a:rPr lang="en-US" sz="1400" b="1" dirty="0" smtClean="0">
                <a:latin typeface="Arial" pitchFamily="34" charset="0"/>
                <a:cs typeface="Arial" pitchFamily="34" charset="0"/>
              </a:rPr>
              <a:t>damage to any property other than property belonging to the insured </a:t>
            </a:r>
            <a:r>
              <a:rPr lang="en-US" sz="1400" dirty="0" smtClean="0">
                <a:latin typeface="Arial" pitchFamily="34" charset="0"/>
                <a:cs typeface="Arial" pitchFamily="34" charset="0"/>
              </a:rPr>
              <a:t>or held in trust or in the custody or control of the insured </a:t>
            </a:r>
            <a:r>
              <a:rPr lang="en-US" sz="1400" dirty="0" err="1" smtClean="0">
                <a:latin typeface="Arial" pitchFamily="34" charset="0"/>
                <a:cs typeface="Arial" pitchFamily="34" charset="0"/>
              </a:rPr>
              <a:t>upto</a:t>
            </a:r>
            <a:r>
              <a:rPr lang="en-US" sz="1400" dirty="0" smtClean="0">
                <a:latin typeface="Arial" pitchFamily="34" charset="0"/>
                <a:cs typeface="Arial" pitchFamily="34" charset="0"/>
              </a:rPr>
              <a:t> the limit specified in the schedule.</a:t>
            </a:r>
          </a:p>
          <a:p>
            <a:pPr marL="0" indent="0" algn="just">
              <a:buFont typeface="Arial" charset="0"/>
              <a:buNone/>
              <a:defRPr/>
            </a:pPr>
            <a:r>
              <a:rPr lang="en-US" sz="1400" dirty="0" smtClean="0">
                <a:latin typeface="Arial" pitchFamily="34" charset="0"/>
                <a:cs typeface="Arial" pitchFamily="34" charset="0"/>
              </a:rPr>
              <a:t>2. The company will also pay all costs and expenses incurred with its written consent.</a:t>
            </a:r>
          </a:p>
          <a:p>
            <a:pPr marL="0" indent="0" algn="just">
              <a:buFont typeface="Arial" charset="0"/>
              <a:buNone/>
              <a:defRPr/>
            </a:pPr>
            <a:r>
              <a:rPr lang="en-US" sz="1400" dirty="0" smtClean="0">
                <a:latin typeface="Arial" pitchFamily="34" charset="0"/>
                <a:cs typeface="Arial" pitchFamily="34" charset="0"/>
              </a:rPr>
              <a:t>3. In terms of an subject to the limitations of the indemnity which is granted by this policy to the insured, </a:t>
            </a:r>
            <a:r>
              <a:rPr lang="en-US" sz="1400" dirty="0" smtClean="0">
                <a:solidFill>
                  <a:srgbClr val="0000FF"/>
                </a:solidFill>
                <a:latin typeface="Arial" pitchFamily="34" charset="0"/>
                <a:cs typeface="Arial" pitchFamily="34" charset="0"/>
              </a:rPr>
              <a:t>the company will indemnify any driver who is driving the Motor Vehicle on the insured’s order or with insured’s permission provided that such driver shall as though he/she were the insured observe fulfill and be subject to the terms exceptions and conditions of this policy in so far as they apply.</a:t>
            </a:r>
          </a:p>
          <a:p>
            <a:pPr marL="0" indent="0" algn="just">
              <a:buFont typeface="Arial" charset="0"/>
              <a:buNone/>
              <a:defRPr/>
            </a:pPr>
            <a:r>
              <a:rPr lang="en-US" sz="1400" dirty="0" smtClean="0">
                <a:latin typeface="Arial" pitchFamily="34" charset="0"/>
                <a:cs typeface="Arial" pitchFamily="34" charset="0"/>
              </a:rPr>
              <a:t>4. In the event of death of any person entitled to indemnity under this policy the Company will in respect of the liability incurred by such person indemnify his/her personal representative subject to </a:t>
            </a:r>
            <a:r>
              <a:rPr lang="en-US" sz="1600" dirty="0" smtClean="0">
                <a:latin typeface="Arial" pitchFamily="34" charset="0"/>
                <a:cs typeface="Arial" pitchFamily="34" charset="0"/>
              </a:rPr>
              <a:t>…</a:t>
            </a:r>
          </a:p>
          <a:p>
            <a:pPr marL="0" indent="0" algn="just">
              <a:buFont typeface="Arial" charset="0"/>
              <a:buNone/>
              <a:defRPr/>
            </a:pPr>
            <a:r>
              <a:rPr lang="en-US" sz="1400" dirty="0" smtClean="0">
                <a:latin typeface="Arial" pitchFamily="34" charset="0"/>
                <a:cs typeface="Arial" pitchFamily="34" charset="0"/>
              </a:rPr>
              <a:t>5. The company may its own option</a:t>
            </a:r>
          </a:p>
          <a:p>
            <a:pPr algn="just">
              <a:buFont typeface="Arial" charset="0"/>
              <a:buAutoNum type="alphaUcParenBoth"/>
              <a:defRPr/>
            </a:pPr>
            <a:r>
              <a:rPr lang="en-US" sz="1400" dirty="0" smtClean="0">
                <a:latin typeface="Arial" pitchFamily="34" charset="0"/>
                <a:cs typeface="Arial" pitchFamily="34" charset="0"/>
              </a:rPr>
              <a:t>Arrange for representation at any Inquest or Fatal Inquiry in respect of any death which may be the subject of indemnity under this policy and</a:t>
            </a:r>
          </a:p>
          <a:p>
            <a:pPr algn="just">
              <a:buFont typeface="Arial" charset="0"/>
              <a:buAutoNum type="alphaUcParenBoth"/>
              <a:defRPr/>
            </a:pPr>
            <a:r>
              <a:rPr lang="en-US" sz="1400" dirty="0" smtClean="0">
                <a:latin typeface="Arial" pitchFamily="34" charset="0"/>
                <a:cs typeface="Arial" pitchFamily="34" charset="0"/>
              </a:rPr>
              <a:t>Undertake the defense of proceedings in any Court of Law in respect of any act or alleged offence causing or relating to any event which may be the subject of indemnity under this policy.  </a:t>
            </a:r>
          </a:p>
          <a:p>
            <a:pPr marL="0" indent="0" algn="just">
              <a:buFont typeface="Arial" charset="0"/>
              <a:buNone/>
              <a:defRPr/>
            </a:pPr>
            <a:endParaRPr lang="en-US" sz="1600" dirty="0" smtClean="0">
              <a:latin typeface="Arial" pitchFamily="34" charset="0"/>
              <a:cs typeface="Arial" pitchFamily="34" charset="0"/>
            </a:endParaRPr>
          </a:p>
          <a:p>
            <a:pPr marL="0" indent="0" algn="just">
              <a:buFont typeface="Arial" charset="0"/>
              <a:buNone/>
              <a:defRPr/>
            </a:pPr>
            <a:r>
              <a:rPr lang="en-US" sz="1600" dirty="0" smtClean="0">
                <a:latin typeface="Arial" pitchFamily="34" charset="0"/>
                <a:cs typeface="Arial" pitchFamily="34" charset="0"/>
              </a:rPr>
              <a:t> </a:t>
            </a:r>
          </a:p>
          <a:p>
            <a:pPr>
              <a:buFont typeface="Wingdings" pitchFamily="2" charset="2"/>
              <a:buChar char="q"/>
              <a:defRPr/>
            </a:pPr>
            <a:endParaRPr lang="en-US" sz="1600" dirty="0">
              <a:latin typeface="Arial Black" pitchFamily="34" charset="0"/>
            </a:endParaRPr>
          </a:p>
        </p:txBody>
      </p:sp>
      <p:sp>
        <p:nvSpPr>
          <p:cNvPr id="18443" name="TextBox 3"/>
          <p:cNvSpPr txBox="1">
            <a:spLocks noChangeArrowheads="1"/>
          </p:cNvSpPr>
          <p:nvPr/>
        </p:nvSpPr>
        <p:spPr bwMode="auto">
          <a:xfrm>
            <a:off x="125413" y="158750"/>
            <a:ext cx="8848725" cy="708025"/>
          </a:xfrm>
          <a:prstGeom prst="rect">
            <a:avLst/>
          </a:prstGeom>
          <a:noFill/>
          <a:ln w="9525">
            <a:noFill/>
            <a:miter lim="800000"/>
            <a:headEnd/>
            <a:tailEnd/>
          </a:ln>
        </p:spPr>
        <p:txBody>
          <a:bodyPr>
            <a:spAutoFit/>
          </a:bodyPr>
          <a:lstStyle/>
          <a:p>
            <a:r>
              <a:rPr lang="en-US" sz="2000" b="1" i="1"/>
              <a:t>Applicable to all classes of vehicles with suitable amendments in “Limitation as to us”</a:t>
            </a:r>
          </a:p>
        </p:txBody>
      </p:sp>
    </p:spTree>
  </p:cSld>
  <p:clrMapOvr>
    <a:masterClrMapping/>
  </p:clrMapOvr>
  <p:transition spd="slow">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73735"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73736" name="Title 11"/>
          <p:cNvSpPr>
            <a:spLocks noGrp="1"/>
          </p:cNvSpPr>
          <p:nvPr>
            <p:ph type="title"/>
          </p:nvPr>
        </p:nvSpPr>
        <p:spPr>
          <a:xfrm>
            <a:off x="457200" y="0"/>
            <a:ext cx="8229600" cy="1071563"/>
          </a:xfrm>
        </p:spPr>
        <p:txBody>
          <a:bodyPr/>
          <a:lstStyle/>
          <a:p>
            <a:r>
              <a:rPr lang="en-US" sz="3200" smtClean="0"/>
              <a:t>EXPLORING THE POSSIBILITIES OF COMPROMISE THROUGH ADRs</a:t>
            </a:r>
          </a:p>
        </p:txBody>
      </p:sp>
      <p:sp>
        <p:nvSpPr>
          <p:cNvPr id="73737" name="Content Placeholder 1"/>
          <p:cNvSpPr>
            <a:spLocks noGrp="1"/>
          </p:cNvSpPr>
          <p:nvPr>
            <p:ph idx="1"/>
          </p:nvPr>
        </p:nvSpPr>
        <p:spPr/>
        <p:txBody>
          <a:bodyPr/>
          <a:lstStyle/>
          <a:p>
            <a:endParaRPr lang="en-US" smtClean="0"/>
          </a:p>
        </p:txBody>
      </p:sp>
      <p:sp>
        <p:nvSpPr>
          <p:cNvPr id="14" name="Content Placeholder 9"/>
          <p:cNvSpPr txBox="1">
            <a:spLocks/>
          </p:cNvSpPr>
          <p:nvPr/>
        </p:nvSpPr>
        <p:spPr bwMode="auto">
          <a:xfrm>
            <a:off x="636588" y="1060450"/>
            <a:ext cx="8358187" cy="5143500"/>
          </a:xfrm>
          <a:prstGeom prst="rect">
            <a:avLst/>
          </a:prstGeom>
          <a:noFill/>
          <a:ln w="9525">
            <a:noFill/>
            <a:miter lim="800000"/>
            <a:headEnd/>
            <a:tailEnd/>
          </a:ln>
        </p:spPr>
        <p:txBody>
          <a:bodyPr/>
          <a:lstStyle/>
          <a:p>
            <a:pPr algn="just">
              <a:defRPr/>
            </a:pPr>
            <a:r>
              <a:rPr lang="en-US" dirty="0">
                <a:latin typeface="+mn-lt"/>
                <a:cs typeface="Arial" charset="0"/>
              </a:rPr>
              <a:t>When the dealing officer is satisfied that no defense under section 149(2) Motor Vehicle Act, 1988 is available and the accident and involvement of insured vehicle is established and prima-facie negligence is proved, the most prudent way to move forward is to look for compromise settlement through various ADRs.</a:t>
            </a:r>
          </a:p>
          <a:p>
            <a:pPr algn="just">
              <a:defRPr/>
            </a:pPr>
            <a:endParaRPr lang="en-US" dirty="0">
              <a:latin typeface="+mn-lt"/>
              <a:cs typeface="Arial" charset="0"/>
            </a:endParaRPr>
          </a:p>
          <a:p>
            <a:pPr algn="just">
              <a:defRPr/>
            </a:pPr>
            <a:r>
              <a:rPr lang="en-US" dirty="0">
                <a:latin typeface="+mn-lt"/>
                <a:cs typeface="Arial" charset="0"/>
              </a:rPr>
              <a:t>Section 89 of Code of Civil Procedure  provides that:</a:t>
            </a:r>
          </a:p>
          <a:p>
            <a:pPr marL="285750" indent="-285750" algn="just">
              <a:buFont typeface="Wingdings" pitchFamily="2" charset="2"/>
              <a:buChar char="ü"/>
              <a:defRPr/>
            </a:pPr>
            <a:r>
              <a:rPr lang="en-US" dirty="0">
                <a:latin typeface="+mn-lt"/>
                <a:cs typeface="Arial" charset="0"/>
              </a:rPr>
              <a:t>Arbitration and conciliation provisions of Arbitration and Conciliation Act, 1996</a:t>
            </a:r>
          </a:p>
          <a:p>
            <a:pPr marL="285750" indent="-285750" algn="just">
              <a:buFont typeface="Wingdings" pitchFamily="2" charset="2"/>
              <a:buChar char="ü"/>
              <a:defRPr/>
            </a:pPr>
            <a:endParaRPr lang="en-US" dirty="0">
              <a:latin typeface="+mn-lt"/>
              <a:cs typeface="Arial" charset="0"/>
            </a:endParaRPr>
          </a:p>
          <a:p>
            <a:pPr marL="285750" indent="-285750" algn="just">
              <a:buFont typeface="Wingdings" pitchFamily="2" charset="2"/>
              <a:buChar char="ü"/>
              <a:defRPr/>
            </a:pPr>
            <a:r>
              <a:rPr lang="en-US" dirty="0">
                <a:latin typeface="+mn-lt"/>
                <a:cs typeface="Arial" charset="0"/>
              </a:rPr>
              <a:t>Settlement through </a:t>
            </a:r>
            <a:r>
              <a:rPr lang="en-US" dirty="0" err="1">
                <a:latin typeface="+mn-lt"/>
                <a:cs typeface="Arial" charset="0"/>
              </a:rPr>
              <a:t>Lok</a:t>
            </a:r>
            <a:r>
              <a:rPr lang="en-US" dirty="0">
                <a:latin typeface="+mn-lt"/>
                <a:cs typeface="Arial" charset="0"/>
              </a:rPr>
              <a:t> </a:t>
            </a:r>
            <a:r>
              <a:rPr lang="en-US" dirty="0" err="1">
                <a:latin typeface="+mn-lt"/>
                <a:cs typeface="Arial" charset="0"/>
              </a:rPr>
              <a:t>Adalat</a:t>
            </a:r>
            <a:r>
              <a:rPr lang="en-US" dirty="0">
                <a:latin typeface="+mn-lt"/>
                <a:cs typeface="Arial" charset="0"/>
              </a:rPr>
              <a:t> as per Section 20 of Legal Services Authorities Act,1987.</a:t>
            </a:r>
          </a:p>
          <a:p>
            <a:pPr algn="just">
              <a:defRPr/>
            </a:pPr>
            <a:endParaRPr lang="en-US" dirty="0">
              <a:latin typeface="+mn-lt"/>
              <a:cs typeface="Arial" charset="0"/>
            </a:endParaRPr>
          </a:p>
          <a:p>
            <a:pPr marL="285750" indent="-285750" algn="just">
              <a:buFont typeface="Wingdings" pitchFamily="2" charset="2"/>
              <a:buChar char="ü"/>
              <a:defRPr/>
            </a:pPr>
            <a:r>
              <a:rPr lang="en-US" dirty="0">
                <a:latin typeface="+mn-lt"/>
                <a:cs typeface="Arial" charset="0"/>
              </a:rPr>
              <a:t>For mediation, the Court shall effect compromise settlement between the parties and shall follow such procedure as may be prescribed.</a:t>
            </a:r>
          </a:p>
          <a:p>
            <a:pPr algn="just">
              <a:defRPr/>
            </a:pPr>
            <a:endParaRPr lang="en-US" dirty="0">
              <a:latin typeface="+mn-lt"/>
              <a:cs typeface="Arial" charset="0"/>
            </a:endParaRPr>
          </a:p>
          <a:p>
            <a:pPr marL="285750" indent="-285750" algn="just">
              <a:buFont typeface="Wingdings" pitchFamily="2" charset="2"/>
              <a:buChar char="ü"/>
              <a:defRPr/>
            </a:pPr>
            <a:r>
              <a:rPr lang="en-US" dirty="0">
                <a:latin typeface="+mn-lt"/>
                <a:cs typeface="Arial" charset="0"/>
              </a:rPr>
              <a:t>Section 22-B of Legal Services Authorities Act, for settlement in Permanent </a:t>
            </a:r>
            <a:r>
              <a:rPr lang="en-US" dirty="0" err="1">
                <a:latin typeface="+mn-lt"/>
                <a:cs typeface="Arial" charset="0"/>
              </a:rPr>
              <a:t>Lok</a:t>
            </a:r>
            <a:r>
              <a:rPr lang="en-US" dirty="0">
                <a:latin typeface="+mn-lt"/>
                <a:cs typeface="Arial" charset="0"/>
              </a:rPr>
              <a:t> </a:t>
            </a:r>
            <a:r>
              <a:rPr lang="en-US" dirty="0" err="1">
                <a:latin typeface="+mn-lt"/>
                <a:cs typeface="Arial" charset="0"/>
              </a:rPr>
              <a:t>Adalat</a:t>
            </a:r>
            <a:r>
              <a:rPr lang="en-US" dirty="0">
                <a:latin typeface="+mn-lt"/>
                <a:cs typeface="Arial" charset="0"/>
              </a:rPr>
              <a:t>.</a:t>
            </a:r>
          </a:p>
          <a:p>
            <a:pPr marL="285750" indent="-285750" algn="just">
              <a:buFont typeface="Wingdings" pitchFamily="2" charset="2"/>
              <a:buChar char="ü"/>
              <a:defRPr/>
            </a:pPr>
            <a:endParaRPr lang="en-US" dirty="0">
              <a:latin typeface="+mn-lt"/>
              <a:cs typeface="Arial" charset="0"/>
            </a:endParaRPr>
          </a:p>
          <a:p>
            <a:pPr marL="285750" indent="-285750" algn="just">
              <a:buFont typeface="Wingdings" pitchFamily="2" charset="2"/>
              <a:buChar char="ü"/>
              <a:defRPr/>
            </a:pPr>
            <a:r>
              <a:rPr lang="en-US" dirty="0">
                <a:latin typeface="+mn-lt"/>
                <a:cs typeface="Arial" charset="0"/>
              </a:rPr>
              <a:t>Common Mechanism for Compromise Settlement Third Party Cases.</a:t>
            </a:r>
          </a:p>
          <a:p>
            <a:pPr algn="just">
              <a:defRPr/>
            </a:pPr>
            <a:endParaRPr lang="en-US" dirty="0">
              <a:latin typeface="+mn-lt"/>
              <a:cs typeface="Arial" charset="0"/>
            </a:endParaRPr>
          </a:p>
          <a:p>
            <a:pPr algn="just">
              <a:defRPr/>
            </a:pPr>
            <a:endParaRPr lang="en-US" dirty="0">
              <a:latin typeface="+mn-lt"/>
              <a:cs typeface="Arial" charset="0"/>
            </a:endParaRPr>
          </a:p>
          <a:p>
            <a:pPr algn="just">
              <a:defRPr/>
            </a:pPr>
            <a:r>
              <a:rPr lang="en-US" dirty="0">
                <a:latin typeface="+mn-lt"/>
                <a:cs typeface="Arial" charset="0"/>
              </a:rPr>
              <a:t> </a:t>
            </a:r>
          </a:p>
          <a:p>
            <a:pPr algn="just">
              <a:defRPr/>
            </a:pPr>
            <a:endParaRPr lang="en-US" kern="0" dirty="0">
              <a:latin typeface="+mn-lt"/>
              <a:cs typeface="Arial" charset="0"/>
            </a:endParaRPr>
          </a:p>
          <a:p>
            <a:pPr marL="609600" indent="-609600" algn="just">
              <a:buFont typeface="Wingdings" pitchFamily="2" charset="2"/>
              <a:buNone/>
              <a:defRPr/>
            </a:pPr>
            <a:r>
              <a:rPr lang="en-US" kern="0" dirty="0">
                <a:latin typeface="+mn-lt"/>
                <a:cs typeface="Arial" charset="0"/>
              </a:rPr>
              <a:t>  </a:t>
            </a:r>
            <a:endParaRPr lang="en-US" dirty="0">
              <a:latin typeface="+mn-lt"/>
              <a:cs typeface="+mn-cs"/>
            </a:endParaRPr>
          </a:p>
        </p:txBody>
      </p:sp>
    </p:spTree>
  </p:cSld>
  <p:clrMapOvr>
    <a:masterClrMapping/>
  </p:clrMapOvr>
  <p:transition spd="slow">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74759"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74760"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MS PGothic" pitchFamily="34" charset="-128"/>
            </a:endParaRPr>
          </a:p>
          <a:p>
            <a:pPr eaLnBrk="1" hangingPunct="1"/>
            <a:endParaRPr lang="en-US" sz="1800" smtClean="0">
              <a:ea typeface="MS PGothic" pitchFamily="34" charset="-128"/>
            </a:endParaRPr>
          </a:p>
          <a:p>
            <a:pPr algn="just"/>
            <a:endParaRPr lang="en-US" sz="1800" smtClean="0"/>
          </a:p>
          <a:p>
            <a:pPr algn="just"/>
            <a:endParaRPr lang="en-US" sz="1800" smtClean="0"/>
          </a:p>
          <a:p>
            <a:pPr>
              <a:buFont typeface="Arial" pitchFamily="34" charset="0"/>
              <a:buNone/>
            </a:pPr>
            <a:endParaRPr lang="en-US" sz="2000" smtClean="0"/>
          </a:p>
        </p:txBody>
      </p:sp>
      <p:sp>
        <p:nvSpPr>
          <p:cNvPr id="74761" name="Title 11"/>
          <p:cNvSpPr>
            <a:spLocks noGrp="1"/>
          </p:cNvSpPr>
          <p:nvPr>
            <p:ph type="title"/>
          </p:nvPr>
        </p:nvSpPr>
        <p:spPr>
          <a:xfrm>
            <a:off x="457200" y="0"/>
            <a:ext cx="8229600" cy="1071563"/>
          </a:xfrm>
        </p:spPr>
        <p:txBody>
          <a:bodyPr/>
          <a:lstStyle/>
          <a:p>
            <a:endParaRPr lang="en-US" sz="3200" smtClean="0"/>
          </a:p>
        </p:txBody>
      </p:sp>
      <p:graphicFrame>
        <p:nvGraphicFramePr>
          <p:cNvPr id="4" name="Diagram 3"/>
          <p:cNvGraphicFramePr/>
          <p:nvPr/>
        </p:nvGraphicFramePr>
        <p:xfrm>
          <a:off x="2286000" y="1700808"/>
          <a:ext cx="5598368" cy="33843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75783"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75784" name="Title 11"/>
          <p:cNvSpPr>
            <a:spLocks noGrp="1"/>
          </p:cNvSpPr>
          <p:nvPr>
            <p:ph type="title"/>
          </p:nvPr>
        </p:nvSpPr>
        <p:spPr>
          <a:xfrm>
            <a:off x="457200" y="0"/>
            <a:ext cx="8229600" cy="1071563"/>
          </a:xfrm>
        </p:spPr>
        <p:txBody>
          <a:bodyPr/>
          <a:lstStyle/>
          <a:p>
            <a:r>
              <a:rPr lang="en-US" sz="3200" smtClean="0"/>
              <a:t>PROVISIONS RELATING TO ESCALATED CHALLENGE OF AWARD</a:t>
            </a:r>
          </a:p>
        </p:txBody>
      </p:sp>
      <p:sp>
        <p:nvSpPr>
          <p:cNvPr id="75785" name="Content Placeholder 1"/>
          <p:cNvSpPr>
            <a:spLocks noGrp="1"/>
          </p:cNvSpPr>
          <p:nvPr>
            <p:ph idx="1"/>
          </p:nvPr>
        </p:nvSpPr>
        <p:spPr/>
        <p:txBody>
          <a:bodyPr/>
          <a:lstStyle/>
          <a:p>
            <a:endParaRPr lang="en-US" smtClean="0"/>
          </a:p>
        </p:txBody>
      </p:sp>
      <p:sp>
        <p:nvSpPr>
          <p:cNvPr id="14" name="Content Placeholder 9"/>
          <p:cNvSpPr txBox="1">
            <a:spLocks/>
          </p:cNvSpPr>
          <p:nvPr/>
        </p:nvSpPr>
        <p:spPr bwMode="auto">
          <a:xfrm>
            <a:off x="636588" y="1060450"/>
            <a:ext cx="8358187" cy="5143500"/>
          </a:xfrm>
          <a:prstGeom prst="rect">
            <a:avLst/>
          </a:prstGeom>
          <a:noFill/>
          <a:ln w="9525">
            <a:noFill/>
            <a:miter lim="800000"/>
            <a:headEnd/>
            <a:tailEnd/>
          </a:ln>
        </p:spPr>
        <p:txBody>
          <a:bodyPr/>
          <a:lstStyle/>
          <a:p>
            <a:pPr marL="285750" indent="-285750" algn="just">
              <a:buFont typeface="Arial" pitchFamily="34" charset="0"/>
              <a:buChar char="•"/>
              <a:defRPr/>
            </a:pPr>
            <a:r>
              <a:rPr lang="en-US" dirty="0">
                <a:latin typeface="+mn-lt"/>
                <a:cs typeface="+mn-cs"/>
              </a:rPr>
              <a:t>The interlocutory orders against no appeal, review or revision lies, if required to be challenged then the Constitutional remedy under Article 226/227 to be invoked.</a:t>
            </a:r>
          </a:p>
          <a:p>
            <a:pPr algn="just">
              <a:defRPr/>
            </a:pPr>
            <a:r>
              <a:rPr lang="en-US" b="1" dirty="0">
                <a:latin typeface="+mn-lt"/>
                <a:cs typeface="+mn-cs"/>
              </a:rPr>
              <a:t>ARTICLE 226- </a:t>
            </a:r>
            <a:r>
              <a:rPr lang="en-US" dirty="0">
                <a:latin typeface="+mn-lt"/>
                <a:cs typeface="+mn-cs"/>
              </a:rPr>
              <a:t>POWER OF HIGH COURTS TO ISSUE CERTAIN WRITS</a:t>
            </a:r>
          </a:p>
          <a:p>
            <a:pPr algn="just">
              <a:defRPr/>
            </a:pPr>
            <a:endParaRPr lang="en-US" b="1" dirty="0">
              <a:latin typeface="+mn-lt"/>
              <a:cs typeface="+mn-cs"/>
            </a:endParaRPr>
          </a:p>
          <a:p>
            <a:pPr algn="just">
              <a:defRPr/>
            </a:pPr>
            <a:r>
              <a:rPr lang="en-US" b="1" dirty="0">
                <a:latin typeface="+mn-lt"/>
                <a:cs typeface="+mn-cs"/>
              </a:rPr>
              <a:t>ARTICLE 227-</a:t>
            </a:r>
            <a:r>
              <a:rPr lang="en-US" dirty="0">
                <a:latin typeface="+mn-lt"/>
                <a:cs typeface="+mn-cs"/>
              </a:rPr>
              <a:t>POWER OF SUPERINTENDENCE OVER ALL COURTS BY THE HIGH COURT</a:t>
            </a:r>
          </a:p>
          <a:p>
            <a:pPr algn="just">
              <a:defRPr/>
            </a:pPr>
            <a:endParaRPr lang="en-US" dirty="0">
              <a:latin typeface="+mn-lt"/>
              <a:cs typeface="+mn-cs"/>
            </a:endParaRPr>
          </a:p>
          <a:p>
            <a:pPr marL="285750" indent="-285750" algn="just">
              <a:buFont typeface="Arial" pitchFamily="34" charset="0"/>
              <a:buChar char="•"/>
              <a:defRPr/>
            </a:pPr>
            <a:r>
              <a:rPr lang="en-US" dirty="0">
                <a:latin typeface="+mn-lt"/>
                <a:cs typeface="+mn-cs"/>
              </a:rPr>
              <a:t>Further once the right of statutory appeal under section 173 MV Act is exhausted, if the order requires further challenge, then the only remedy left is to invoke the extra-ordinary jurisdiction of Supreme Court by filing Special leave petition under Art. 136.</a:t>
            </a:r>
          </a:p>
          <a:p>
            <a:pPr algn="just">
              <a:defRPr/>
            </a:pPr>
            <a:endParaRPr lang="en-US" dirty="0">
              <a:latin typeface="+mn-lt"/>
              <a:cs typeface="+mn-cs"/>
            </a:endParaRPr>
          </a:p>
          <a:p>
            <a:pPr algn="just">
              <a:defRPr/>
            </a:pPr>
            <a:r>
              <a:rPr lang="en-US" b="1" dirty="0">
                <a:latin typeface="+mn-lt"/>
                <a:cs typeface="+mn-cs"/>
              </a:rPr>
              <a:t>ARTICLE 136 </a:t>
            </a:r>
            <a:r>
              <a:rPr lang="en-US" dirty="0">
                <a:latin typeface="+mn-lt"/>
                <a:cs typeface="+mn-cs"/>
              </a:rPr>
              <a:t>SPECIAL LEAVE TO APPEAL BY SUPREME COURT-</a:t>
            </a:r>
          </a:p>
          <a:p>
            <a:pPr algn="just">
              <a:defRPr/>
            </a:pPr>
            <a:r>
              <a:rPr lang="en-US" dirty="0">
                <a:latin typeface="+mn-lt"/>
                <a:cs typeface="+mn-cs"/>
              </a:rPr>
              <a:t>(1)Notwithstanding anything in this chapter, the Supreme Court may, in its discretion grant special leave to appeal from any judgment, decree, determination, sentence or order in any cause or matter passed or made by any Court or tribunal in the territory of India.</a:t>
            </a:r>
          </a:p>
          <a:p>
            <a:pPr marL="285750" indent="-285750" algn="just">
              <a:buFont typeface="Arial" pitchFamily="34" charset="0"/>
              <a:buChar char="•"/>
              <a:defRPr/>
            </a:pPr>
            <a:r>
              <a:rPr lang="en-US" dirty="0">
                <a:latin typeface="+mn-lt"/>
                <a:cs typeface="+mn-cs"/>
              </a:rPr>
              <a:t>(2) Nothing in Clause (1) shall apply to any judgment, determination, sentence or order passed or made by any Court or Tribunal constituted by or under any law relating to the Armed Forces.</a:t>
            </a:r>
          </a:p>
        </p:txBody>
      </p:sp>
    </p:spTree>
  </p:cSld>
  <p:clrMapOvr>
    <a:masterClrMapping/>
  </p:clrMapOvr>
  <p:transition spd="slow">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 name="Content Placeholder 2"/>
          <p:cNvSpPr>
            <a:spLocks noGrp="1"/>
          </p:cNvSpPr>
          <p:nvPr>
            <p:ph idx="1"/>
          </p:nvPr>
        </p:nvSpPr>
        <p:spPr>
          <a:xfrm>
            <a:off x="1143000" y="1571625"/>
            <a:ext cx="7570788" cy="4568825"/>
          </a:xfrm>
        </p:spPr>
        <p:txBody>
          <a:bodyPr rtlCol="0">
            <a:normAutofit/>
          </a:bodyPr>
          <a:lstStyle/>
          <a:p>
            <a:pPr algn="just" fontAlgn="auto">
              <a:spcAft>
                <a:spcPts val="0"/>
              </a:spcAft>
              <a:buFont typeface="Arial" pitchFamily="34" charset="0"/>
              <a:buNone/>
              <a:defRPr/>
            </a:pPr>
            <a:endParaRPr lang="en-US" sz="2000" dirty="0" smtClean="0"/>
          </a:p>
          <a:p>
            <a:pPr marL="457200" indent="-457200" algn="just" fontAlgn="auto">
              <a:spcAft>
                <a:spcPts val="0"/>
              </a:spcAft>
              <a:buFont typeface="Arial" pitchFamily="34" charset="0"/>
              <a:buNone/>
              <a:defRPr/>
            </a:pPr>
            <a:endParaRPr lang="en-IN" sz="2000" dirty="0" smtClean="0">
              <a:latin typeface="Arial" pitchFamily="34" charset="0"/>
              <a:cs typeface="Arial" pitchFamily="34" charset="0"/>
            </a:endParaRPr>
          </a:p>
          <a:p>
            <a:pPr algn="just" fontAlgn="auto">
              <a:spcAft>
                <a:spcPts val="0"/>
              </a:spcAft>
              <a:defRPr/>
            </a:pPr>
            <a:endParaRPr lang="en-US" sz="2000" dirty="0" smtClean="0"/>
          </a:p>
        </p:txBody>
      </p:sp>
      <p:sp>
        <p:nvSpPr>
          <p:cNvPr id="76804" name="Title 3"/>
          <p:cNvSpPr>
            <a:spLocks noGrp="1"/>
          </p:cNvSpPr>
          <p:nvPr>
            <p:ph type="title"/>
          </p:nvPr>
        </p:nvSpPr>
        <p:spPr>
          <a:xfrm>
            <a:off x="457200" y="-17463"/>
            <a:ext cx="8229600" cy="1143001"/>
          </a:xfrm>
        </p:spPr>
        <p:txBody>
          <a:bodyPr anchor="t"/>
          <a:lstStyle/>
          <a:p>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76809"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6E24D3E9-F1FB-400A-B0CE-028937DD0DAB}" type="slidenum">
              <a:rPr lang="en-IN" smtClean="0"/>
              <a:pPr>
                <a:defRPr/>
              </a:pPr>
              <a:t>63</a:t>
            </a:fld>
            <a:endParaRPr lang="en-IN"/>
          </a:p>
        </p:txBody>
      </p:sp>
      <p:sp>
        <p:nvSpPr>
          <p:cNvPr id="11" name="Rectangle 10"/>
          <p:cNvSpPr/>
          <p:nvPr/>
        </p:nvSpPr>
        <p:spPr>
          <a:xfrm>
            <a:off x="2756631" y="2780928"/>
            <a:ext cx="3630738" cy="923330"/>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cs typeface="Arial" charset="0"/>
              </a:rPr>
              <a:t>THANK YOU</a:t>
            </a:r>
            <a:endParaRPr lang="en-IN"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cs typeface="Arial" charset="0"/>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0"/>
            <a:ext cx="9144000" cy="1066800"/>
          </a:xfrm>
        </p:spPr>
        <p:txBody>
          <a:bodyPr/>
          <a:lstStyle/>
          <a:p>
            <a:pPr eaLnBrk="1" hangingPunct="1"/>
            <a:r>
              <a:rPr lang="en-US" smtClean="0"/>
              <a:t>Jg;pgklkgop;gkoprkfrllkfloffff</a:t>
            </a:r>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19464"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13" name="Rectangle 12"/>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3200" b="1" dirty="0">
              <a:solidFill>
                <a:schemeClr val="tx1">
                  <a:lumMod val="75000"/>
                  <a:lumOff val="25000"/>
                </a:schemeClr>
              </a:solidFill>
              <a:latin typeface="+mj-lt"/>
            </a:endParaRPr>
          </a:p>
        </p:txBody>
      </p:sp>
      <p:sp>
        <p:nvSpPr>
          <p:cNvPr id="2" name="Content Placeholder 1"/>
          <p:cNvSpPr>
            <a:spLocks noGrp="1"/>
          </p:cNvSpPr>
          <p:nvPr>
            <p:ph idx="1"/>
          </p:nvPr>
        </p:nvSpPr>
        <p:spPr>
          <a:xfrm>
            <a:off x="644525" y="1114425"/>
            <a:ext cx="8229600" cy="5172075"/>
          </a:xfrm>
        </p:spPr>
        <p:txBody>
          <a:bodyPr/>
          <a:lstStyle/>
          <a:p>
            <a:pPr>
              <a:buFont typeface="Wingdings" pitchFamily="2" charset="2"/>
              <a:buChar char="q"/>
              <a:defRPr/>
            </a:pPr>
            <a:r>
              <a:rPr lang="en-US" sz="1600" b="1" dirty="0" smtClean="0">
                <a:latin typeface="Arial Black" pitchFamily="34" charset="0"/>
              </a:rPr>
              <a:t>GENERAL EXCEPTIONS</a:t>
            </a:r>
          </a:p>
          <a:p>
            <a:pPr algn="just">
              <a:buFont typeface="Arial" charset="0"/>
              <a:buAutoNum type="arabicPeriod"/>
              <a:defRPr/>
            </a:pPr>
            <a:r>
              <a:rPr lang="en-US" sz="1400" dirty="0" smtClean="0">
                <a:latin typeface="Arial" pitchFamily="34" charset="0"/>
                <a:cs typeface="Arial" pitchFamily="34" charset="0"/>
              </a:rPr>
              <a:t>The company shall not be liable in respect of any claim arising whilst the vehicle insured herein </a:t>
            </a:r>
          </a:p>
          <a:p>
            <a:pPr algn="just">
              <a:buFont typeface="Arial" charset="0"/>
              <a:buAutoNum type="alphaLcParenBoth"/>
              <a:defRPr/>
            </a:pPr>
            <a:r>
              <a:rPr lang="en-US" sz="1400" b="1" dirty="0" smtClean="0">
                <a:solidFill>
                  <a:srgbClr val="0000FF"/>
                </a:solidFill>
                <a:latin typeface="Arial" pitchFamily="34" charset="0"/>
                <a:cs typeface="Arial" pitchFamily="34" charset="0"/>
              </a:rPr>
              <a:t>Being used otherwise than in accordance with the “Limitations as to Use’ or</a:t>
            </a:r>
          </a:p>
          <a:p>
            <a:pPr algn="just">
              <a:buFont typeface="Arial" charset="0"/>
              <a:buAutoNum type="alphaLcParenBoth"/>
              <a:defRPr/>
            </a:pPr>
            <a:r>
              <a:rPr lang="en-US" sz="1400" b="1" dirty="0" smtClean="0">
                <a:solidFill>
                  <a:srgbClr val="0000FF"/>
                </a:solidFill>
                <a:latin typeface="Arial" pitchFamily="34" charset="0"/>
                <a:cs typeface="Arial" pitchFamily="34" charset="0"/>
              </a:rPr>
              <a:t>Being driven by or is for the purpose of being driven by him/her in the charge of any persons other than a Driver as stated in the Drivers clause.</a:t>
            </a:r>
          </a:p>
          <a:p>
            <a:pPr marL="0" indent="0" algn="just">
              <a:buFont typeface="Arial" charset="0"/>
              <a:buNone/>
              <a:defRPr/>
            </a:pPr>
            <a:endParaRPr lang="en-US" sz="1400" dirty="0" smtClean="0">
              <a:latin typeface="Arial" pitchFamily="34" charset="0"/>
              <a:cs typeface="Arial" pitchFamily="34" charset="0"/>
            </a:endParaRPr>
          </a:p>
          <a:p>
            <a:pPr marL="0" indent="0" algn="just">
              <a:buFont typeface="Arial" charset="0"/>
              <a:buNone/>
              <a:defRPr/>
            </a:pPr>
            <a:r>
              <a:rPr lang="en-US" sz="1400" dirty="0" smtClean="0">
                <a:latin typeface="Arial" pitchFamily="34" charset="0"/>
                <a:cs typeface="Arial" pitchFamily="34" charset="0"/>
              </a:rPr>
              <a:t>2. The Company shall not be liable in respect of any claim arising out of any contractual liability.</a:t>
            </a:r>
          </a:p>
          <a:p>
            <a:pPr marL="0" indent="0" algn="just">
              <a:buFont typeface="Arial" charset="0"/>
              <a:buNone/>
              <a:defRPr/>
            </a:pPr>
            <a:r>
              <a:rPr lang="en-US" sz="1400" dirty="0" smtClean="0">
                <a:latin typeface="Arial" pitchFamily="34" charset="0"/>
                <a:cs typeface="Arial" pitchFamily="34" charset="0"/>
              </a:rPr>
              <a:t>3. Except so far as is necessary to meet the requirements of Motor Vehicles Act</a:t>
            </a:r>
            <a:r>
              <a:rPr lang="en-US" sz="1400" dirty="0" smtClean="0">
                <a:solidFill>
                  <a:srgbClr val="0000FF"/>
                </a:solidFill>
                <a:latin typeface="Arial" pitchFamily="34" charset="0"/>
                <a:cs typeface="Arial" pitchFamily="34" charset="0"/>
              </a:rPr>
              <a:t>, the Company shall not be liable in respect of death arising out of and in the course of employment of a person in the employment of the insured or in the employment of any person who is indemnified under this policy or bodily injury sustained by such person arising out of and in course of such employment.</a:t>
            </a:r>
          </a:p>
          <a:p>
            <a:pPr marL="0" indent="0" algn="just">
              <a:buFont typeface="Arial" charset="0"/>
              <a:buNone/>
              <a:defRPr/>
            </a:pPr>
            <a:r>
              <a:rPr lang="en-US" sz="1400" dirty="0" smtClean="0">
                <a:latin typeface="Arial" pitchFamily="34" charset="0"/>
                <a:cs typeface="Arial" pitchFamily="34" charset="0"/>
              </a:rPr>
              <a:t>4. Except so far as is necessary to meet the requirements of the Motor Vehicles Act, the Company shall not be liable in respect of death or bodily injury to any person </a:t>
            </a:r>
            <a:r>
              <a:rPr lang="en-US" sz="1400" b="1" dirty="0" smtClean="0">
                <a:latin typeface="Arial" pitchFamily="34" charset="0"/>
                <a:cs typeface="Arial" pitchFamily="34" charset="0"/>
              </a:rPr>
              <a:t>(other than persons carried by reason of or in pursuance of a contract of employment) </a:t>
            </a:r>
            <a:r>
              <a:rPr lang="en-US" sz="1400" dirty="0" smtClean="0">
                <a:latin typeface="Arial" pitchFamily="34" charset="0"/>
                <a:cs typeface="Arial" pitchFamily="34" charset="0"/>
              </a:rPr>
              <a:t>being carried in or upon or entering or mounting or alighting from the Motor Vehicles at the time of the occurrence of the event out of which any claim arises.</a:t>
            </a:r>
          </a:p>
          <a:p>
            <a:pPr marL="0" indent="0" algn="just">
              <a:buFont typeface="Arial" charset="0"/>
              <a:buNone/>
              <a:defRPr/>
            </a:pPr>
            <a:r>
              <a:rPr lang="en-US" sz="1400" dirty="0" smtClean="0">
                <a:latin typeface="Arial" pitchFamily="34" charset="0"/>
                <a:cs typeface="Arial" pitchFamily="34" charset="0"/>
              </a:rPr>
              <a:t>5. The Company shall not be liable in respect of any liability directly or indirectly or proximately or remotely occasioned by contributed by or traceable to or arising out or in </a:t>
            </a:r>
            <a:r>
              <a:rPr lang="en-US" sz="1400" b="1" dirty="0" smtClean="0">
                <a:latin typeface="Arial" pitchFamily="34" charset="0"/>
                <a:cs typeface="Arial" pitchFamily="34" charset="0"/>
              </a:rPr>
              <a:t>connection with war, invasion, the Act of foreign enemies, hostilities or war like operations</a:t>
            </a:r>
            <a:r>
              <a:rPr lang="en-US" sz="1400" dirty="0" smtClean="0">
                <a:latin typeface="Arial" pitchFamily="34" charset="0"/>
                <a:cs typeface="Arial" pitchFamily="34" charset="0"/>
              </a:rPr>
              <a:t>…</a:t>
            </a:r>
          </a:p>
          <a:p>
            <a:pPr marL="0" indent="0" algn="just">
              <a:buFont typeface="Arial" charset="0"/>
              <a:buNone/>
              <a:defRPr/>
            </a:pPr>
            <a:r>
              <a:rPr lang="en-US" sz="1400" dirty="0" smtClean="0">
                <a:latin typeface="Arial" pitchFamily="34" charset="0"/>
                <a:cs typeface="Arial" pitchFamily="34" charset="0"/>
              </a:rPr>
              <a:t>6. The company shall not be liable in respect of any liability directly or indirectly caused by or contributed to by or arising from nuclear weapons material.</a:t>
            </a:r>
          </a:p>
          <a:p>
            <a:pPr marL="0" indent="0" algn="just">
              <a:buFont typeface="Arial" charset="0"/>
              <a:buNone/>
              <a:defRPr/>
            </a:pPr>
            <a:endParaRPr lang="en-US" sz="1400" dirty="0" smtClean="0">
              <a:latin typeface="Arial" pitchFamily="34" charset="0"/>
              <a:cs typeface="Arial" pitchFamily="34" charset="0"/>
            </a:endParaRPr>
          </a:p>
          <a:p>
            <a:pPr algn="just">
              <a:buFont typeface="Arial" charset="0"/>
              <a:buAutoNum type="alphaLcParenBoth"/>
              <a:defRPr/>
            </a:pPr>
            <a:endParaRPr lang="en-US" sz="1400" dirty="0" smtClean="0">
              <a:latin typeface="Arial" pitchFamily="34" charset="0"/>
              <a:cs typeface="Arial" pitchFamily="34" charset="0"/>
            </a:endParaRPr>
          </a:p>
          <a:p>
            <a:pPr marL="0" indent="0" algn="just">
              <a:buFont typeface="Arial" charset="0"/>
              <a:buNone/>
              <a:defRPr/>
            </a:pPr>
            <a:endParaRPr lang="en-US" sz="1600" dirty="0" smtClean="0">
              <a:latin typeface="Arial" pitchFamily="34" charset="0"/>
              <a:cs typeface="Arial" pitchFamily="34" charset="0"/>
            </a:endParaRPr>
          </a:p>
          <a:p>
            <a:pPr marL="0" indent="0" algn="just">
              <a:buFont typeface="Arial" charset="0"/>
              <a:buNone/>
              <a:defRPr/>
            </a:pPr>
            <a:r>
              <a:rPr lang="en-US" sz="1600" dirty="0" smtClean="0">
                <a:latin typeface="Arial" pitchFamily="34" charset="0"/>
                <a:cs typeface="Arial" pitchFamily="34" charset="0"/>
              </a:rPr>
              <a:t> </a:t>
            </a:r>
          </a:p>
          <a:p>
            <a:pPr>
              <a:buFont typeface="Wingdings" pitchFamily="2" charset="2"/>
              <a:buChar char="q"/>
              <a:defRPr/>
            </a:pPr>
            <a:endParaRPr lang="en-US" sz="1600" dirty="0">
              <a:latin typeface="Arial Black" pitchFamily="34" charset="0"/>
            </a:endParaRPr>
          </a:p>
        </p:txBody>
      </p:sp>
      <p:sp>
        <p:nvSpPr>
          <p:cNvPr id="19467" name="TextBox 3"/>
          <p:cNvSpPr txBox="1">
            <a:spLocks noChangeArrowheads="1"/>
          </p:cNvSpPr>
          <p:nvPr/>
        </p:nvSpPr>
        <p:spPr bwMode="auto">
          <a:xfrm>
            <a:off x="125413" y="158750"/>
            <a:ext cx="8848725" cy="708025"/>
          </a:xfrm>
          <a:prstGeom prst="rect">
            <a:avLst/>
          </a:prstGeom>
          <a:noFill/>
          <a:ln w="9525">
            <a:noFill/>
            <a:miter lim="800000"/>
            <a:headEnd/>
            <a:tailEnd/>
          </a:ln>
        </p:spPr>
        <p:txBody>
          <a:bodyPr>
            <a:spAutoFit/>
          </a:bodyPr>
          <a:lstStyle/>
          <a:p>
            <a:r>
              <a:rPr lang="en-US" sz="2000" b="1" i="1"/>
              <a:t>Applicable to all classes of vehicles with suitable amendments in “Limitation as to us”</a:t>
            </a: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9144000" cy="1066800"/>
          </a:xfrm>
        </p:spPr>
        <p:txBody>
          <a:bodyPr/>
          <a:lstStyle/>
          <a:p>
            <a:pPr eaLnBrk="1" hangingPunct="1"/>
            <a:r>
              <a:rPr lang="en-US" smtClean="0"/>
              <a:t>Jg;pgklkgop;gkoprkfrllkfloffff</a:t>
            </a:r>
          </a:p>
        </p:txBody>
      </p:sp>
      <p:sp>
        <p:nvSpPr>
          <p:cNvPr id="6" name="Title 3"/>
          <p:cNvSpPr txBox="1">
            <a:spLocks/>
          </p:cNvSpPr>
          <p:nvPr/>
        </p:nvSpPr>
        <p:spPr>
          <a:xfrm>
            <a:off x="457200" y="-17463"/>
            <a:ext cx="8229600" cy="1143001"/>
          </a:xfrm>
          <a:prstGeom prst="rect">
            <a:avLst/>
          </a:prstGeom>
        </p:spPr>
        <p:txBody>
          <a:bodyPr>
            <a:normAutofit/>
          </a:bodyPr>
          <a:lstStyle/>
          <a:p>
            <a:pPr algn="ctr" fontAlgn="auto">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0488" name="Picture 10"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13" name="Rectangle 12"/>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3200" b="1" dirty="0">
              <a:solidFill>
                <a:schemeClr val="tx1">
                  <a:lumMod val="75000"/>
                  <a:lumOff val="25000"/>
                </a:schemeClr>
              </a:solidFill>
              <a:latin typeface="+mj-lt"/>
            </a:endParaRPr>
          </a:p>
        </p:txBody>
      </p:sp>
      <p:sp>
        <p:nvSpPr>
          <p:cNvPr id="2" name="Content Placeholder 1"/>
          <p:cNvSpPr>
            <a:spLocks noGrp="1"/>
          </p:cNvSpPr>
          <p:nvPr>
            <p:ph idx="1"/>
          </p:nvPr>
        </p:nvSpPr>
        <p:spPr>
          <a:xfrm>
            <a:off x="644525" y="1114425"/>
            <a:ext cx="8229600" cy="5172075"/>
          </a:xfrm>
        </p:spPr>
        <p:txBody>
          <a:bodyPr/>
          <a:lstStyle/>
          <a:p>
            <a:pPr>
              <a:buFont typeface="Wingdings" pitchFamily="2" charset="2"/>
              <a:buChar char="q"/>
              <a:defRPr/>
            </a:pPr>
            <a:r>
              <a:rPr lang="en-US" sz="1600" b="1" dirty="0" smtClean="0">
                <a:latin typeface="Arial Black" pitchFamily="34" charset="0"/>
              </a:rPr>
              <a:t>LIMITATION AS TO USE</a:t>
            </a:r>
          </a:p>
          <a:p>
            <a:pPr marL="0" indent="0">
              <a:buFont typeface="Arial" charset="0"/>
              <a:buNone/>
              <a:defRPr/>
            </a:pPr>
            <a:r>
              <a:rPr lang="en-US" sz="1600" dirty="0" smtClean="0">
                <a:latin typeface="Arial" pitchFamily="34" charset="0"/>
                <a:cs typeface="Arial" pitchFamily="34" charset="0"/>
              </a:rPr>
              <a:t>The policy covers use for any purpose other than</a:t>
            </a:r>
          </a:p>
          <a:p>
            <a:pPr marL="0" indent="0">
              <a:buFont typeface="Arial" charset="0"/>
              <a:buNone/>
              <a:defRPr/>
            </a:pPr>
            <a:endParaRPr lang="en-US" sz="1600" dirty="0" smtClean="0">
              <a:latin typeface="Arial" pitchFamily="34" charset="0"/>
              <a:cs typeface="Arial" pitchFamily="34" charset="0"/>
            </a:endParaRPr>
          </a:p>
          <a:p>
            <a:pPr>
              <a:buFont typeface="Arial" charset="0"/>
              <a:buAutoNum type="alphaLcParenR"/>
              <a:defRPr/>
            </a:pPr>
            <a:r>
              <a:rPr lang="en-US" sz="1600" dirty="0" smtClean="0">
                <a:latin typeface="Arial" pitchFamily="34" charset="0"/>
                <a:cs typeface="Arial" pitchFamily="34" charset="0"/>
              </a:rPr>
              <a:t>Hire or reward</a:t>
            </a:r>
          </a:p>
          <a:p>
            <a:pPr>
              <a:buFont typeface="Arial" charset="0"/>
              <a:buAutoNum type="alphaLcParenR"/>
              <a:defRPr/>
            </a:pPr>
            <a:r>
              <a:rPr lang="en-US" sz="1600" dirty="0" smtClean="0">
                <a:latin typeface="Arial" pitchFamily="34" charset="0"/>
                <a:cs typeface="Arial" pitchFamily="34" charset="0"/>
              </a:rPr>
              <a:t>Carriage of goods (other than samples or personal luggage)</a:t>
            </a:r>
          </a:p>
          <a:p>
            <a:pPr>
              <a:buFont typeface="Arial" charset="0"/>
              <a:buAutoNum type="alphaLcParenR"/>
              <a:defRPr/>
            </a:pPr>
            <a:r>
              <a:rPr lang="en-US" sz="1600" dirty="0" smtClean="0">
                <a:latin typeface="Arial" pitchFamily="34" charset="0"/>
                <a:cs typeface="Arial" pitchFamily="34" charset="0"/>
              </a:rPr>
              <a:t>Organized racing</a:t>
            </a:r>
          </a:p>
          <a:p>
            <a:pPr>
              <a:buFont typeface="Arial" charset="0"/>
              <a:buAutoNum type="alphaLcParenR"/>
              <a:defRPr/>
            </a:pPr>
            <a:r>
              <a:rPr lang="en-US" sz="1600" dirty="0" smtClean="0">
                <a:latin typeface="Arial" pitchFamily="34" charset="0"/>
                <a:cs typeface="Arial" pitchFamily="34" charset="0"/>
              </a:rPr>
              <a:t>Pace making</a:t>
            </a:r>
          </a:p>
          <a:p>
            <a:pPr>
              <a:buFont typeface="Arial" charset="0"/>
              <a:buAutoNum type="alphaLcParenR"/>
              <a:defRPr/>
            </a:pPr>
            <a:r>
              <a:rPr lang="en-US" sz="1600" dirty="0" smtClean="0">
                <a:latin typeface="Arial" pitchFamily="34" charset="0"/>
                <a:cs typeface="Arial" pitchFamily="34" charset="0"/>
              </a:rPr>
              <a:t>Speed testing</a:t>
            </a:r>
          </a:p>
          <a:p>
            <a:pPr>
              <a:buFont typeface="Arial" charset="0"/>
              <a:buAutoNum type="alphaLcParenR"/>
              <a:defRPr/>
            </a:pPr>
            <a:r>
              <a:rPr lang="en-US" sz="1600" dirty="0" smtClean="0">
                <a:latin typeface="Arial" pitchFamily="34" charset="0"/>
                <a:cs typeface="Arial" pitchFamily="34" charset="0"/>
              </a:rPr>
              <a:t>Reliability trials</a:t>
            </a:r>
          </a:p>
          <a:p>
            <a:pPr>
              <a:buFont typeface="Arial" charset="0"/>
              <a:buAutoNum type="alphaLcParenR"/>
              <a:defRPr/>
            </a:pPr>
            <a:r>
              <a:rPr lang="en-US" sz="1600" dirty="0" smtClean="0">
                <a:latin typeface="Arial" pitchFamily="34" charset="0"/>
                <a:cs typeface="Arial" pitchFamily="34" charset="0"/>
              </a:rPr>
              <a:t>Any purpose in connection with Motor Trade</a:t>
            </a:r>
            <a:endParaRPr lang="en-US" sz="1600" dirty="0">
              <a:latin typeface="Arial" pitchFamily="34" charset="0"/>
              <a:cs typeface="Arial" pitchFamily="34" charset="0"/>
            </a:endParaRPr>
          </a:p>
          <a:p>
            <a:pPr marL="0" indent="0">
              <a:buFont typeface="Arial" charset="0"/>
              <a:buNone/>
              <a:defRPr/>
            </a:pPr>
            <a:endParaRPr lang="en-US" sz="1600" b="1" dirty="0" smtClean="0">
              <a:latin typeface="Arial Black" pitchFamily="34" charset="0"/>
            </a:endParaRPr>
          </a:p>
          <a:p>
            <a:pPr marL="0" indent="0" algn="just">
              <a:buFont typeface="Arial" charset="0"/>
              <a:buNone/>
              <a:defRPr/>
            </a:pPr>
            <a:endParaRPr lang="en-US" sz="1400" dirty="0" smtClean="0">
              <a:latin typeface="Arial" pitchFamily="34" charset="0"/>
              <a:cs typeface="Arial" pitchFamily="34" charset="0"/>
            </a:endParaRPr>
          </a:p>
          <a:p>
            <a:pPr algn="just">
              <a:buFont typeface="Arial" charset="0"/>
              <a:buAutoNum type="alphaLcParenBoth"/>
              <a:defRPr/>
            </a:pPr>
            <a:endParaRPr lang="en-US" sz="1400" dirty="0" smtClean="0">
              <a:latin typeface="Arial" pitchFamily="34" charset="0"/>
              <a:cs typeface="Arial" pitchFamily="34" charset="0"/>
            </a:endParaRPr>
          </a:p>
          <a:p>
            <a:pPr marL="0" indent="0" algn="just">
              <a:buFont typeface="Arial" charset="0"/>
              <a:buNone/>
              <a:defRPr/>
            </a:pPr>
            <a:endParaRPr lang="en-US" sz="1600" dirty="0" smtClean="0">
              <a:latin typeface="Arial" pitchFamily="34" charset="0"/>
              <a:cs typeface="Arial" pitchFamily="34" charset="0"/>
            </a:endParaRPr>
          </a:p>
          <a:p>
            <a:pPr marL="0" indent="0" algn="just">
              <a:buFont typeface="Arial" charset="0"/>
              <a:buNone/>
              <a:defRPr/>
            </a:pPr>
            <a:r>
              <a:rPr lang="en-US" sz="1600" dirty="0" smtClean="0">
                <a:latin typeface="Arial" pitchFamily="34" charset="0"/>
                <a:cs typeface="Arial" pitchFamily="34" charset="0"/>
              </a:rPr>
              <a:t> </a:t>
            </a:r>
          </a:p>
          <a:p>
            <a:pPr>
              <a:buFont typeface="Wingdings" pitchFamily="2" charset="2"/>
              <a:buChar char="q"/>
              <a:defRPr/>
            </a:pPr>
            <a:endParaRPr lang="en-US" sz="1600" dirty="0">
              <a:latin typeface="Arial Black" pitchFamily="34" charset="0"/>
            </a:endParaRPr>
          </a:p>
        </p:txBody>
      </p:sp>
      <p:sp>
        <p:nvSpPr>
          <p:cNvPr id="20491" name="TextBox 3"/>
          <p:cNvSpPr txBox="1">
            <a:spLocks noChangeArrowheads="1"/>
          </p:cNvSpPr>
          <p:nvPr/>
        </p:nvSpPr>
        <p:spPr bwMode="auto">
          <a:xfrm>
            <a:off x="125413" y="158750"/>
            <a:ext cx="8848725" cy="708025"/>
          </a:xfrm>
          <a:prstGeom prst="rect">
            <a:avLst/>
          </a:prstGeom>
          <a:noFill/>
          <a:ln w="9525">
            <a:noFill/>
            <a:miter lim="800000"/>
            <a:headEnd/>
            <a:tailEnd/>
          </a:ln>
        </p:spPr>
        <p:txBody>
          <a:bodyPr>
            <a:spAutoFit/>
          </a:bodyPr>
          <a:lstStyle/>
          <a:p>
            <a:r>
              <a:rPr lang="en-US" sz="2000" b="1" i="1"/>
              <a:t>Applicable to all classes of vehicles with suitable amendments in “Limitation as to us”</a:t>
            </a: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 name="Content Placeholder 2"/>
          <p:cNvSpPr>
            <a:spLocks noGrp="1"/>
          </p:cNvSpPr>
          <p:nvPr>
            <p:ph idx="1"/>
          </p:nvPr>
        </p:nvSpPr>
        <p:spPr>
          <a:xfrm>
            <a:off x="1143000" y="1571625"/>
            <a:ext cx="7570788" cy="4568825"/>
          </a:xfrm>
        </p:spPr>
        <p:txBody>
          <a:bodyPr rtlCol="0">
            <a:normAutofit/>
          </a:bodyPr>
          <a:lstStyle/>
          <a:p>
            <a:pPr algn="just" fontAlgn="auto">
              <a:spcAft>
                <a:spcPts val="0"/>
              </a:spcAft>
              <a:buFont typeface="Arial" pitchFamily="34" charset="0"/>
              <a:buNone/>
              <a:defRPr/>
            </a:pPr>
            <a:endParaRPr lang="en-US" sz="2000" dirty="0" smtClean="0"/>
          </a:p>
          <a:p>
            <a:pPr marL="457200" indent="-457200" algn="just" fontAlgn="auto">
              <a:spcAft>
                <a:spcPts val="0"/>
              </a:spcAft>
              <a:buFont typeface="Arial" pitchFamily="34" charset="0"/>
              <a:buNone/>
              <a:defRPr/>
            </a:pPr>
            <a:endParaRPr lang="en-IN" sz="2000" dirty="0" smtClean="0">
              <a:latin typeface="Arial" pitchFamily="34" charset="0"/>
              <a:cs typeface="Arial" pitchFamily="34" charset="0"/>
            </a:endParaRPr>
          </a:p>
          <a:p>
            <a:pPr algn="just" fontAlgn="auto">
              <a:spcAft>
                <a:spcPts val="0"/>
              </a:spcAft>
              <a:defRPr/>
            </a:pPr>
            <a:endParaRPr lang="en-US" sz="2000" dirty="0" smtClean="0"/>
          </a:p>
        </p:txBody>
      </p:sp>
      <p:sp>
        <p:nvSpPr>
          <p:cNvPr id="21508" name="Title 3"/>
          <p:cNvSpPr>
            <a:spLocks noGrp="1"/>
          </p:cNvSpPr>
          <p:nvPr>
            <p:ph type="title"/>
          </p:nvPr>
        </p:nvSpPr>
        <p:spPr>
          <a:xfrm>
            <a:off x="457200" y="-17463"/>
            <a:ext cx="8229600" cy="1143001"/>
          </a:xfrm>
        </p:spPr>
        <p:txBody>
          <a:bodyPr/>
          <a:lstStyle/>
          <a:p>
            <a:r>
              <a:rPr lang="en-US" sz="3200" smtClean="0"/>
              <a:t>INDIAN MOTOR TARIFF</a:t>
            </a:r>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1513" name="Picture 9" descr="LOGO.jpg"/>
          <p:cNvPicPr>
            <a:picLocks noChangeAspect="1"/>
          </p:cNvPicPr>
          <p:nvPr/>
        </p:nvPicPr>
        <p:blipFill>
          <a:blip r:embed="rId3"/>
          <a:srcRect/>
          <a:stretch>
            <a:fillRect/>
          </a:stretch>
        </p:blipFill>
        <p:spPr bwMode="auto">
          <a:xfrm>
            <a:off x="7429500" y="6286500"/>
            <a:ext cx="1714500" cy="5715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94FB7CD7-9BB2-48E9-A7D9-BE769F4914E3}" type="slidenum">
              <a:rPr lang="en-IN" smtClean="0"/>
              <a:pPr>
                <a:defRPr/>
              </a:pPr>
              <a:t>9</a:t>
            </a:fld>
            <a:endParaRPr lang="en-IN"/>
          </a:p>
        </p:txBody>
      </p:sp>
      <p:graphicFrame>
        <p:nvGraphicFramePr>
          <p:cNvPr id="12" name="Table 11"/>
          <p:cNvGraphicFramePr>
            <a:graphicFrameLocks noGrp="1"/>
          </p:cNvGraphicFramePr>
          <p:nvPr/>
        </p:nvGraphicFramePr>
        <p:xfrm>
          <a:off x="685800" y="1066800"/>
          <a:ext cx="8458200" cy="5583236"/>
        </p:xfrm>
        <a:graphic>
          <a:graphicData uri="http://schemas.openxmlformats.org/drawingml/2006/table">
            <a:tbl>
              <a:tblPr firstRow="1" bandRow="1">
                <a:tableStyleId>{125E5076-3810-47DD-B79F-674D7AD40C01}</a:tableStyleId>
              </a:tblPr>
              <a:tblGrid>
                <a:gridCol w="1524000"/>
                <a:gridCol w="6934200"/>
              </a:tblGrid>
              <a:tr h="370861">
                <a:tc>
                  <a:txBody>
                    <a:bodyPr/>
                    <a:lstStyle/>
                    <a:p>
                      <a:pPr algn="ctr"/>
                      <a:r>
                        <a:rPr lang="en-US" sz="1800" dirty="0" smtClean="0"/>
                        <a:t>IMT</a:t>
                      </a:r>
                      <a:endParaRPr lang="en-US" sz="1800" dirty="0"/>
                    </a:p>
                  </a:txBody>
                  <a:tcPr marT="45723" marB="45723"/>
                </a:tc>
                <a:tc>
                  <a:txBody>
                    <a:bodyPr/>
                    <a:lstStyle/>
                    <a:p>
                      <a:pPr algn="ctr"/>
                      <a:r>
                        <a:rPr lang="en-US" sz="1800" dirty="0" smtClean="0"/>
                        <a:t>DESCRIPTION</a:t>
                      </a:r>
                      <a:endParaRPr lang="en-US" sz="1800" dirty="0"/>
                    </a:p>
                  </a:txBody>
                  <a:tcPr marT="45723" marB="45723"/>
                </a:tc>
              </a:tr>
              <a:tr h="548671">
                <a:tc>
                  <a:txBody>
                    <a:bodyPr/>
                    <a:lstStyle/>
                    <a:p>
                      <a:pPr algn="ctr"/>
                      <a:r>
                        <a:rPr lang="en-US" sz="1500" b="1" dirty="0" smtClean="0"/>
                        <a:t>IMT 13</a:t>
                      </a:r>
                      <a:endParaRPr lang="en-US" sz="1500" b="1" dirty="0"/>
                    </a:p>
                  </a:txBody>
                  <a:tcPr marT="45723" marB="45723"/>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500" dirty="0" smtClean="0"/>
                        <a:t>U</a:t>
                      </a:r>
                      <a:r>
                        <a:rPr lang="en-US" sz="1500" b="0" dirty="0" smtClean="0"/>
                        <a:t>SE</a:t>
                      </a:r>
                      <a:r>
                        <a:rPr lang="en-US" sz="1500" b="0" baseline="0" dirty="0" smtClean="0"/>
                        <a:t> OF VEHICLE WITHIN INSURED’S OWN PREMISES</a:t>
                      </a:r>
                      <a:r>
                        <a:rPr lang="en-US" sz="1500" b="0" kern="1200" dirty="0" smtClean="0">
                          <a:solidFill>
                            <a:schemeClr val="lt1"/>
                          </a:solidFill>
                          <a:latin typeface="+mn-lt"/>
                          <a:ea typeface="+mn-ea"/>
                          <a:cs typeface="+mn-cs"/>
                        </a:rPr>
                        <a:t>(Applicable to  all  classes  except as otherwise provided in the tariff ) </a:t>
                      </a:r>
                    </a:p>
                  </a:txBody>
                  <a:tcPr marT="45723" marB="45723"/>
                </a:tc>
              </a:tr>
              <a:tr h="1005897">
                <a:tc>
                  <a:txBody>
                    <a:bodyPr/>
                    <a:lstStyle/>
                    <a:p>
                      <a:pPr algn="ctr"/>
                      <a:r>
                        <a:rPr lang="en-US" sz="1500" b="1" dirty="0" smtClean="0"/>
                        <a:t>IMT 15</a:t>
                      </a:r>
                      <a:endParaRPr lang="en-US" sz="1500" b="1" dirty="0"/>
                    </a:p>
                  </a:txBody>
                  <a:tcPr marT="45723" marB="45723"/>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500" b="0" i="0" kern="1200" dirty="0" smtClean="0">
                          <a:solidFill>
                            <a:schemeClr val="lt1"/>
                          </a:solidFill>
                          <a:latin typeface="+mn-lt"/>
                          <a:ea typeface="+mn-ea"/>
                          <a:cs typeface="+mn-cs"/>
                        </a:rPr>
                        <a:t>PERSONAL ACCIDENT COVER TO THE INSURED OR ANY NAMED PERSON OTHER THAN PAID DRIVER OR CLEANER (Applicable to private cars including three wheelers rated as private cars and motorized two wheelers with or without side car [not for hire or reward])</a:t>
                      </a:r>
                      <a:endParaRPr lang="en-US" sz="1500" b="0" i="1" kern="1200" dirty="0" smtClean="0">
                        <a:solidFill>
                          <a:schemeClr val="lt1"/>
                        </a:solidFill>
                        <a:latin typeface="+mn-lt"/>
                        <a:ea typeface="+mn-ea"/>
                        <a:cs typeface="+mn-cs"/>
                      </a:endParaRPr>
                    </a:p>
                  </a:txBody>
                  <a:tcPr marT="45723" marB="45723"/>
                </a:tc>
              </a:tr>
              <a:tr h="777284">
                <a:tc>
                  <a:txBody>
                    <a:bodyPr/>
                    <a:lstStyle/>
                    <a:p>
                      <a:pPr algn="ctr"/>
                      <a:r>
                        <a:rPr lang="en-US" sz="1500" b="1" dirty="0" smtClean="0"/>
                        <a:t>IMT 28</a:t>
                      </a:r>
                      <a:endParaRPr lang="en-US" sz="1500" b="1" dirty="0"/>
                    </a:p>
                  </a:txBody>
                  <a:tcPr marT="45723" marB="45723"/>
                </a:tc>
                <a:tc>
                  <a:txBody>
                    <a:bodyPr/>
                    <a:lstStyle/>
                    <a:p>
                      <a:pPr algn="just"/>
                      <a:r>
                        <a:rPr lang="en-US" sz="1500" b="0" kern="1200" dirty="0" smtClean="0">
                          <a:solidFill>
                            <a:schemeClr val="lt1"/>
                          </a:solidFill>
                          <a:latin typeface="+mn-lt"/>
                          <a:ea typeface="+mn-ea"/>
                          <a:cs typeface="+mn-cs"/>
                        </a:rPr>
                        <a:t>LEGAL  LIABILITY  TO  PAID  DRIVER AND/OR  CONDUCTOR  AND/OR  CLEANER  EMPLOYED  IN  CONNECTION  WITH  THE  OPERATION  OF  INSURED  VEHICLE  (For all Classes of vehicles.) </a:t>
                      </a:r>
                    </a:p>
                  </a:txBody>
                  <a:tcPr marT="45723" marB="45723"/>
                </a:tc>
              </a:tr>
              <a:tr h="1005897">
                <a:tc>
                  <a:txBody>
                    <a:bodyPr/>
                    <a:lstStyle/>
                    <a:p>
                      <a:pPr algn="ctr"/>
                      <a:r>
                        <a:rPr lang="en-US" sz="1500" b="1" dirty="0" smtClean="0"/>
                        <a:t>IMT 29</a:t>
                      </a:r>
                      <a:endParaRPr lang="en-US" sz="1500" b="1" dirty="0"/>
                    </a:p>
                  </a:txBody>
                  <a:tcPr marT="45723" marB="45723"/>
                </a:tc>
                <a:tc>
                  <a:txBody>
                    <a:bodyPr/>
                    <a:lstStyle/>
                    <a:p>
                      <a:pPr algn="just"/>
                      <a:r>
                        <a:rPr lang="en-US" sz="1500" b="0" kern="1200" dirty="0" smtClean="0">
                          <a:solidFill>
                            <a:schemeClr val="lt1"/>
                          </a:solidFill>
                          <a:latin typeface="+mn-lt"/>
                          <a:ea typeface="+mn-ea"/>
                          <a:cs typeface="+mn-cs"/>
                        </a:rPr>
                        <a:t>LEGAL  LIABILITY  TO  EMPLOYEES  OF  THE  INSURED  OTHER  THAN  PAID  DRIVER AND/OR  CONDUCTOR  AND/OR CLEANER  WHO  MAY  BE  TRAVELLING  OR  DRIVING IN  THE  EMPLOYER’S  CAR</a:t>
                      </a:r>
                    </a:p>
                    <a:p>
                      <a:pPr algn="just"/>
                      <a:r>
                        <a:rPr lang="en-US" sz="1500" b="0" kern="1200" dirty="0" smtClean="0">
                          <a:solidFill>
                            <a:schemeClr val="lt1"/>
                          </a:solidFill>
                          <a:latin typeface="+mn-lt"/>
                          <a:ea typeface="+mn-ea"/>
                          <a:cs typeface="+mn-cs"/>
                        </a:rPr>
                        <a:t>{Private Cars only/ </a:t>
                      </a:r>
                      <a:r>
                        <a:rPr lang="en-US" sz="1500" b="0" kern="1200" dirty="0" err="1" smtClean="0">
                          <a:solidFill>
                            <a:schemeClr val="lt1"/>
                          </a:solidFill>
                          <a:latin typeface="+mn-lt"/>
                          <a:ea typeface="+mn-ea"/>
                          <a:cs typeface="+mn-cs"/>
                        </a:rPr>
                        <a:t>Motorised</a:t>
                      </a:r>
                      <a:r>
                        <a:rPr lang="en-US" sz="1500" b="0" kern="1200" dirty="0" smtClean="0">
                          <a:solidFill>
                            <a:schemeClr val="lt1"/>
                          </a:solidFill>
                          <a:latin typeface="+mn-lt"/>
                          <a:ea typeface="+mn-ea"/>
                          <a:cs typeface="+mn-cs"/>
                        </a:rPr>
                        <a:t> two wheelers (not for hire or reward)}</a:t>
                      </a:r>
                    </a:p>
                  </a:txBody>
                  <a:tcPr marT="45723" marB="45723"/>
                </a:tc>
              </a:tr>
              <a:tr h="777284">
                <a:tc>
                  <a:txBody>
                    <a:bodyPr/>
                    <a:lstStyle/>
                    <a:p>
                      <a:pPr algn="ctr"/>
                      <a:r>
                        <a:rPr lang="en-US" sz="1500" b="1" kern="1200" dirty="0" smtClean="0">
                          <a:solidFill>
                            <a:schemeClr val="lt1"/>
                          </a:solidFill>
                          <a:latin typeface="+mn-lt"/>
                          <a:ea typeface="+mn-ea"/>
                          <a:cs typeface="+mn-cs"/>
                        </a:rPr>
                        <a:t>IMT 39 </a:t>
                      </a:r>
                    </a:p>
                  </a:txBody>
                  <a:tcPr marT="45723" marB="45723"/>
                </a:tc>
                <a:tc>
                  <a:txBody>
                    <a:bodyPr/>
                    <a:lstStyle/>
                    <a:p>
                      <a:pPr algn="just"/>
                      <a:r>
                        <a:rPr lang="en-US" sz="1500" b="0" kern="1200" dirty="0" smtClean="0">
                          <a:solidFill>
                            <a:schemeClr val="lt1"/>
                          </a:solidFill>
                          <a:latin typeface="+mn-lt"/>
                          <a:ea typeface="+mn-ea"/>
                          <a:cs typeface="+mn-cs"/>
                        </a:rPr>
                        <a:t>Legal  Liability to persons  employed in  connection  with    the  operation and/or maintaining and/or Loading  and/or  Unloading of Motor Vehicles (For GOODS VEHICLE)</a:t>
                      </a:r>
                    </a:p>
                    <a:p>
                      <a:pPr algn="just"/>
                      <a:endParaRPr lang="en-US" sz="1500" b="0" kern="1200" dirty="0" smtClean="0">
                        <a:solidFill>
                          <a:schemeClr val="lt1"/>
                        </a:solidFill>
                        <a:latin typeface="+mn-lt"/>
                        <a:ea typeface="+mn-ea"/>
                        <a:cs typeface="+mn-cs"/>
                      </a:endParaRPr>
                    </a:p>
                  </a:txBody>
                  <a:tcPr marT="45723" marB="45723"/>
                </a:tc>
              </a:tr>
              <a:tr h="548671">
                <a:tc>
                  <a:txBody>
                    <a:bodyPr/>
                    <a:lstStyle/>
                    <a:p>
                      <a:pPr marL="0" algn="ctr" defTabSz="914400" rtl="0" eaLnBrk="1" latinLnBrk="0" hangingPunct="1"/>
                      <a:r>
                        <a:rPr lang="en-US" sz="1500" b="1" kern="1200" dirty="0" smtClean="0">
                          <a:solidFill>
                            <a:schemeClr val="lt1"/>
                          </a:solidFill>
                          <a:latin typeface="+mn-lt"/>
                          <a:ea typeface="+mn-ea"/>
                          <a:cs typeface="+mn-cs"/>
                        </a:rPr>
                        <a:t>IMT 44</a:t>
                      </a:r>
                    </a:p>
                  </a:txBody>
                  <a:tcPr marT="45723" marB="45723"/>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500" b="0" kern="1200" dirty="0" smtClean="0">
                          <a:solidFill>
                            <a:schemeClr val="lt1"/>
                          </a:solidFill>
                          <a:latin typeface="+mn-lt"/>
                          <a:ea typeface="+mn-ea"/>
                          <a:cs typeface="+mn-cs"/>
                        </a:rPr>
                        <a:t>Indemnity to Hirer - Package Policy - Negligence  of the Owner or Hirer.</a:t>
                      </a:r>
                    </a:p>
                    <a:p>
                      <a:pPr marL="0" algn="just" defTabSz="914400" rtl="0" eaLnBrk="1" latinLnBrk="0" hangingPunct="1"/>
                      <a:endParaRPr lang="en-US" sz="1500" b="0" kern="1200" dirty="0" smtClean="0">
                        <a:solidFill>
                          <a:schemeClr val="lt1"/>
                        </a:solidFill>
                        <a:latin typeface="+mn-lt"/>
                        <a:ea typeface="+mn-ea"/>
                        <a:cs typeface="+mn-cs"/>
                      </a:endParaRPr>
                    </a:p>
                  </a:txBody>
                  <a:tcPr marT="45723" marB="45723"/>
                </a:tc>
              </a:tr>
              <a:tr h="548671">
                <a:tc>
                  <a:txBody>
                    <a:bodyPr/>
                    <a:lstStyle/>
                    <a:p>
                      <a:pPr marL="0" algn="ctr" defTabSz="914400" rtl="0" eaLnBrk="1" latinLnBrk="0" hangingPunct="1"/>
                      <a:r>
                        <a:rPr lang="en-US" sz="1500" b="1" kern="1200" dirty="0" smtClean="0">
                          <a:solidFill>
                            <a:schemeClr val="lt1"/>
                          </a:solidFill>
                          <a:latin typeface="+mn-lt"/>
                          <a:ea typeface="+mn-ea"/>
                          <a:cs typeface="+mn-cs"/>
                        </a:rPr>
                        <a:t>IMT 45</a:t>
                      </a:r>
                    </a:p>
                  </a:txBody>
                  <a:tcPr marT="45723" marB="45723"/>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500" b="0" kern="1200" smtClean="0">
                          <a:solidFill>
                            <a:schemeClr val="lt1"/>
                          </a:solidFill>
                          <a:latin typeface="+mn-lt"/>
                          <a:ea typeface="+mn-ea"/>
                          <a:cs typeface="+mn-cs"/>
                        </a:rPr>
                        <a:t>Indemnity </a:t>
                      </a:r>
                      <a:r>
                        <a:rPr lang="en-US" sz="1500" b="0" kern="1200" dirty="0" smtClean="0">
                          <a:solidFill>
                            <a:schemeClr val="lt1"/>
                          </a:solidFill>
                          <a:latin typeface="+mn-lt"/>
                          <a:ea typeface="+mn-ea"/>
                          <a:cs typeface="+mn-cs"/>
                        </a:rPr>
                        <a:t>to Hirer  - Liability only Policy -- Negligence of the Owner or Hirer. </a:t>
                      </a:r>
                    </a:p>
                    <a:p>
                      <a:pPr marL="0" algn="just" defTabSz="914400" rtl="0" eaLnBrk="1" latinLnBrk="0" hangingPunct="1"/>
                      <a:endParaRPr lang="en-US" sz="1500" b="0" kern="1200" dirty="0" smtClean="0">
                        <a:solidFill>
                          <a:schemeClr val="lt1"/>
                        </a:solidFill>
                        <a:latin typeface="+mn-lt"/>
                        <a:ea typeface="+mn-ea"/>
                        <a:cs typeface="+mn-cs"/>
                      </a:endParaRPr>
                    </a:p>
                  </a:txBody>
                  <a:tcPr marT="45723" marB="45723"/>
                </a:tc>
              </a:tr>
            </a:tbl>
          </a:graphicData>
        </a:graphic>
      </p:graphicFrame>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2243</TotalTime>
  <Words>6784</Words>
  <Application>Microsoft Office PowerPoint</Application>
  <PresentationFormat>On-screen Show (4:3)</PresentationFormat>
  <Paragraphs>755</Paragraphs>
  <Slides>63</Slides>
  <Notes>52</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Slide 1</vt:lpstr>
      <vt:lpstr>Slide 2</vt:lpstr>
      <vt:lpstr>Slide 3</vt:lpstr>
      <vt:lpstr>INDIAN MOTOR TARIFF</vt:lpstr>
      <vt:lpstr>INDIAN MOTOR TARIFF</vt:lpstr>
      <vt:lpstr>Jg;pgklkgop;gkoprkfrllkfloffff</vt:lpstr>
      <vt:lpstr>Jg;pgklkgop;gkoprkfrllkfloffff</vt:lpstr>
      <vt:lpstr>Jg;pgklkgop;gkoprkfrllkfloffff</vt:lpstr>
      <vt:lpstr>INDIAN MOTOR TARIFF</vt:lpstr>
      <vt:lpstr>STAGES IN ROAD TRAFFIC ACCIDENT CASE VIS A VIS RELEVANT STATUTES, RULES &amp; PROVISIONS</vt:lpstr>
      <vt:lpstr>CONTRACT OF INDEMNITY</vt:lpstr>
      <vt:lpstr>NON COVERAGE ON ACCOUNT OF POLICY “BREACHED” OR “LAPSED”</vt:lpstr>
      <vt:lpstr>THE INSURANCE ACT, 1938</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STRUCTURED FORUMULA </vt:lpstr>
      <vt:lpstr>NON-PECUNIARY COMPENSATION</vt:lpstr>
      <vt:lpstr>HOW TO COMPUTE COMPENSATION FOR ROAD TRAFFIC ACCIDENT VICTIMS</vt:lpstr>
      <vt:lpstr>HOW TO COMPUTE COMPENSATION FOR ROAD TRAFFIC ACCIDENT VICTIMS</vt:lpstr>
      <vt:lpstr>HOW TO COMPUTE COMPENSATION FOR ROAD TRAFFIC ACCIDENT VICTIMS</vt:lpstr>
      <vt:lpstr>HOW TO COMPUTE COMPENSATION FOR ROAD TRAFFIC ACCIDENT VICTIMS</vt:lpstr>
      <vt:lpstr>LATEST TREND TO ARRIVE AT COMPENSATION  (DEATH CASES)</vt:lpstr>
      <vt:lpstr>LATEST TREND TO ARRIVE AT COMPENSATION  (DEATH CASES)</vt:lpstr>
      <vt:lpstr>INJURY CASES</vt:lpstr>
      <vt:lpstr>ASCERTAINMENT OF DISABILITY</vt:lpstr>
      <vt:lpstr>Slide 40</vt:lpstr>
      <vt:lpstr>Slide 41</vt:lpstr>
      <vt:lpstr>Slide 42</vt:lpstr>
      <vt:lpstr>OCCURRENCE OF ACCIDENT AND INFORMATION TO POLICE</vt:lpstr>
      <vt:lpstr>COMMON CHARGES IN CHARGE-SHEET AGAINST THE DRIVER OF OFFENDING VEHICLE</vt:lpstr>
      <vt:lpstr>COMMON CHARGES IN CHARGE-SHEET AGAINST THE DRIVER OF OFFENDING VEHICLE</vt:lpstr>
      <vt:lpstr>COMMON CHARGES IN CHARGE-SHEET AGAINST THE DRIVER OF OFFENDING VEHICLE</vt:lpstr>
      <vt:lpstr>COMMON CHARGES IN CHARGE-SHEET AGAINST THE DRIVER OF OFFENDING VEHICLE</vt:lpstr>
      <vt:lpstr>COMMON CHARGES IN CHARGE-SHEET AGAINST THE DRIVER OF OFFENDING VEHICLE</vt:lpstr>
      <vt:lpstr>COMMON CHARGES IN CHARGE-SHEET AGAINST THE DRIVER OF OFFENDING VEHICLE</vt:lpstr>
      <vt:lpstr>COMMON CHARGES IN CHARGE-SHEET AGAINST THE DRIVER OF OFFENDING VEHICLE</vt:lpstr>
      <vt:lpstr>Slide 51</vt:lpstr>
      <vt:lpstr>ROLE OF POLICE IN INVESTIGATION &amp; CRIMINAL PROCEEDINGS</vt:lpstr>
      <vt:lpstr>ROLE OF POLICE IN INVESTIGATION &amp; CRIMINAL PROCEEDINGS</vt:lpstr>
      <vt:lpstr>RELEVANCE OF THE DOCUMENTS PROCURED</vt:lpstr>
      <vt:lpstr>Slide 55</vt:lpstr>
      <vt:lpstr>LEADING EVIDENCE AND PROVING DEFENCES</vt:lpstr>
      <vt:lpstr>LEADING EVIDENCE AND PROVING DEFENCES</vt:lpstr>
      <vt:lpstr>PROVISIONS RELATING TO EXAMINATION</vt:lpstr>
      <vt:lpstr>Slide 59</vt:lpstr>
      <vt:lpstr>EXPLORING THE POSSIBILITIES OF COMPROMISE THROUGH ADRs</vt:lpstr>
      <vt:lpstr>Slide 61</vt:lpstr>
      <vt:lpstr>PROVISIONS RELATING TO ESCALATED CHALLENGE OF AWARD</vt:lpstr>
      <vt:lpstr>Slide 63</vt:lpstr>
    </vt:vector>
  </TitlesOfParts>
  <Company>HCL Infosystems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the operating environment in which National operates</dc:title>
  <dc:creator>70562</dc:creator>
  <cp:lastModifiedBy>BIJON BAGCHI</cp:lastModifiedBy>
  <cp:revision>340</cp:revision>
  <dcterms:created xsi:type="dcterms:W3CDTF">2014-01-03T06:46:51Z</dcterms:created>
  <dcterms:modified xsi:type="dcterms:W3CDTF">2016-02-17T05:57:59Z</dcterms:modified>
</cp:coreProperties>
</file>