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309" r:id="rId6"/>
    <p:sldId id="304" r:id="rId7"/>
    <p:sldId id="261" r:id="rId8"/>
    <p:sldId id="262" r:id="rId9"/>
    <p:sldId id="307" r:id="rId10"/>
    <p:sldId id="310" r:id="rId11"/>
    <p:sldId id="308" r:id="rId12"/>
    <p:sldId id="263" r:id="rId13"/>
    <p:sldId id="264" r:id="rId14"/>
    <p:sldId id="265" r:id="rId15"/>
    <p:sldId id="266" r:id="rId16"/>
    <p:sldId id="305" r:id="rId17"/>
    <p:sldId id="295" r:id="rId18"/>
    <p:sldId id="291" r:id="rId19"/>
    <p:sldId id="292" r:id="rId20"/>
    <p:sldId id="293" r:id="rId21"/>
    <p:sldId id="306" r:id="rId22"/>
    <p:sldId id="294" r:id="rId23"/>
    <p:sldId id="296" r:id="rId24"/>
    <p:sldId id="297" r:id="rId25"/>
    <p:sldId id="28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044D4-E794-4E3A-917C-AC80B03B0B34}" type="datetimeFigureOut">
              <a:rPr lang="en-US" smtClean="0"/>
              <a:pPr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C8A09-CD73-43E1-8A42-C87C233C01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044D4-E794-4E3A-917C-AC80B03B0B34}" type="datetimeFigureOut">
              <a:rPr lang="en-US" smtClean="0"/>
              <a:pPr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C8A09-CD73-43E1-8A42-C87C233C01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044D4-E794-4E3A-917C-AC80B03B0B34}" type="datetimeFigureOut">
              <a:rPr lang="en-US" smtClean="0"/>
              <a:pPr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C8A09-CD73-43E1-8A42-C87C233C01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044D4-E794-4E3A-917C-AC80B03B0B34}" type="datetimeFigureOut">
              <a:rPr lang="en-US" smtClean="0"/>
              <a:pPr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C8A09-CD73-43E1-8A42-C87C233C01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044D4-E794-4E3A-917C-AC80B03B0B34}" type="datetimeFigureOut">
              <a:rPr lang="en-US" smtClean="0"/>
              <a:pPr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C8A09-CD73-43E1-8A42-C87C233C01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044D4-E794-4E3A-917C-AC80B03B0B34}" type="datetimeFigureOut">
              <a:rPr lang="en-US" smtClean="0"/>
              <a:pPr/>
              <a:t>1/22/2016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C8A09-CD73-43E1-8A42-C87C233C01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044D4-E794-4E3A-917C-AC80B03B0B34}" type="datetimeFigureOut">
              <a:rPr lang="en-US" smtClean="0"/>
              <a:pPr/>
              <a:t>1/22/2016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C8A09-CD73-43E1-8A42-C87C233C01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044D4-E794-4E3A-917C-AC80B03B0B34}" type="datetimeFigureOut">
              <a:rPr lang="en-US" smtClean="0"/>
              <a:pPr/>
              <a:t>1/22/2016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C8A09-CD73-43E1-8A42-C87C233C01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044D4-E794-4E3A-917C-AC80B03B0B34}" type="datetimeFigureOut">
              <a:rPr lang="en-US" smtClean="0"/>
              <a:pPr/>
              <a:t>1/22/2016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C8A09-CD73-43E1-8A42-C87C233C01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044D4-E794-4E3A-917C-AC80B03B0B34}" type="datetimeFigureOut">
              <a:rPr lang="en-US" smtClean="0"/>
              <a:pPr/>
              <a:t>1/22/2016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C8A09-CD73-43E1-8A42-C87C233C01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044D4-E794-4E3A-917C-AC80B03B0B34}" type="datetimeFigureOut">
              <a:rPr lang="en-US" smtClean="0"/>
              <a:pPr/>
              <a:t>1/22/2016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C8A09-CD73-43E1-8A42-C87C233C01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044D4-E794-4E3A-917C-AC80B03B0B34}" type="datetimeFigureOut">
              <a:rPr lang="en-US" smtClean="0"/>
              <a:pPr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C8A09-CD73-43E1-8A42-C87C233C01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B0F0"/>
          </a:solidFill>
        </p:spPr>
        <p:txBody>
          <a:bodyPr/>
          <a:lstStyle/>
          <a:p>
            <a:r>
              <a:rPr lang="en-US" dirty="0" err="1" smtClean="0"/>
              <a:t>Rtrewq</a:t>
            </a:r>
            <a:r>
              <a:rPr lang="en-US" dirty="0" smtClean="0"/>
              <a:t>	</a:t>
            </a:r>
            <a:r>
              <a:rPr lang="en-US" dirty="0" err="1" smtClean="0"/>
              <a:t>ghjk</a:t>
            </a:r>
            <a:r>
              <a:rPr lang="en-US" dirty="0" smtClean="0"/>
              <a:t>	``	</a:t>
            </a:r>
            <a:r>
              <a:rPr lang="en-US" dirty="0" err="1" smtClean="0"/>
              <a:t>qy</a:t>
            </a:r>
            <a:r>
              <a:rPr lang="en-US" dirty="0" smtClean="0"/>
              <a:t>=9ih .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0" y="76200"/>
            <a:ext cx="9144000" cy="3048000"/>
          </a:xfrm>
          <a:prstGeom prst="roundRect">
            <a:avLst/>
          </a:prstGeom>
          <a:solidFill>
            <a:srgbClr val="009999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sz="32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The new look of our</a:t>
            </a:r>
          </a:p>
          <a:p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        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                                                </a:t>
            </a:r>
            <a:r>
              <a:rPr lang="en-US" sz="2800" i="1" dirty="0" smtClean="0">
                <a:latin typeface="Andalus" pitchFamily="18" charset="-78"/>
                <a:cs typeface="Andalus" pitchFamily="18" charset="-78"/>
              </a:rPr>
              <a:t>     </a:t>
            </a:r>
            <a:r>
              <a:rPr lang="en-US" sz="2400" i="1" dirty="0" smtClean="0">
                <a:latin typeface="Andalus" pitchFamily="18" charset="-78"/>
                <a:cs typeface="Andalus" pitchFamily="18" charset="-78"/>
              </a:rPr>
              <a:t>Trusted since 1906</a:t>
            </a:r>
            <a:endParaRPr lang="en-US" sz="3600" i="1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progressive stance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       </a:t>
            </a:r>
            <a:r>
              <a:rPr lang="en-US" sz="3200" dirty="0" err="1" smtClean="0">
                <a:latin typeface="Andalus" pitchFamily="18" charset="-78"/>
                <a:cs typeface="Andalus" pitchFamily="18" charset="-78"/>
              </a:rPr>
              <a:t>Thoda</a:t>
            </a:r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 simple </a:t>
            </a:r>
            <a:r>
              <a:rPr lang="en-US" sz="3200" dirty="0" err="1" smtClean="0">
                <a:latin typeface="Andalus" pitchFamily="18" charset="-78"/>
                <a:cs typeface="Andalus" pitchFamily="18" charset="-78"/>
              </a:rPr>
              <a:t>socho</a:t>
            </a:r>
            <a:endParaRPr lang="en-US" sz="2800" dirty="0" smtClean="0">
              <a:latin typeface="Andalus" pitchFamily="18" charset="-78"/>
              <a:cs typeface="Andalus" pitchFamily="18" charset="-78"/>
            </a:endParaRPr>
          </a:p>
          <a:p>
            <a:pPr algn="ctr"/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Prompt Service. </a:t>
            </a:r>
            <a:r>
              <a:rPr lang="en-US" sz="2800" dirty="0" err="1" smtClean="0">
                <a:latin typeface="Andalus" pitchFamily="18" charset="-78"/>
                <a:cs typeface="Andalus" pitchFamily="18" charset="-78"/>
              </a:rPr>
              <a:t>Hasslefree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Process. Fair Settlements.</a:t>
            </a:r>
          </a:p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0" y="3124200"/>
            <a:ext cx="9144000" cy="3733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Andalus" pitchFamily="18" charset="-78"/>
                <a:cs typeface="Andalus" pitchFamily="18" charset="-78"/>
              </a:rPr>
              <a:t>PRESENTED BY</a:t>
            </a:r>
          </a:p>
          <a:p>
            <a:pPr algn="ctr"/>
            <a:r>
              <a:rPr lang="en-US" sz="2800" dirty="0" err="1" smtClean="0">
                <a:latin typeface="Andalus" pitchFamily="18" charset="-78"/>
                <a:cs typeface="Andalus" pitchFamily="18" charset="-78"/>
              </a:rPr>
              <a:t>Prabir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 smtClean="0">
                <a:latin typeface="Andalus" pitchFamily="18" charset="-78"/>
                <a:cs typeface="Andalus" pitchFamily="18" charset="-78"/>
              </a:rPr>
              <a:t>Banerjee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, Manager &amp; Faculty Member (</a:t>
            </a:r>
            <a:r>
              <a:rPr lang="en-US" sz="2800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Retd</a:t>
            </a:r>
            <a:r>
              <a:rPr lang="en-US" sz="2800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.)</a:t>
            </a:r>
            <a:endParaRPr lang="en-US" sz="2800" dirty="0" smtClean="0">
              <a:latin typeface="Andalus" pitchFamily="18" charset="-78"/>
              <a:cs typeface="Andalus" pitchFamily="18" charset="-78"/>
            </a:endParaRPr>
          </a:p>
          <a:p>
            <a:pPr algn="ctr"/>
            <a:endParaRPr lang="en-US" sz="2800" dirty="0" smtClean="0">
              <a:latin typeface="Andalus" pitchFamily="18" charset="-78"/>
              <a:cs typeface="Andalus" pitchFamily="18" charset="-78"/>
            </a:endParaRPr>
          </a:p>
          <a:p>
            <a:pPr algn="ctr"/>
            <a:endParaRPr lang="en-US" sz="2800" dirty="0" smtClean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6" name="Picture 2" descr="NIC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190500"/>
            <a:ext cx="35052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Financial Authority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solidFill>
            <a:srgbClr val="00B0F0"/>
          </a:solidFill>
        </p:spPr>
        <p:txBody>
          <a:bodyPr/>
          <a:lstStyle/>
          <a:p>
            <a:r>
              <a:rPr lang="en-US" dirty="0" smtClean="0"/>
              <a:t>Extend of authority</a:t>
            </a:r>
          </a:p>
          <a:p>
            <a:r>
              <a:rPr lang="en-US" sz="3200" dirty="0" smtClean="0"/>
              <a:t>Exercise of power</a:t>
            </a:r>
          </a:p>
          <a:p>
            <a:r>
              <a:rPr lang="en-US" dirty="0" smtClean="0"/>
              <a:t>One step higher authority</a:t>
            </a:r>
          </a:p>
          <a:p>
            <a:r>
              <a:rPr lang="en-US" sz="3200" dirty="0" smtClean="0"/>
              <a:t>Passing of voucher</a:t>
            </a:r>
          </a:p>
          <a:p>
            <a:r>
              <a:rPr lang="en-US" smtClean="0"/>
              <a:t>validity</a:t>
            </a:r>
            <a:endParaRPr lang="en-US" sz="32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Disbursement Account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solidFill>
            <a:srgbClr val="00B0F0"/>
          </a:solidFill>
        </p:spPr>
        <p:txBody>
          <a:bodyPr>
            <a:normAutofit/>
          </a:bodyPr>
          <a:lstStyle/>
          <a:p>
            <a:pPr marL="514350" indent="-514350">
              <a:buFont typeface="Arial" charset="0"/>
              <a:buChar char="•"/>
            </a:pPr>
            <a:r>
              <a:rPr lang="en-US" sz="2800" dirty="0" smtClean="0"/>
              <a:t>Claims</a:t>
            </a:r>
          </a:p>
          <a:p>
            <a:pPr marL="514350" indent="-514350">
              <a:buFont typeface="Arial" charset="0"/>
              <a:buChar char="•"/>
            </a:pPr>
            <a:r>
              <a:rPr lang="en-US" sz="2800" dirty="0" smtClean="0"/>
              <a:t>Surveyor’s Fees/Investigator’s Fees/Advocate’s  Fees</a:t>
            </a:r>
          </a:p>
          <a:p>
            <a:pPr marL="514350" indent="-514350">
              <a:buFont typeface="Arial" charset="0"/>
              <a:buChar char="•"/>
            </a:pPr>
            <a:r>
              <a:rPr lang="en-US" sz="2800" dirty="0" smtClean="0"/>
              <a:t>Refund of Premium</a:t>
            </a:r>
          </a:p>
          <a:p>
            <a:pPr marL="514350" indent="-514350">
              <a:buFont typeface="Arial" charset="0"/>
              <a:buChar char="•"/>
            </a:pPr>
            <a:r>
              <a:rPr lang="en-US" sz="2800" dirty="0" smtClean="0"/>
              <a:t>Commission/Brokerage/Administrative Exp. </a:t>
            </a:r>
          </a:p>
          <a:p>
            <a:pPr marL="514350" indent="-514350">
              <a:buFont typeface="Arial" charset="0"/>
              <a:buChar char="•"/>
            </a:pPr>
            <a:r>
              <a:rPr lang="en-US" sz="2800" dirty="0" smtClean="0"/>
              <a:t>Other Disbursement:</a:t>
            </a:r>
          </a:p>
          <a:p>
            <a:pPr marL="1771650" lvl="3" indent="-514350">
              <a:buFont typeface="Arial" charset="0"/>
              <a:buChar char="•"/>
            </a:pPr>
            <a:r>
              <a:rPr lang="en-US" sz="2400" dirty="0" smtClean="0"/>
              <a:t>Exp. of Management (e.g. Salary, Rent)</a:t>
            </a:r>
          </a:p>
          <a:p>
            <a:pPr marL="1771650" lvl="3" indent="-514350">
              <a:buFont typeface="Arial" charset="0"/>
              <a:buChar char="•"/>
            </a:pPr>
            <a:r>
              <a:rPr lang="en-US" sz="2400" dirty="0" smtClean="0"/>
              <a:t>Deposits </a:t>
            </a:r>
          </a:p>
          <a:p>
            <a:pPr marL="1771650" lvl="3" indent="-514350">
              <a:buFont typeface="Arial" charset="0"/>
              <a:buChar char="•"/>
            </a:pPr>
            <a:r>
              <a:rPr lang="en-US" sz="2400" dirty="0" smtClean="0"/>
              <a:t>Advances</a:t>
            </a:r>
          </a:p>
          <a:p>
            <a:pPr marL="1771650" lvl="3" indent="-514350">
              <a:buFont typeface="Arial" charset="0"/>
              <a:buChar char="•"/>
            </a:pPr>
            <a:r>
              <a:rPr lang="en-US" sz="2400" dirty="0" smtClean="0"/>
              <a:t>Outstanding Exp.</a:t>
            </a:r>
          </a:p>
          <a:p>
            <a:pPr marL="1771650" lvl="3" indent="-514350">
              <a:buFont typeface="Arial" charset="0"/>
              <a:buChar char="•"/>
            </a:pPr>
            <a:r>
              <a:rPr lang="en-US" sz="2400" dirty="0" smtClean="0"/>
              <a:t>Other Payments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tx1"/>
          </a:solidFill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Disb</a:t>
            </a:r>
            <a:r>
              <a:rPr lang="en-US" dirty="0" smtClean="0">
                <a:solidFill>
                  <a:schemeClr val="bg1"/>
                </a:solidFill>
              </a:rPr>
              <a:t> for Management Exp.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en-US" dirty="0" smtClean="0"/>
              <a:t>Expense of Management</a:t>
            </a:r>
          </a:p>
          <a:p>
            <a:pPr lvl="4"/>
            <a:r>
              <a:rPr lang="en-US" dirty="0" smtClean="0"/>
              <a:t>Salaries &amp; Allowances</a:t>
            </a:r>
          </a:p>
          <a:p>
            <a:pPr lvl="4"/>
            <a:r>
              <a:rPr lang="en-US" dirty="0" smtClean="0"/>
              <a:t>Printing and Stationeries</a:t>
            </a:r>
          </a:p>
          <a:p>
            <a:pPr lvl="4"/>
            <a:r>
              <a:rPr lang="en-US" dirty="0" smtClean="0"/>
              <a:t>Telephone</a:t>
            </a:r>
          </a:p>
          <a:p>
            <a:pPr lvl="4"/>
            <a:r>
              <a:rPr lang="en-US" dirty="0" smtClean="0"/>
              <a:t>Travelling</a:t>
            </a:r>
          </a:p>
          <a:p>
            <a:pPr lvl="4"/>
            <a:r>
              <a:rPr lang="en-US" dirty="0" smtClean="0"/>
              <a:t>Motor Car Expenses</a:t>
            </a:r>
          </a:p>
          <a:p>
            <a:pPr lvl="4"/>
            <a:r>
              <a:rPr lang="en-US" dirty="0" smtClean="0"/>
              <a:t>Leave Encashment &amp; LTS</a:t>
            </a:r>
          </a:p>
          <a:p>
            <a:pPr lvl="4"/>
            <a:r>
              <a:rPr lang="en-US" dirty="0" smtClean="0"/>
              <a:t>Postage</a:t>
            </a:r>
          </a:p>
          <a:p>
            <a:pPr lvl="4"/>
            <a:r>
              <a:rPr lang="en-US" dirty="0" smtClean="0"/>
              <a:t>Repairs &amp; Maintenance</a:t>
            </a:r>
          </a:p>
          <a:p>
            <a:pPr lvl="4"/>
            <a:r>
              <a:rPr lang="en-US" dirty="0" smtClean="0"/>
              <a:t>AMC of various IT equipments</a:t>
            </a:r>
          </a:p>
          <a:p>
            <a:pPr lvl="4"/>
            <a:r>
              <a:rPr lang="en-US" dirty="0" smtClean="0"/>
              <a:t>Rent, Electricity</a:t>
            </a:r>
          </a:p>
          <a:p>
            <a:pPr lvl="4"/>
            <a:r>
              <a:rPr lang="en-US" dirty="0" smtClean="0"/>
              <a:t>Terminal Benefits</a:t>
            </a:r>
          </a:p>
          <a:p>
            <a:pPr lvl="4"/>
            <a:r>
              <a:rPr lang="en-US" dirty="0" smtClean="0"/>
              <a:t>(Depreciation - Adjustment Basis) </a:t>
            </a:r>
          </a:p>
          <a:p>
            <a:pPr marL="288925" lvl="4" indent="-288925">
              <a:buNone/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Advances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dirty="0" smtClean="0"/>
              <a:t>Festival</a:t>
            </a:r>
          </a:p>
          <a:p>
            <a:r>
              <a:rPr lang="en-US" dirty="0" smtClean="0"/>
              <a:t>Draught / Flood</a:t>
            </a:r>
          </a:p>
          <a:p>
            <a:r>
              <a:rPr lang="en-US" dirty="0" smtClean="0"/>
              <a:t>Motor Car Repair</a:t>
            </a:r>
          </a:p>
          <a:p>
            <a:r>
              <a:rPr lang="en-US" dirty="0" smtClean="0"/>
              <a:t>Salary</a:t>
            </a:r>
          </a:p>
          <a:p>
            <a:r>
              <a:rPr lang="en-US" dirty="0" smtClean="0"/>
              <a:t>LTS</a:t>
            </a:r>
          </a:p>
          <a:p>
            <a:r>
              <a:rPr lang="en-US" dirty="0" smtClean="0"/>
              <a:t>Tour</a:t>
            </a:r>
          </a:p>
          <a:p>
            <a:r>
              <a:rPr lang="en-US" dirty="0" smtClean="0"/>
              <a:t>Other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Deposits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8100000" scaled="1"/>
            <a:tileRect/>
          </a:gradFill>
        </p:spPr>
        <p:txBody>
          <a:bodyPr>
            <a:normAutofit/>
          </a:bodyPr>
          <a:lstStyle/>
          <a:p>
            <a:r>
              <a:rPr lang="en-US" sz="4800" dirty="0" smtClean="0"/>
              <a:t>Rent</a:t>
            </a:r>
          </a:p>
          <a:p>
            <a:r>
              <a:rPr lang="en-US" sz="4800" dirty="0" smtClean="0"/>
              <a:t>Electricity</a:t>
            </a:r>
          </a:p>
          <a:p>
            <a:r>
              <a:rPr lang="en-US" sz="4800" dirty="0" smtClean="0"/>
              <a:t>Telephone</a:t>
            </a:r>
          </a:p>
          <a:p>
            <a:r>
              <a:rPr lang="en-US" sz="4800" dirty="0" smtClean="0"/>
              <a:t>Motor Vehicle</a:t>
            </a:r>
          </a:p>
          <a:p>
            <a:r>
              <a:rPr lang="en-US" sz="4800" dirty="0" smtClean="0"/>
              <a:t>Security</a:t>
            </a:r>
          </a:p>
          <a:p>
            <a:r>
              <a:rPr lang="en-US" sz="4800" dirty="0" smtClean="0"/>
              <a:t>Others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Capital Expenditure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8100000" scaled="1"/>
            <a:tileRect/>
          </a:gradFill>
        </p:spPr>
        <p:txBody>
          <a:bodyPr>
            <a:normAutofit/>
          </a:bodyPr>
          <a:lstStyle/>
          <a:p>
            <a:r>
              <a:rPr lang="en-US" sz="5400" dirty="0" smtClean="0"/>
              <a:t>IT Equipments</a:t>
            </a:r>
          </a:p>
          <a:p>
            <a:r>
              <a:rPr lang="en-US" sz="5400" dirty="0" smtClean="0"/>
              <a:t>Furniture &amp; Fixtures</a:t>
            </a:r>
          </a:p>
          <a:p>
            <a:r>
              <a:rPr lang="en-US" sz="5400" dirty="0" smtClean="0"/>
              <a:t>Electrical Fittings</a:t>
            </a:r>
          </a:p>
          <a:p>
            <a:r>
              <a:rPr lang="en-US" sz="5400" dirty="0" smtClean="0"/>
              <a:t>Air Conditioners</a:t>
            </a:r>
          </a:p>
          <a:p>
            <a:r>
              <a:rPr lang="en-US" sz="5400" dirty="0" smtClean="0"/>
              <a:t>Motor Car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Transfer of Funds &amp; BRS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>
            <a:normAutofit/>
          </a:bodyPr>
          <a:lstStyle/>
          <a:p>
            <a:endParaRPr lang="en-US" sz="6000" dirty="0" smtClean="0"/>
          </a:p>
          <a:p>
            <a:r>
              <a:rPr lang="en-US" sz="4400" dirty="0" smtClean="0"/>
              <a:t>Utilization</a:t>
            </a:r>
          </a:p>
          <a:p>
            <a:r>
              <a:rPr lang="en-US" sz="4400" dirty="0" smtClean="0"/>
              <a:t>Monitoring Automatic Weekly Transfer</a:t>
            </a:r>
          </a:p>
          <a:p>
            <a:r>
              <a:rPr lang="en-US" sz="4400" dirty="0" smtClean="0"/>
              <a:t>Laid-up Fund</a:t>
            </a:r>
          </a:p>
          <a:p>
            <a:r>
              <a:rPr lang="en-US" sz="4400" dirty="0" smtClean="0"/>
              <a:t>Bank Reconciliation Statement</a:t>
            </a:r>
          </a:p>
          <a:p>
            <a:endParaRPr lang="en-US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Earned Premium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>
            <a:normAutofit/>
          </a:bodyPr>
          <a:lstStyle/>
          <a:p>
            <a:pPr marL="914400" indent="-914400">
              <a:buFont typeface="+mj-lt"/>
              <a:buAutoNum type="alphaUcPeriod"/>
            </a:pPr>
            <a:r>
              <a:rPr lang="en-US" sz="4800" dirty="0" smtClean="0"/>
              <a:t>Current Premium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4800" dirty="0" smtClean="0"/>
              <a:t>Add Opening Premium Reserve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4800" dirty="0" smtClean="0"/>
              <a:t>Less Closing Premium Reserve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81000" y="5105400"/>
            <a:ext cx="8229600" cy="12192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indent="-914400"/>
            <a:r>
              <a:rPr lang="en-US" sz="5400" dirty="0" smtClean="0"/>
              <a:t>A + B – C = Earned Premium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Premium Liabilities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>
            <a:normAutofit/>
          </a:bodyPr>
          <a:lstStyle/>
          <a:p>
            <a:endParaRPr lang="en-US" sz="4400" dirty="0" smtClean="0"/>
          </a:p>
          <a:p>
            <a:r>
              <a:rPr lang="en-US" sz="4400" dirty="0" smtClean="0"/>
              <a:t>Premium Received in Advance</a:t>
            </a:r>
          </a:p>
          <a:p>
            <a:r>
              <a:rPr lang="en-US" sz="4400" dirty="0" smtClean="0"/>
              <a:t>Unearned Premium</a:t>
            </a:r>
          </a:p>
          <a:p>
            <a:r>
              <a:rPr lang="en-US" sz="4400" dirty="0" smtClean="0"/>
              <a:t>Premium Reserve for Unexpired Risk</a:t>
            </a:r>
          </a:p>
          <a:p>
            <a:r>
              <a:rPr lang="en-US" sz="4400" dirty="0" smtClean="0"/>
              <a:t>(Premium Deficiency-pricing) </a:t>
            </a:r>
          </a:p>
          <a:p>
            <a:pPr>
              <a:buNone/>
            </a:pPr>
            <a:endParaRPr lang="en-US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Claims Liabilities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lphaLcParenR"/>
            </a:pPr>
            <a:r>
              <a:rPr lang="en-US" sz="4000" dirty="0" smtClean="0"/>
              <a:t>Claims Paid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4000" dirty="0" smtClean="0"/>
              <a:t>Closing Outstanding Claims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4000" dirty="0" smtClean="0"/>
              <a:t>Opening Outstanding Claims</a:t>
            </a:r>
          </a:p>
          <a:p>
            <a:pPr marL="2000250" lvl="3" indent="-742950">
              <a:buNone/>
            </a:pPr>
            <a:endParaRPr lang="en-US" sz="2800" dirty="0" smtClean="0"/>
          </a:p>
          <a:p>
            <a:pPr marL="742950" indent="-742950">
              <a:buNone/>
            </a:pPr>
            <a:endParaRPr lang="en-US" sz="4000" dirty="0" smtClean="0"/>
          </a:p>
          <a:p>
            <a:pPr marL="742950" indent="-742950">
              <a:buFont typeface="+mj-lt"/>
              <a:buAutoNum type="alphaLcParenR"/>
            </a:pPr>
            <a:r>
              <a:rPr lang="en-US" sz="4000" dirty="0" smtClean="0"/>
              <a:t>IBNR / IBNER</a:t>
            </a:r>
          </a:p>
          <a:p>
            <a:pPr marL="742950" indent="-742950">
              <a:buNone/>
            </a:pPr>
            <a:endParaRPr lang="en-US" sz="4000" dirty="0" smtClean="0"/>
          </a:p>
          <a:p>
            <a:pPr>
              <a:buNone/>
            </a:pPr>
            <a:endParaRPr lang="en-US" sz="4000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685800" y="3505200"/>
            <a:ext cx="7391400" cy="990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indent="-742950"/>
            <a:r>
              <a:rPr lang="en-US" sz="5400" dirty="0" smtClean="0"/>
              <a:t>a + b – c = Incurred Claim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buNone/>
            </a:pPr>
            <a:r>
              <a:rPr lang="en-US" sz="54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Insurance Accounts</a:t>
            </a:r>
          </a:p>
          <a:p>
            <a:pPr algn="ctr">
              <a:buNone/>
            </a:pPr>
            <a:r>
              <a:rPr lang="en-US" sz="54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For Induction Training</a:t>
            </a:r>
          </a:p>
          <a:p>
            <a:pPr algn="ctr">
              <a:buNone/>
            </a:pPr>
            <a:endParaRPr lang="en-US" sz="5400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algn="ctr">
              <a:buNone/>
            </a:pPr>
            <a:r>
              <a:rPr lang="en-US" sz="36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On  </a:t>
            </a:r>
            <a:r>
              <a:rPr lang="en-US" sz="360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25</a:t>
            </a:r>
            <a:r>
              <a:rPr lang="en-US" sz="3600" baseline="3000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th</a:t>
            </a:r>
            <a:r>
              <a:rPr lang="en-US" sz="360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January, 2016</a:t>
            </a:r>
            <a:endParaRPr lang="en-US" sz="360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algn="ctr">
              <a:buNone/>
            </a:pPr>
            <a:r>
              <a:rPr lang="en-US" sz="54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AT NCIL</a:t>
            </a:r>
            <a:endParaRPr lang="en-US" sz="5400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Operating Result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>
            <a:normAutofit/>
          </a:bodyPr>
          <a:lstStyle/>
          <a:p>
            <a:pPr marL="914400" indent="-914400">
              <a:buFont typeface="+mj-lt"/>
              <a:buAutoNum type="alphaUcPeriod"/>
            </a:pPr>
            <a:r>
              <a:rPr lang="en-US" sz="5400" dirty="0" smtClean="0"/>
              <a:t>Earned Premium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5400" dirty="0" smtClean="0"/>
              <a:t>Incurred Claim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5400" dirty="0" smtClean="0"/>
              <a:t>Commission / Policy Stamps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5400" dirty="0" smtClean="0"/>
              <a:t>Management Expenses</a:t>
            </a:r>
          </a:p>
          <a:p>
            <a:pPr marL="914400" indent="-914400">
              <a:buNone/>
            </a:pPr>
            <a:endParaRPr lang="en-US" sz="54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228600" y="5257800"/>
            <a:ext cx="8610600" cy="1371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indent="-914400">
              <a:buNone/>
            </a:pPr>
            <a:r>
              <a:rPr lang="en-US" sz="4800" dirty="0" smtClean="0"/>
              <a:t>A – (B+C+D) = Operating Result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Accounting Standard (AS)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r>
              <a:rPr lang="en-US" sz="4800" dirty="0" smtClean="0"/>
              <a:t>ICAI / IFRS</a:t>
            </a:r>
          </a:p>
          <a:p>
            <a:r>
              <a:rPr lang="en-US" sz="4800" dirty="0" smtClean="0"/>
              <a:t>Balance Sheet / Receipts &amp; Payments and P &amp; L Account in conformity with AS except </a:t>
            </a:r>
          </a:p>
          <a:p>
            <a:pPr lvl="4"/>
            <a:r>
              <a:rPr lang="en-US" sz="3600" dirty="0" smtClean="0"/>
              <a:t>AS 3 (Cash Flow- Direct Method)</a:t>
            </a:r>
          </a:p>
          <a:p>
            <a:pPr lvl="4"/>
            <a:r>
              <a:rPr lang="en-US" sz="3600" dirty="0" smtClean="0"/>
              <a:t>AS 13 (Accounting for Investment)</a:t>
            </a:r>
          </a:p>
          <a:p>
            <a:pPr lvl="4"/>
            <a:r>
              <a:rPr lang="en-US" sz="3600" dirty="0" smtClean="0"/>
              <a:t>AS 17 ( </a:t>
            </a:r>
            <a:r>
              <a:rPr lang="en-US" sz="3600" smtClean="0"/>
              <a:t>Segment Reporting)</a:t>
            </a:r>
          </a:p>
          <a:p>
            <a:pPr lvl="4"/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Miscellany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r>
              <a:rPr lang="en-US" sz="4800" dirty="0" smtClean="0"/>
              <a:t>Catastrophe Reserves</a:t>
            </a:r>
          </a:p>
          <a:p>
            <a:r>
              <a:rPr lang="en-US" sz="4800" dirty="0" smtClean="0"/>
              <a:t>Reinsurance</a:t>
            </a:r>
          </a:p>
          <a:p>
            <a:r>
              <a:rPr lang="en-US" sz="4800" dirty="0" smtClean="0"/>
              <a:t>Investment</a:t>
            </a:r>
          </a:p>
          <a:p>
            <a:pPr lvl="4"/>
            <a:r>
              <a:rPr lang="en-US" dirty="0" smtClean="0"/>
              <a:t>Pattern of Investment as per IRDA Investment Regulations 2008</a:t>
            </a:r>
          </a:p>
          <a:p>
            <a:pPr lvl="4"/>
            <a:r>
              <a:rPr lang="en-US" dirty="0" smtClean="0"/>
              <a:t>Determined Value of Real Estate / Debt Securities/Equities / Derivatives / Unlisted / Actively Traded in Investments/ Accounting </a:t>
            </a:r>
          </a:p>
          <a:p>
            <a:pPr marL="349250" lvl="4" indent="-349250">
              <a:buFont typeface="Arial" pitchFamily="34" charset="0"/>
              <a:buChar char="•"/>
            </a:pPr>
            <a:r>
              <a:rPr lang="en-US" sz="4800" dirty="0" smtClean="0"/>
              <a:t>Foreign Operations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Insurance Reserves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endParaRPr lang="en-US" sz="4000" dirty="0" smtClean="0"/>
          </a:p>
          <a:p>
            <a:endParaRPr lang="en-US" sz="4000" dirty="0" smtClean="0"/>
          </a:p>
          <a:p>
            <a:r>
              <a:rPr lang="en-US" sz="4000" dirty="0" smtClean="0"/>
              <a:t>Fate of KOYENA Insurance Co. of Japan</a:t>
            </a:r>
          </a:p>
          <a:p>
            <a:r>
              <a:rPr lang="en-US" sz="4000" dirty="0" smtClean="0"/>
              <a:t>A story of Additional Claim Liability of Rs.2760.00 </a:t>
            </a:r>
            <a:r>
              <a:rPr lang="en-US" sz="4000" dirty="0" err="1" smtClean="0"/>
              <a:t>Crore</a:t>
            </a:r>
            <a:r>
              <a:rPr lang="en-US" sz="4000" dirty="0" smtClean="0"/>
              <a:t> from Motor Pool Losses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Technical Reserves</a:t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3500000" scaled="1"/>
            <a:tileRect/>
          </a:gradFill>
        </p:spPr>
        <p:txBody>
          <a:bodyPr>
            <a:normAutofit/>
          </a:bodyPr>
          <a:lstStyle/>
          <a:p>
            <a:pPr lvl="4"/>
            <a:endParaRPr lang="en-US" sz="2800" dirty="0" smtClean="0"/>
          </a:p>
          <a:p>
            <a:pPr lvl="4"/>
            <a:endParaRPr lang="en-US" sz="2800" dirty="0" smtClean="0"/>
          </a:p>
          <a:p>
            <a:pPr lvl="4"/>
            <a:r>
              <a:rPr lang="en-US" sz="2800" dirty="0" smtClean="0"/>
              <a:t>Reserves for unexpired risks</a:t>
            </a:r>
          </a:p>
          <a:p>
            <a:pPr lvl="4"/>
            <a:r>
              <a:rPr lang="en-US" sz="2800" dirty="0" smtClean="0"/>
              <a:t>Reserves for incurred but not reported claims</a:t>
            </a:r>
          </a:p>
          <a:p>
            <a:pPr lvl="4"/>
            <a:r>
              <a:rPr lang="en-US" sz="2800" dirty="0" smtClean="0"/>
              <a:t>IBNER</a:t>
            </a:r>
          </a:p>
          <a:p>
            <a:pPr lvl="4"/>
            <a:r>
              <a:rPr lang="en-US" sz="2800" dirty="0" smtClean="0"/>
              <a:t>Reserves for outstanding claims</a:t>
            </a:r>
          </a:p>
          <a:p>
            <a:pPr lvl="4"/>
            <a:r>
              <a:rPr lang="en-US" sz="2800" dirty="0" smtClean="0"/>
              <a:t>Fluctuation reserves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rizontal Scroll 3"/>
          <p:cNvSpPr/>
          <p:nvPr/>
        </p:nvSpPr>
        <p:spPr>
          <a:xfrm>
            <a:off x="0" y="4214818"/>
            <a:ext cx="9144000" cy="3071834"/>
          </a:xfrm>
          <a:prstGeom prst="horizontalScroll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4400" dirty="0" smtClean="0">
                <a:latin typeface="Monotype Corsiva" pitchFamily="66" charset="0"/>
              </a:rPr>
              <a:t>With Seasons Greetings</a:t>
            </a:r>
            <a:endParaRPr lang="en-US" sz="4400" dirty="0">
              <a:latin typeface="Monotype Corsiva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48" y="2209894"/>
            <a:ext cx="728667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 smtClean="0"/>
              <a:t>Thank You</a:t>
            </a:r>
            <a:endParaRPr lang="en-US" dirty="0"/>
          </a:p>
        </p:txBody>
      </p:sp>
      <p:sp>
        <p:nvSpPr>
          <p:cNvPr id="6" name="Horizontal Scroll 5"/>
          <p:cNvSpPr/>
          <p:nvPr/>
        </p:nvSpPr>
        <p:spPr>
          <a:xfrm>
            <a:off x="0" y="2214554"/>
            <a:ext cx="9144000" cy="2714644"/>
          </a:xfrm>
          <a:prstGeom prst="horizontalScroll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600" dirty="0" smtClean="0">
                <a:solidFill>
                  <a:srgbClr val="92D050"/>
                </a:solidFill>
                <a:latin typeface="Monotype Corsiva" pitchFamily="66" charset="0"/>
              </a:rPr>
              <a:t>THANK YOU</a:t>
            </a:r>
            <a:endParaRPr lang="en-US" sz="9600" dirty="0">
              <a:solidFill>
                <a:srgbClr val="92D050"/>
              </a:solidFill>
              <a:latin typeface="Monotype Corsiva" pitchFamily="66" charset="0"/>
            </a:endParaRPr>
          </a:p>
        </p:txBody>
      </p:sp>
      <p:sp>
        <p:nvSpPr>
          <p:cNvPr id="7" name="Horizontal Scroll 6"/>
          <p:cNvSpPr/>
          <p:nvPr/>
        </p:nvSpPr>
        <p:spPr>
          <a:xfrm>
            <a:off x="0" y="-357214"/>
            <a:ext cx="9144000" cy="3286148"/>
          </a:xfrm>
          <a:prstGeom prst="horizontalScroll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561B9-09B2-408D-AB64-95DFA80466D5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Accounting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40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To Maintain Books of Accounts</a:t>
            </a:r>
          </a:p>
          <a:p>
            <a:pPr>
              <a:buFont typeface="Wingdings" pitchFamily="2" charset="2"/>
              <a:buChar char="v"/>
            </a:pPr>
            <a:r>
              <a:rPr lang="en-US" sz="40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To Summarize Transactions and form Periodical Reports</a:t>
            </a:r>
          </a:p>
          <a:p>
            <a:pPr>
              <a:buFont typeface="Wingdings" pitchFamily="2" charset="2"/>
              <a:buChar char="v"/>
            </a:pPr>
            <a:r>
              <a:rPr lang="en-US" sz="40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To Exercise Budgetary Controls</a:t>
            </a:r>
          </a:p>
          <a:p>
            <a:pPr>
              <a:buFont typeface="Wingdings" pitchFamily="2" charset="2"/>
              <a:buChar char="v"/>
            </a:pPr>
            <a:r>
              <a:rPr lang="en-US" sz="40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To Coordinate with Various Departments for Compiling Accounts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Collections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solidFill>
            <a:srgbClr val="00B0F0"/>
          </a:solidFill>
        </p:spPr>
        <p:txBody>
          <a:bodyPr/>
          <a:lstStyle/>
          <a:p>
            <a:r>
              <a:rPr lang="en-US" dirty="0" smtClean="0"/>
              <a:t>Risk Verification, Scrutiny of Proposals &amp; Acceptance</a:t>
            </a:r>
          </a:p>
          <a:p>
            <a:r>
              <a:rPr lang="en-US" dirty="0" smtClean="0"/>
              <a:t>Collection of Premium by</a:t>
            </a:r>
          </a:p>
          <a:p>
            <a:pPr lvl="4"/>
            <a:r>
              <a:rPr lang="en-US" dirty="0" smtClean="0"/>
              <a:t>Cash</a:t>
            </a:r>
          </a:p>
          <a:p>
            <a:pPr lvl="4"/>
            <a:r>
              <a:rPr lang="en-US" dirty="0" smtClean="0"/>
              <a:t>Cash Deposits</a:t>
            </a:r>
          </a:p>
          <a:p>
            <a:pPr lvl="4"/>
            <a:r>
              <a:rPr lang="en-US" dirty="0" smtClean="0"/>
              <a:t>Bank Guarantee</a:t>
            </a:r>
          </a:p>
          <a:p>
            <a:pPr lvl="4"/>
            <a:r>
              <a:rPr lang="en-US" dirty="0" smtClean="0"/>
              <a:t>RTGS/NEFT</a:t>
            </a:r>
          </a:p>
          <a:p>
            <a:pPr lvl="4"/>
            <a:r>
              <a:rPr lang="en-US" dirty="0" smtClean="0"/>
              <a:t>Credit Card</a:t>
            </a:r>
          </a:p>
          <a:p>
            <a:pPr lvl="4"/>
            <a:r>
              <a:rPr lang="en-US" dirty="0" smtClean="0"/>
              <a:t>Other</a:t>
            </a:r>
          </a:p>
          <a:p>
            <a:pPr marL="396875" lvl="4" indent="-396875">
              <a:buFont typeface="Arial" pitchFamily="34" charset="0"/>
              <a:buChar char="•"/>
            </a:pPr>
            <a:r>
              <a:rPr lang="en-US" sz="3200" dirty="0" smtClean="0"/>
              <a:t>Dishonor of </a:t>
            </a:r>
            <a:r>
              <a:rPr lang="en-US" sz="3200" dirty="0" err="1" smtClean="0"/>
              <a:t>Cheques</a:t>
            </a:r>
            <a:r>
              <a:rPr lang="en-US" sz="3200" dirty="0" smtClean="0"/>
              <a:t> / Sec. 64 VB</a:t>
            </a:r>
            <a:endParaRPr lang="en-US" sz="32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Internal Control on Collections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solidFill>
            <a:srgbClr val="00B0F0"/>
          </a:solidFill>
        </p:spPr>
        <p:txBody>
          <a:bodyPr/>
          <a:lstStyle/>
          <a:p>
            <a:r>
              <a:rPr lang="en-US" dirty="0" smtClean="0"/>
              <a:t>Acceptance Advise</a:t>
            </a:r>
          </a:p>
          <a:p>
            <a:r>
              <a:rPr lang="en-US" sz="3200" dirty="0" smtClean="0"/>
              <a:t>Post dated/third party/outstation </a:t>
            </a:r>
            <a:r>
              <a:rPr lang="en-US" sz="3200" dirty="0" err="1" smtClean="0"/>
              <a:t>cheques</a:t>
            </a:r>
            <a:endParaRPr lang="en-US" sz="3200" dirty="0" smtClean="0"/>
          </a:p>
          <a:p>
            <a:r>
              <a:rPr lang="en-US" dirty="0" smtClean="0"/>
              <a:t>Late collection period</a:t>
            </a:r>
          </a:p>
          <a:p>
            <a:r>
              <a:rPr lang="en-US" sz="3200" dirty="0" smtClean="0"/>
              <a:t>Overwriting on receipts/advance/duplicate receipts</a:t>
            </a:r>
          </a:p>
          <a:p>
            <a:r>
              <a:rPr lang="en-US" dirty="0" smtClean="0"/>
              <a:t>Daily cash balance statement</a:t>
            </a:r>
          </a:p>
          <a:p>
            <a:r>
              <a:rPr lang="en-US" sz="3200" dirty="0" smtClean="0"/>
              <a:t>Cash Box/Cash in safe</a:t>
            </a:r>
          </a:p>
          <a:p>
            <a:r>
              <a:rPr lang="en-US" dirty="0" smtClean="0"/>
              <a:t>Frequent </a:t>
            </a:r>
            <a:r>
              <a:rPr lang="en-US" dirty="0" err="1" smtClean="0"/>
              <a:t>dishounered</a:t>
            </a:r>
            <a:endParaRPr lang="en-US" dirty="0" smtClean="0"/>
          </a:p>
          <a:p>
            <a:r>
              <a:rPr lang="en-US" sz="3200" dirty="0" smtClean="0"/>
              <a:t>Outstanding </a:t>
            </a:r>
            <a:r>
              <a:rPr lang="en-US" sz="3200" dirty="0" err="1" smtClean="0"/>
              <a:t>cheques</a:t>
            </a:r>
            <a:endParaRPr lang="en-US" sz="32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Classification of Premium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solidFill>
            <a:srgbClr val="00B0F0"/>
          </a:solidFill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Fire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Marine</a:t>
            </a:r>
          </a:p>
          <a:p>
            <a:pPr marL="2228850" lvl="4" indent="-514350">
              <a:buFont typeface="+mj-lt"/>
              <a:buAutoNum type="romanUcPeriod"/>
            </a:pPr>
            <a:r>
              <a:rPr lang="en-US" dirty="0" smtClean="0"/>
              <a:t>Cargo</a:t>
            </a:r>
          </a:p>
          <a:p>
            <a:pPr marL="2228850" lvl="4" indent="-514350">
              <a:buFont typeface="+mj-lt"/>
              <a:buAutoNum type="romanUcPeriod"/>
            </a:pPr>
            <a:r>
              <a:rPr lang="en-US" dirty="0" smtClean="0"/>
              <a:t>Other than Cargo</a:t>
            </a:r>
            <a:endParaRPr lang="en-US" dirty="0"/>
          </a:p>
          <a:p>
            <a:pPr marL="517525" lvl="4" indent="-457200">
              <a:buFont typeface="+mj-lt"/>
              <a:buAutoNum type="alphaUcPeriod" startAt="3"/>
            </a:pPr>
            <a:r>
              <a:rPr lang="en-US" sz="3200" dirty="0" smtClean="0"/>
              <a:t>Miscellaneous (AS – 17)</a:t>
            </a:r>
          </a:p>
          <a:p>
            <a:pPr marL="2346325" lvl="8" indent="-457200">
              <a:buFont typeface="+mj-lt"/>
              <a:buAutoNum type="arabicPeriod"/>
            </a:pPr>
            <a:r>
              <a:rPr lang="en-US" dirty="0" smtClean="0"/>
              <a:t>Motor OD &amp; TP</a:t>
            </a:r>
          </a:p>
          <a:p>
            <a:pPr marL="2346325" lvl="8" indent="-457200">
              <a:buFont typeface="+mj-lt"/>
              <a:buAutoNum type="arabicPeriod"/>
            </a:pPr>
            <a:r>
              <a:rPr lang="en-US" dirty="0" smtClean="0"/>
              <a:t>WC</a:t>
            </a:r>
          </a:p>
          <a:p>
            <a:pPr marL="2346325" lvl="8" indent="-457200">
              <a:buFont typeface="+mj-lt"/>
              <a:buAutoNum type="arabicPeriod"/>
            </a:pPr>
            <a:r>
              <a:rPr lang="en-US" dirty="0" smtClean="0"/>
              <a:t>Public/ Product Liability</a:t>
            </a:r>
          </a:p>
          <a:p>
            <a:pPr marL="2346325" lvl="8" indent="-457200">
              <a:buFont typeface="+mj-lt"/>
              <a:buAutoNum type="arabicPeriod"/>
            </a:pPr>
            <a:r>
              <a:rPr lang="en-US" dirty="0" smtClean="0"/>
              <a:t>Engineering</a:t>
            </a:r>
          </a:p>
          <a:p>
            <a:pPr marL="2346325" lvl="8" indent="-457200">
              <a:buFont typeface="+mj-lt"/>
              <a:buAutoNum type="arabicPeriod"/>
            </a:pPr>
            <a:r>
              <a:rPr lang="en-US" dirty="0" smtClean="0"/>
              <a:t>Health</a:t>
            </a:r>
          </a:p>
          <a:p>
            <a:pPr marL="2346325" lvl="8" indent="-457200">
              <a:buFont typeface="+mj-lt"/>
              <a:buAutoNum type="arabicPeriod"/>
            </a:pPr>
            <a:r>
              <a:rPr lang="en-US" dirty="0" smtClean="0"/>
              <a:t>PA</a:t>
            </a:r>
          </a:p>
          <a:p>
            <a:pPr marL="2346325" lvl="8" indent="-457200">
              <a:buFont typeface="+mj-lt"/>
              <a:buAutoNum type="arabicPeriod"/>
            </a:pPr>
            <a:r>
              <a:rPr lang="en-US" dirty="0" smtClean="0"/>
              <a:t>Aviation</a:t>
            </a:r>
          </a:p>
          <a:p>
            <a:pPr marL="2346325" lvl="8" indent="-457200">
              <a:buFont typeface="+mj-lt"/>
              <a:buAutoNum type="arabicPeriod"/>
            </a:pPr>
            <a:r>
              <a:rPr lang="en-US" dirty="0" smtClean="0"/>
              <a:t>Others</a:t>
            </a:r>
          </a:p>
          <a:p>
            <a:pPr marL="2346325" lvl="8" indent="-457200">
              <a:buNone/>
            </a:pPr>
            <a:r>
              <a:rPr lang="en-US" dirty="0" smtClean="0"/>
              <a:t>(Commissions and Claims are classified based on classification of premium)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Claims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4000" dirty="0" smtClean="0"/>
              <a:t>Claim Intimation</a:t>
            </a:r>
          </a:p>
          <a:p>
            <a:pPr>
              <a:buFont typeface="Wingdings" pitchFamily="2" charset="2"/>
              <a:buChar char="Ø"/>
            </a:pPr>
            <a:r>
              <a:rPr lang="en-US" sz="4000" dirty="0" smtClean="0"/>
              <a:t>Sanctioning of Claims</a:t>
            </a:r>
          </a:p>
          <a:p>
            <a:pPr>
              <a:buFont typeface="Wingdings" pitchFamily="2" charset="2"/>
              <a:buChar char="Ø"/>
            </a:pPr>
            <a:r>
              <a:rPr lang="en-US" sz="4000" dirty="0" smtClean="0"/>
              <a:t>Claim Discharge Voucher</a:t>
            </a:r>
          </a:p>
          <a:p>
            <a:pPr>
              <a:buFont typeface="Wingdings" pitchFamily="2" charset="2"/>
              <a:buChar char="Ø"/>
            </a:pPr>
            <a:r>
              <a:rPr lang="en-US" sz="4000" dirty="0" smtClean="0"/>
              <a:t>Payment of Claims</a:t>
            </a:r>
          </a:p>
          <a:p>
            <a:pPr>
              <a:buFont typeface="Wingdings" pitchFamily="2" charset="2"/>
              <a:buChar char="Ø"/>
            </a:pPr>
            <a:r>
              <a:rPr lang="en-US" sz="4000" dirty="0" smtClean="0"/>
              <a:t>Payment of Advocate Fees/ Surveyors Fees etc.</a:t>
            </a:r>
          </a:p>
          <a:p>
            <a:pPr>
              <a:buFont typeface="Wingdings" pitchFamily="2" charset="2"/>
              <a:buChar char="Ø"/>
            </a:pPr>
            <a:r>
              <a:rPr lang="en-US" sz="4000" dirty="0" smtClean="0"/>
              <a:t>Claim Paid Register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Commission &amp; Brokerage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sz="4400" dirty="0" smtClean="0"/>
              <a:t>Varied Rates of Brokerage &amp; Commission</a:t>
            </a:r>
          </a:p>
          <a:p>
            <a:r>
              <a:rPr lang="en-US" sz="4400" dirty="0" smtClean="0"/>
              <a:t>Brokerage / Commission Business Statement</a:t>
            </a:r>
          </a:p>
          <a:p>
            <a:r>
              <a:rPr lang="en-US" sz="4400" dirty="0" smtClean="0"/>
              <a:t>Brokerage / Commission Payments</a:t>
            </a:r>
          </a:p>
          <a:p>
            <a:r>
              <a:rPr lang="en-US" sz="4400" dirty="0" smtClean="0"/>
              <a:t>Administrative Expenses</a:t>
            </a:r>
          </a:p>
          <a:p>
            <a:r>
              <a:rPr lang="en-US" sz="4400" dirty="0" smtClean="0"/>
              <a:t>Acquisition Cost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Collection Account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solidFill>
            <a:srgbClr val="00B0F0"/>
          </a:solidFill>
        </p:spPr>
        <p:txBody>
          <a:bodyPr>
            <a:normAutofit/>
          </a:bodyPr>
          <a:lstStyle/>
          <a:p>
            <a:pPr marL="514350" indent="-514350">
              <a:buFont typeface="Arial" charset="0"/>
              <a:buChar char="•"/>
            </a:pPr>
            <a:endParaRPr lang="en-US" dirty="0" smtClean="0"/>
          </a:p>
          <a:p>
            <a:pPr marL="514350" indent="-514350">
              <a:buFont typeface="Arial" charset="0"/>
              <a:buChar char="•"/>
            </a:pPr>
            <a:endParaRPr lang="en-US" dirty="0" smtClean="0"/>
          </a:p>
          <a:p>
            <a:pPr marL="514350" indent="-514350">
              <a:buFont typeface="Arial" charset="0"/>
              <a:buChar char="•"/>
            </a:pPr>
            <a:r>
              <a:rPr lang="en-US" dirty="0" smtClean="0"/>
              <a:t>Direct Premium/Coinsurance Premium</a:t>
            </a:r>
          </a:p>
          <a:p>
            <a:pPr marL="514350" indent="-514350">
              <a:buFont typeface="Arial" charset="0"/>
              <a:buChar char="•"/>
            </a:pPr>
            <a:r>
              <a:rPr lang="en-US" dirty="0" smtClean="0"/>
              <a:t>Reinsurance Premium</a:t>
            </a:r>
          </a:p>
          <a:p>
            <a:pPr marL="514350" indent="-514350">
              <a:buFont typeface="Arial" charset="0"/>
              <a:buChar char="•"/>
            </a:pPr>
            <a:r>
              <a:rPr lang="en-US" dirty="0" smtClean="0"/>
              <a:t>Premium Deposits/Cash Deposits </a:t>
            </a:r>
          </a:p>
          <a:p>
            <a:pPr marL="514350" indent="-514350">
              <a:buFont typeface="Arial" charset="0"/>
              <a:buChar char="•"/>
            </a:pPr>
            <a:r>
              <a:rPr lang="en-US" dirty="0" smtClean="0"/>
              <a:t>Transfer/Duplicate Fees</a:t>
            </a:r>
          </a:p>
          <a:p>
            <a:pPr marL="514350" indent="-514350">
              <a:buFont typeface="Arial" charset="0"/>
              <a:buChar char="•"/>
            </a:pPr>
            <a:r>
              <a:rPr lang="en-US" dirty="0" smtClean="0"/>
              <a:t>Misc. Collection</a:t>
            </a:r>
          </a:p>
          <a:p>
            <a:pPr marL="514350" indent="-514350">
              <a:buFont typeface="Arial" charset="0"/>
              <a:buChar char="•"/>
            </a:pPr>
            <a:r>
              <a:rPr lang="en-US" dirty="0" smtClean="0"/>
              <a:t>Excess Disbursement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587</Words>
  <Application>Microsoft Office PowerPoint</Application>
  <PresentationFormat>On-screen Show (4:3)</PresentationFormat>
  <Paragraphs>187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PowerPoint Presentation</vt:lpstr>
      <vt:lpstr>PowerPoint Presentation</vt:lpstr>
      <vt:lpstr>Accounting Functions</vt:lpstr>
      <vt:lpstr>Collections</vt:lpstr>
      <vt:lpstr>Internal Control on Collections</vt:lpstr>
      <vt:lpstr>Classification of Premium</vt:lpstr>
      <vt:lpstr>Claims </vt:lpstr>
      <vt:lpstr>Commission &amp; Brokerage</vt:lpstr>
      <vt:lpstr>Collection Account</vt:lpstr>
      <vt:lpstr>Financial Authority</vt:lpstr>
      <vt:lpstr>Disbursement Account</vt:lpstr>
      <vt:lpstr>Disb for Management Exp.</vt:lpstr>
      <vt:lpstr>Advances</vt:lpstr>
      <vt:lpstr>Deposits</vt:lpstr>
      <vt:lpstr>Capital Expenditure</vt:lpstr>
      <vt:lpstr>Transfer of Funds &amp; BRS</vt:lpstr>
      <vt:lpstr>Earned Premium</vt:lpstr>
      <vt:lpstr>Premium Liabilities</vt:lpstr>
      <vt:lpstr>Claims Liabilities</vt:lpstr>
      <vt:lpstr>Operating Result</vt:lpstr>
      <vt:lpstr>Accounting Standard (AS) </vt:lpstr>
      <vt:lpstr>Miscellany </vt:lpstr>
      <vt:lpstr>Insurance Reserves</vt:lpstr>
      <vt:lpstr> Technical Reserves 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70677</dc:creator>
  <cp:lastModifiedBy>Tora</cp:lastModifiedBy>
  <cp:revision>89</cp:revision>
  <dcterms:created xsi:type="dcterms:W3CDTF">2012-12-14T08:29:40Z</dcterms:created>
  <dcterms:modified xsi:type="dcterms:W3CDTF">2016-01-22T11:21:34Z</dcterms:modified>
</cp:coreProperties>
</file>