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144"/>
  </p:notesMasterIdLst>
  <p:sldIdLst>
    <p:sldId id="256" r:id="rId2"/>
    <p:sldId id="377" r:id="rId3"/>
    <p:sldId id="257" r:id="rId4"/>
    <p:sldId id="385" r:id="rId5"/>
    <p:sldId id="386" r:id="rId6"/>
    <p:sldId id="387" r:id="rId7"/>
    <p:sldId id="388" r:id="rId8"/>
    <p:sldId id="389" r:id="rId9"/>
    <p:sldId id="390" r:id="rId10"/>
    <p:sldId id="391" r:id="rId11"/>
    <p:sldId id="392" r:id="rId12"/>
    <p:sldId id="393" r:id="rId13"/>
    <p:sldId id="394" r:id="rId14"/>
    <p:sldId id="258" r:id="rId15"/>
    <p:sldId id="259" r:id="rId16"/>
    <p:sldId id="260" r:id="rId17"/>
    <p:sldId id="261" r:id="rId18"/>
    <p:sldId id="262" r:id="rId19"/>
    <p:sldId id="263" r:id="rId20"/>
    <p:sldId id="264" r:id="rId21"/>
    <p:sldId id="395" r:id="rId22"/>
    <p:sldId id="265" r:id="rId23"/>
    <p:sldId id="267" r:id="rId24"/>
    <p:sldId id="396" r:id="rId25"/>
    <p:sldId id="268" r:id="rId26"/>
    <p:sldId id="269" r:id="rId27"/>
    <p:sldId id="270" r:id="rId28"/>
    <p:sldId id="271" r:id="rId29"/>
    <p:sldId id="272" r:id="rId30"/>
    <p:sldId id="273" r:id="rId31"/>
    <p:sldId id="274" r:id="rId32"/>
    <p:sldId id="275" r:id="rId33"/>
    <p:sldId id="276" r:id="rId34"/>
    <p:sldId id="277" r:id="rId35"/>
    <p:sldId id="278" r:id="rId36"/>
    <p:sldId id="279" r:id="rId37"/>
    <p:sldId id="280" r:id="rId38"/>
    <p:sldId id="281" r:id="rId39"/>
    <p:sldId id="282" r:id="rId40"/>
    <p:sldId id="398" r:id="rId41"/>
    <p:sldId id="283" r:id="rId42"/>
    <p:sldId id="397" r:id="rId43"/>
    <p:sldId id="284" r:id="rId44"/>
    <p:sldId id="285" r:id="rId45"/>
    <p:sldId id="286" r:id="rId46"/>
    <p:sldId id="287" r:id="rId47"/>
    <p:sldId id="288" r:id="rId48"/>
    <p:sldId id="289" r:id="rId49"/>
    <p:sldId id="290" r:id="rId50"/>
    <p:sldId id="291" r:id="rId51"/>
    <p:sldId id="292" r:id="rId52"/>
    <p:sldId id="293" r:id="rId53"/>
    <p:sldId id="294" r:id="rId54"/>
    <p:sldId id="295" r:id="rId55"/>
    <p:sldId id="296" r:id="rId56"/>
    <p:sldId id="297" r:id="rId57"/>
    <p:sldId id="298" r:id="rId58"/>
    <p:sldId id="299" r:id="rId59"/>
    <p:sldId id="300" r:id="rId60"/>
    <p:sldId id="301" r:id="rId61"/>
    <p:sldId id="302" r:id="rId62"/>
    <p:sldId id="303" r:id="rId63"/>
    <p:sldId id="304" r:id="rId64"/>
    <p:sldId id="305" r:id="rId65"/>
    <p:sldId id="306" r:id="rId66"/>
    <p:sldId id="307" r:id="rId67"/>
    <p:sldId id="308" r:id="rId68"/>
    <p:sldId id="309" r:id="rId69"/>
    <p:sldId id="310" r:id="rId70"/>
    <p:sldId id="311" r:id="rId71"/>
    <p:sldId id="312" r:id="rId72"/>
    <p:sldId id="313" r:id="rId73"/>
    <p:sldId id="314" r:id="rId74"/>
    <p:sldId id="315" r:id="rId75"/>
    <p:sldId id="316" r:id="rId76"/>
    <p:sldId id="317" r:id="rId77"/>
    <p:sldId id="318" r:id="rId78"/>
    <p:sldId id="319" r:id="rId79"/>
    <p:sldId id="320" r:id="rId80"/>
    <p:sldId id="321" r:id="rId81"/>
    <p:sldId id="322" r:id="rId82"/>
    <p:sldId id="323" r:id="rId83"/>
    <p:sldId id="324" r:id="rId84"/>
    <p:sldId id="325" r:id="rId85"/>
    <p:sldId id="326" r:id="rId86"/>
    <p:sldId id="327" r:id="rId87"/>
    <p:sldId id="328" r:id="rId88"/>
    <p:sldId id="329" r:id="rId89"/>
    <p:sldId id="330" r:id="rId90"/>
    <p:sldId id="331" r:id="rId91"/>
    <p:sldId id="332" r:id="rId92"/>
    <p:sldId id="333" r:id="rId93"/>
    <p:sldId id="334" r:id="rId94"/>
    <p:sldId id="335" r:id="rId95"/>
    <p:sldId id="336" r:id="rId96"/>
    <p:sldId id="337" r:id="rId97"/>
    <p:sldId id="338" r:id="rId98"/>
    <p:sldId id="339" r:id="rId99"/>
    <p:sldId id="340" r:id="rId100"/>
    <p:sldId id="341" r:id="rId101"/>
    <p:sldId id="342" r:id="rId102"/>
    <p:sldId id="343" r:id="rId103"/>
    <p:sldId id="344" r:id="rId104"/>
    <p:sldId id="345" r:id="rId105"/>
    <p:sldId id="346" r:id="rId106"/>
    <p:sldId id="347" r:id="rId107"/>
    <p:sldId id="348" r:id="rId108"/>
    <p:sldId id="349" r:id="rId109"/>
    <p:sldId id="350" r:id="rId110"/>
    <p:sldId id="378" r:id="rId111"/>
    <p:sldId id="379" r:id="rId112"/>
    <p:sldId id="351" r:id="rId113"/>
    <p:sldId id="352" r:id="rId114"/>
    <p:sldId id="353" r:id="rId115"/>
    <p:sldId id="354" r:id="rId116"/>
    <p:sldId id="355" r:id="rId117"/>
    <p:sldId id="356" r:id="rId118"/>
    <p:sldId id="357" r:id="rId119"/>
    <p:sldId id="358" r:id="rId120"/>
    <p:sldId id="359" r:id="rId121"/>
    <p:sldId id="360" r:id="rId122"/>
    <p:sldId id="361" r:id="rId123"/>
    <p:sldId id="362" r:id="rId124"/>
    <p:sldId id="363" r:id="rId125"/>
    <p:sldId id="380" r:id="rId126"/>
    <p:sldId id="364" r:id="rId127"/>
    <p:sldId id="365" r:id="rId128"/>
    <p:sldId id="381" r:id="rId129"/>
    <p:sldId id="366" r:id="rId130"/>
    <p:sldId id="367" r:id="rId131"/>
    <p:sldId id="368" r:id="rId132"/>
    <p:sldId id="383" r:id="rId133"/>
    <p:sldId id="384" r:id="rId134"/>
    <p:sldId id="382" r:id="rId135"/>
    <p:sldId id="369" r:id="rId136"/>
    <p:sldId id="370" r:id="rId137"/>
    <p:sldId id="371" r:id="rId138"/>
    <p:sldId id="372" r:id="rId139"/>
    <p:sldId id="373" r:id="rId140"/>
    <p:sldId id="374" r:id="rId141"/>
    <p:sldId id="375" r:id="rId142"/>
    <p:sldId id="376" r:id="rId1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notesMaster" Target="notesMasters/notes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C18863C-B0D8-4EF8-A48D-D4AD148F425D}" type="datetimeFigureOut">
              <a:rPr lang="en-US" smtClean="0"/>
              <a:pPr/>
              <a:t>8/13/2021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7E8FF28-5224-4F2A-BCFD-9076DFAE7D9F}" type="slidenum">
              <a:rPr lang="en-US" smtClean="0"/>
              <a:pPr/>
              <a:t>‹#›</a:t>
            </a:fld>
            <a:endParaRPr lang="en-US"/>
          </a:p>
        </p:txBody>
      </p:sp>
    </p:spTree>
    <p:extLst>
      <p:ext uri="{BB962C8B-B14F-4D97-AF65-F5344CB8AC3E}">
        <p14:creationId xmlns:p14="http://schemas.microsoft.com/office/powerpoint/2010/main" val="1745880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7E8FF28-5224-4F2A-BCFD-9076DFAE7D9F}" type="slidenum">
              <a:rPr lang="en-US" smtClean="0"/>
              <a:pPr/>
              <a:t>27</a:t>
            </a:fld>
            <a:endParaRPr lang="en-US"/>
          </a:p>
        </p:txBody>
      </p:sp>
    </p:spTree>
    <p:extLst>
      <p:ext uri="{BB962C8B-B14F-4D97-AF65-F5344CB8AC3E}">
        <p14:creationId xmlns:p14="http://schemas.microsoft.com/office/powerpoint/2010/main" val="13086290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1D8BD707-D9CF-40AE-B4C6-C98DA3205C09}" type="datetimeFigureOut">
              <a:rPr lang="en-US" smtClean="0"/>
              <a:pPr/>
              <a:t>8/13/2021</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8/13/2021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8/13/2021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1D8BD707-D9CF-40AE-B4C6-C98DA3205C09}" type="datetimeFigureOut">
              <a:rPr lang="en-US" smtClean="0"/>
              <a:pPr/>
              <a:t>8/13/2021</a:t>
            </a:fld>
            <a:endParaRPr lang="en-US"/>
          </a:p>
        </p:txBody>
      </p:sp>
      <p:sp>
        <p:nvSpPr>
          <p:cNvPr id="9" name="Slide Number Placeholder 8"/>
          <p:cNvSpPr>
            <a:spLocks noGrp="1"/>
          </p:cNvSpPr>
          <p:nvPr>
            <p:ph type="sldNum" sz="quarter" idx="15"/>
          </p:nvPr>
        </p:nvSpPr>
        <p:spPr/>
        <p:txBody>
          <a:bodyPr rtlCol="0"/>
          <a:lstStyle/>
          <a:p>
            <a:fld id="{B6F15528-21DE-4FAA-801E-634DDDAF4B2B}"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1D8BD707-D9CF-40AE-B4C6-C98DA3205C09}" type="datetimeFigureOut">
              <a:rPr lang="en-US" smtClean="0"/>
              <a:pPr/>
              <a:t>8/13/2021</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8/13/2021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8/13/2021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1D8BD707-D9CF-40AE-B4C6-C98DA3205C09}" type="datetimeFigureOut">
              <a:rPr lang="en-US" smtClean="0"/>
              <a:pPr/>
              <a:t>8/13/2021</a:t>
            </a:fld>
            <a:endParaRPr lang="en-US"/>
          </a:p>
        </p:txBody>
      </p:sp>
      <p:sp>
        <p:nvSpPr>
          <p:cNvPr id="7" name="Slide Number Placeholder 6"/>
          <p:cNvSpPr>
            <a:spLocks noGrp="1"/>
          </p:cNvSpPr>
          <p:nvPr>
            <p:ph type="sldNum" sz="quarter" idx="11"/>
          </p:nvPr>
        </p:nvSpPr>
        <p:spPr/>
        <p:txBody>
          <a:bodyPr rtlCol="0"/>
          <a:lstStyle/>
          <a:p>
            <a:fld id="{B6F15528-21DE-4FAA-801E-634DDDAF4B2B}"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1D8BD707-D9CF-40AE-B4C6-C98DA3205C09}" type="datetimeFigureOut">
              <a:rPr lang="en-US" smtClean="0"/>
              <a:pPr/>
              <a:t>8/13/2021</a:t>
            </a:fld>
            <a:endParaRPr lang="en-US"/>
          </a:p>
        </p:txBody>
      </p:sp>
      <p:sp>
        <p:nvSpPr>
          <p:cNvPr id="22" name="Slide Number Placeholder 21"/>
          <p:cNvSpPr>
            <a:spLocks noGrp="1"/>
          </p:cNvSpPr>
          <p:nvPr>
            <p:ph type="sldNum" sz="quarter" idx="15"/>
          </p:nvPr>
        </p:nvSpPr>
        <p:spPr/>
        <p:txBody>
          <a:bodyPr rtlCol="0"/>
          <a:lstStyle/>
          <a:p>
            <a:fld id="{B6F15528-21DE-4FAA-801E-634DDDAF4B2B}"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1D8BD707-D9CF-40AE-B4C6-C98DA3205C09}" type="datetimeFigureOut">
              <a:rPr lang="en-US" smtClean="0"/>
              <a:pPr/>
              <a:t>8/13/2021</a:t>
            </a:fld>
            <a:endParaRPr lang="en-US"/>
          </a:p>
        </p:txBody>
      </p:sp>
      <p:sp>
        <p:nvSpPr>
          <p:cNvPr id="18" name="Slide Number Placeholder 17"/>
          <p:cNvSpPr>
            <a:spLocks noGrp="1"/>
          </p:cNvSpPr>
          <p:nvPr>
            <p:ph type="sldNum" sz="quarter" idx="11"/>
          </p:nvPr>
        </p:nvSpPr>
        <p:spPr/>
        <p:txBody>
          <a:bodyPr rtlCol="0"/>
          <a:lstStyle/>
          <a:p>
            <a:fld id="{B6F15528-21DE-4FAA-801E-634DDDAF4B2B}"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1D8BD707-D9CF-40AE-B4C6-C98DA3205C09}" type="datetimeFigureOut">
              <a:rPr lang="en-US" smtClean="0"/>
              <a:pPr/>
              <a:t>8/13/2021</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304800"/>
            <a:ext cx="6172200" cy="1371600"/>
          </a:xfrm>
        </p:spPr>
        <p:txBody>
          <a:bodyPr>
            <a:normAutofit/>
          </a:bodyPr>
          <a:lstStyle/>
          <a:p>
            <a:pPr algn="ctr"/>
            <a:r>
              <a:rPr lang="en-US" dirty="0" smtClean="0"/>
              <a:t>ENGINEERING  academics</a:t>
            </a:r>
            <a:endParaRPr lang="en-US" dirty="0"/>
          </a:p>
        </p:txBody>
      </p:sp>
      <p:sp>
        <p:nvSpPr>
          <p:cNvPr id="3" name="Subtitle 2"/>
          <p:cNvSpPr>
            <a:spLocks noGrp="1"/>
          </p:cNvSpPr>
          <p:nvPr>
            <p:ph type="subTitle" idx="1"/>
          </p:nvPr>
        </p:nvSpPr>
        <p:spPr>
          <a:xfrm>
            <a:off x="2514600" y="3352800"/>
            <a:ext cx="6400800" cy="1981200"/>
          </a:xfrm>
        </p:spPr>
        <p:txBody>
          <a:bodyPr>
            <a:normAutofit/>
          </a:bodyPr>
          <a:lstStyle/>
          <a:p>
            <a:pPr lvl="0"/>
            <a:endParaRPr lang="en-US" sz="160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852"/>
            <a:ext cx="7467600" cy="928694"/>
          </a:xfrm>
        </p:spPr>
        <p:txBody>
          <a:bodyPr>
            <a:normAutofit fontScale="90000"/>
          </a:bodyPr>
          <a:lstStyle/>
          <a:p>
            <a:r>
              <a:rPr lang="en-IN" dirty="0" smtClean="0"/>
              <a:t>Civil </a:t>
            </a:r>
            <a:r>
              <a:rPr lang="en-IN" dirty="0" err="1" smtClean="0"/>
              <a:t>engg</a:t>
            </a:r>
            <a:r>
              <a:rPr lang="en-IN" dirty="0" smtClean="0"/>
              <a:t> completed risks –</a:t>
            </a:r>
            <a:r>
              <a:rPr lang="en-IN" dirty="0" err="1" smtClean="0"/>
              <a:t>cecr</a:t>
            </a:r>
            <a:r>
              <a:rPr lang="en-IN" dirty="0" smtClean="0"/>
              <a:t/>
            </a:r>
            <a:br>
              <a:rPr lang="en-IN" dirty="0" smtClean="0"/>
            </a:br>
            <a:r>
              <a:rPr lang="en-IN" dirty="0" smtClean="0">
                <a:solidFill>
                  <a:srgbClr val="FF0000"/>
                </a:solidFill>
              </a:rPr>
              <a:t>road tunnel</a:t>
            </a:r>
            <a:endParaRPr lang="en-IN" dirty="0">
              <a:solidFill>
                <a:srgbClr val="FF0000"/>
              </a:solidFill>
            </a:endParaRPr>
          </a:p>
        </p:txBody>
      </p:sp>
      <p:pic>
        <p:nvPicPr>
          <p:cNvPr id="7170" name="Picture 2" descr="C:\Users\70995\Desktop\PE2020\download (4).jpg"/>
          <p:cNvPicPr>
            <a:picLocks noGrp="1" noChangeAspect="1" noChangeArrowheads="1"/>
          </p:cNvPicPr>
          <p:nvPr>
            <p:ph sz="quarter" idx="1"/>
          </p:nvPr>
        </p:nvPicPr>
        <p:blipFill>
          <a:blip r:embed="rId2"/>
          <a:srcRect/>
          <a:stretch>
            <a:fillRect/>
          </a:stretch>
        </p:blipFill>
        <p:spPr bwMode="auto">
          <a:xfrm>
            <a:off x="857224" y="1142984"/>
            <a:ext cx="7500990" cy="5000660"/>
          </a:xfrm>
          <a:prstGeom prst="rect">
            <a:avLst/>
          </a:prstGeom>
          <a:noFill/>
        </p:spPr>
      </p:pic>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7467600" cy="655638"/>
          </a:xfrm>
        </p:spPr>
        <p:txBody>
          <a:bodyPr/>
          <a:lstStyle/>
          <a:p>
            <a:pPr algn="ctr"/>
            <a:r>
              <a:rPr lang="en-IN" dirty="0" smtClean="0"/>
              <a:t>ERECTION ALL RISKS POLICY </a:t>
            </a:r>
            <a:r>
              <a:rPr lang="en-IN" sz="1400" dirty="0" err="1" smtClean="0"/>
              <a:t>contd</a:t>
            </a:r>
            <a:r>
              <a:rPr lang="en-IN" sz="1400" dirty="0" smtClean="0"/>
              <a:t>…</a:t>
            </a:r>
            <a:endParaRPr lang="en-US" dirty="0"/>
          </a:p>
        </p:txBody>
      </p:sp>
      <p:sp>
        <p:nvSpPr>
          <p:cNvPr id="3" name="Content Placeholder 2"/>
          <p:cNvSpPr>
            <a:spLocks noGrp="1"/>
          </p:cNvSpPr>
          <p:nvPr>
            <p:ph sz="quarter" idx="1"/>
          </p:nvPr>
        </p:nvSpPr>
        <p:spPr>
          <a:xfrm>
            <a:off x="457200" y="1071546"/>
            <a:ext cx="7467600" cy="5500726"/>
          </a:xfrm>
        </p:spPr>
        <p:txBody>
          <a:bodyPr/>
          <a:lstStyle/>
          <a:p>
            <a:pPr lvl="0"/>
            <a:r>
              <a:rPr lang="en-IN" dirty="0" smtClean="0"/>
              <a:t>Policy Provisions</a:t>
            </a:r>
            <a:endParaRPr lang="en-US" sz="2000" dirty="0" smtClean="0"/>
          </a:p>
          <a:p>
            <a:pPr lvl="1"/>
            <a:r>
              <a:rPr lang="en-IN" sz="2400" dirty="0" smtClean="0"/>
              <a:t>Provisional Repairs : Rs 7500</a:t>
            </a:r>
            <a:endParaRPr lang="en-US" sz="2000" dirty="0" smtClean="0"/>
          </a:p>
          <a:p>
            <a:pPr lvl="1"/>
            <a:r>
              <a:rPr lang="en-IN" sz="2400" dirty="0" smtClean="0"/>
              <a:t>Termination</a:t>
            </a:r>
            <a:endParaRPr lang="en-US" sz="2000" dirty="0" smtClean="0"/>
          </a:p>
          <a:p>
            <a:pPr lvl="2"/>
            <a:r>
              <a:rPr lang="en-IN" dirty="0" smtClean="0"/>
              <a:t>At Insured’s Request: Permitted any time subject to</a:t>
            </a:r>
            <a:endParaRPr lang="en-US" sz="1600" dirty="0" smtClean="0"/>
          </a:p>
          <a:p>
            <a:pPr lvl="3"/>
            <a:r>
              <a:rPr lang="en-IN" dirty="0" smtClean="0"/>
              <a:t>ICR &lt; 60% of reworked Premium</a:t>
            </a:r>
            <a:endParaRPr lang="en-US" sz="1600" dirty="0" smtClean="0"/>
          </a:p>
          <a:p>
            <a:pPr lvl="3"/>
            <a:r>
              <a:rPr lang="en-IN" dirty="0" smtClean="0"/>
              <a:t>Unexpired period is not less than 3 months or 25% of the policy period, whichever is less.</a:t>
            </a:r>
            <a:endParaRPr lang="en-US" sz="1600" dirty="0" smtClean="0"/>
          </a:p>
          <a:p>
            <a:pPr lvl="3"/>
            <a:r>
              <a:rPr lang="en-IN" dirty="0" smtClean="0"/>
              <a:t>Testing period should not have commenced</a:t>
            </a:r>
            <a:endParaRPr lang="en-US" sz="1600" dirty="0" smtClean="0"/>
          </a:p>
          <a:p>
            <a:pPr lvl="2"/>
            <a:r>
              <a:rPr lang="en-IN" dirty="0" smtClean="0"/>
              <a:t>option of the Insurer</a:t>
            </a:r>
            <a:endParaRPr lang="en-US" sz="1600" dirty="0" smtClean="0"/>
          </a:p>
          <a:p>
            <a:pPr lvl="3"/>
            <a:r>
              <a:rPr lang="en-IN" dirty="0" smtClean="0"/>
              <a:t>15 days notice</a:t>
            </a:r>
            <a:endParaRPr lang="en-US" sz="1600" dirty="0" smtClean="0"/>
          </a:p>
          <a:p>
            <a:pPr lvl="3"/>
            <a:r>
              <a:rPr lang="en-IN" dirty="0" smtClean="0"/>
              <a:t>Rateable proportion of the premium for the unexpired term.</a:t>
            </a:r>
            <a:endParaRPr lang="en-US" sz="1600" dirty="0" smtClean="0"/>
          </a:p>
          <a:p>
            <a:endParaRPr lang="en-US" dirty="0"/>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7467600" cy="579438"/>
          </a:xfrm>
        </p:spPr>
        <p:txBody>
          <a:bodyPr/>
          <a:lstStyle/>
          <a:p>
            <a:pPr algn="ctr"/>
            <a:r>
              <a:rPr lang="en-IN" dirty="0" smtClean="0"/>
              <a:t>ERECTION ALL RISKS POLICY </a:t>
            </a:r>
            <a:r>
              <a:rPr lang="en-IN" sz="1400" dirty="0" err="1" smtClean="0"/>
              <a:t>contd</a:t>
            </a:r>
            <a:r>
              <a:rPr lang="en-IN" sz="1400" dirty="0" smtClean="0"/>
              <a:t>…</a:t>
            </a:r>
            <a:endParaRPr lang="en-US" dirty="0"/>
          </a:p>
        </p:txBody>
      </p:sp>
      <p:sp>
        <p:nvSpPr>
          <p:cNvPr id="3" name="Content Placeholder 2"/>
          <p:cNvSpPr>
            <a:spLocks noGrp="1"/>
          </p:cNvSpPr>
          <p:nvPr>
            <p:ph sz="quarter" idx="1"/>
          </p:nvPr>
        </p:nvSpPr>
        <p:spPr>
          <a:xfrm>
            <a:off x="457200" y="928670"/>
            <a:ext cx="7467600" cy="5545282"/>
          </a:xfrm>
        </p:spPr>
        <p:txBody>
          <a:bodyPr>
            <a:normAutofit/>
          </a:bodyPr>
          <a:lstStyle/>
          <a:p>
            <a:pPr lvl="1"/>
            <a:endParaRPr lang="en-IN" sz="2400" dirty="0" smtClean="0"/>
          </a:p>
          <a:p>
            <a:pPr lvl="1"/>
            <a:r>
              <a:rPr lang="en-IN" sz="2400" dirty="0" smtClean="0"/>
              <a:t>Memo 1- Sum Insured</a:t>
            </a:r>
          </a:p>
          <a:p>
            <a:pPr lvl="1">
              <a:buNone/>
            </a:pPr>
            <a:endParaRPr lang="en-US" sz="2000" dirty="0" smtClean="0"/>
          </a:p>
          <a:p>
            <a:pPr lvl="1"/>
            <a:r>
              <a:rPr lang="en-IN" sz="2400" dirty="0" smtClean="0"/>
              <a:t>Memo 2. PREMIUM ADJUSTMENT</a:t>
            </a:r>
            <a:endParaRPr lang="en-US" sz="2000" dirty="0" smtClean="0"/>
          </a:p>
          <a:p>
            <a:pPr lvl="2" algn="just"/>
            <a:r>
              <a:rPr lang="en-IN" dirty="0" smtClean="0"/>
              <a:t>The sum insured   shall be adjustable at completion of erection on the basis of the actual values to be declared by the insured in respect of </a:t>
            </a:r>
            <a:r>
              <a:rPr lang="en-IN" b="1" dirty="0" smtClean="0"/>
              <a:t>freight and handling charges, customs dues and costs of erection</a:t>
            </a:r>
            <a:r>
              <a:rPr lang="en-IN" dirty="0" smtClean="0"/>
              <a:t> and the difference in premium shall be met with by payment.</a:t>
            </a:r>
            <a:endParaRPr lang="en-US" sz="1600" dirty="0" smtClean="0"/>
          </a:p>
          <a:p>
            <a:pPr lvl="2" algn="just"/>
            <a:r>
              <a:rPr lang="en-IN" dirty="0" smtClean="0"/>
              <a:t>Any increase or decrease in prime cost of </a:t>
            </a:r>
            <a:r>
              <a:rPr lang="en-IN" b="1" dirty="0" smtClean="0"/>
              <a:t>Plant and Equipment</a:t>
            </a:r>
            <a:r>
              <a:rPr lang="en-IN" dirty="0" smtClean="0"/>
              <a:t> shall not be the subject matter of premium adjustment.</a:t>
            </a:r>
            <a:endParaRPr lang="en-US" sz="1600" dirty="0" smtClean="0"/>
          </a:p>
          <a:p>
            <a:endParaRPr lang="en-US" dirty="0"/>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467600" cy="579438"/>
          </a:xfrm>
        </p:spPr>
        <p:txBody>
          <a:bodyPr/>
          <a:lstStyle/>
          <a:p>
            <a:pPr algn="ctr"/>
            <a:r>
              <a:rPr lang="en-IN" dirty="0" smtClean="0"/>
              <a:t>ERECTION ALL RISKS POLICY </a:t>
            </a:r>
            <a:r>
              <a:rPr lang="en-IN" sz="1400" dirty="0" err="1" smtClean="0"/>
              <a:t>contd</a:t>
            </a:r>
            <a:r>
              <a:rPr lang="en-IN" sz="1400" dirty="0" smtClean="0"/>
              <a:t>…</a:t>
            </a:r>
            <a:endParaRPr lang="en-US" dirty="0"/>
          </a:p>
        </p:txBody>
      </p:sp>
      <p:sp>
        <p:nvSpPr>
          <p:cNvPr id="3" name="Content Placeholder 2"/>
          <p:cNvSpPr>
            <a:spLocks noGrp="1"/>
          </p:cNvSpPr>
          <p:nvPr>
            <p:ph sz="quarter" idx="1"/>
          </p:nvPr>
        </p:nvSpPr>
        <p:spPr>
          <a:xfrm>
            <a:off x="457200" y="1000108"/>
            <a:ext cx="8115328" cy="5473844"/>
          </a:xfrm>
        </p:spPr>
        <p:txBody>
          <a:bodyPr>
            <a:normAutofit/>
          </a:bodyPr>
          <a:lstStyle/>
          <a:p>
            <a:pPr lvl="1"/>
            <a:r>
              <a:rPr lang="en-IN" sz="2400" dirty="0" smtClean="0"/>
              <a:t>Memo 3. BASIS OF LOSS SETTLEMENT</a:t>
            </a:r>
            <a:endParaRPr lang="en-US" sz="2000" dirty="0" smtClean="0"/>
          </a:p>
          <a:p>
            <a:pPr lvl="2" algn="just"/>
            <a:r>
              <a:rPr lang="en-IN" u="sng" dirty="0" smtClean="0"/>
              <a:t>Partial losses</a:t>
            </a:r>
            <a:r>
              <a:rPr lang="en-IN" dirty="0" smtClean="0"/>
              <a:t>: In the case of damage which can be repaired, the cost of repairs necessary to restore the items to their condition immediately before the occurrence of the damage </a:t>
            </a:r>
            <a:r>
              <a:rPr lang="en-IN" u="sng" dirty="0" smtClean="0"/>
              <a:t>less salvage.</a:t>
            </a:r>
            <a:endParaRPr lang="en-US" sz="1600" dirty="0" smtClean="0"/>
          </a:p>
          <a:p>
            <a:pPr lvl="2" algn="just"/>
            <a:r>
              <a:rPr lang="en-IN" u="sng" dirty="0" smtClean="0"/>
              <a:t>CTL:</a:t>
            </a:r>
            <a:r>
              <a:rPr lang="en-IN" dirty="0" smtClean="0"/>
              <a:t> All damages which can be repaired shall be repaired, but if the cost of repairing any damage </a:t>
            </a:r>
            <a:r>
              <a:rPr lang="en-IN" i="1" dirty="0" smtClean="0"/>
              <a:t>equals or exceeds</a:t>
            </a:r>
            <a:r>
              <a:rPr lang="en-IN" dirty="0" smtClean="0"/>
              <a:t> the value of the items immediately before the occurrence of the damage the settlement shall be made on the basis provided for in (iii) above.</a:t>
            </a:r>
            <a:endParaRPr lang="en-US" sz="1600" dirty="0" smtClean="0"/>
          </a:p>
          <a:p>
            <a:pPr lvl="2" algn="just"/>
            <a:r>
              <a:rPr lang="en-IN" u="sng" dirty="0" smtClean="0"/>
              <a:t>Total Losses</a:t>
            </a:r>
            <a:r>
              <a:rPr lang="en-IN" dirty="0" smtClean="0"/>
              <a:t>: The actual value of the items immediately before the occurrence of the loss </a:t>
            </a:r>
            <a:r>
              <a:rPr lang="en-IN" u="sng" dirty="0" smtClean="0"/>
              <a:t>less salvage.</a:t>
            </a:r>
            <a:endParaRPr lang="en-US" sz="1600" dirty="0" smtClean="0"/>
          </a:p>
          <a:p>
            <a:pPr lvl="2" algn="just"/>
            <a:r>
              <a:rPr lang="en-IN" dirty="0" smtClean="0"/>
              <a:t>The cost of any alterations, additions and/or improvements shall not be recoverable under this Policy.</a:t>
            </a:r>
            <a:endParaRPr lang="en-US" sz="1600" dirty="0" smtClean="0"/>
          </a:p>
          <a:p>
            <a:pPr lvl="2" algn="just"/>
            <a:r>
              <a:rPr lang="en-IN" u="sng" dirty="0" smtClean="0"/>
              <a:t>Reinstatement</a:t>
            </a:r>
            <a:r>
              <a:rPr lang="en-IN" dirty="0" smtClean="0"/>
              <a:t>: Insured undertakes to pay a pro-rata additional premium of   each claim from the date of such loss till expiry.</a:t>
            </a:r>
            <a:endParaRPr lang="en-US" sz="1600" dirty="0" smtClean="0"/>
          </a:p>
          <a:p>
            <a:endParaRPr lang="en-US" dirty="0"/>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28"/>
            <a:ext cx="7467600" cy="642942"/>
          </a:xfrm>
        </p:spPr>
        <p:txBody>
          <a:bodyPr/>
          <a:lstStyle/>
          <a:p>
            <a:pPr algn="ctr"/>
            <a:r>
              <a:rPr lang="en-IN" dirty="0" smtClean="0"/>
              <a:t>ERECTION ALL RISKS POLICY </a:t>
            </a:r>
            <a:r>
              <a:rPr lang="en-IN" sz="1400" dirty="0" err="1" smtClean="0"/>
              <a:t>contd</a:t>
            </a:r>
            <a:r>
              <a:rPr lang="en-IN" sz="1400" dirty="0" smtClean="0"/>
              <a:t>…</a:t>
            </a:r>
            <a:endParaRPr lang="en-US" dirty="0"/>
          </a:p>
        </p:txBody>
      </p:sp>
      <p:sp>
        <p:nvSpPr>
          <p:cNvPr id="3" name="Content Placeholder 2"/>
          <p:cNvSpPr>
            <a:spLocks noGrp="1"/>
          </p:cNvSpPr>
          <p:nvPr>
            <p:ph sz="quarter" idx="1"/>
          </p:nvPr>
        </p:nvSpPr>
        <p:spPr>
          <a:xfrm>
            <a:off x="457200" y="1000108"/>
            <a:ext cx="7901014" cy="5473844"/>
          </a:xfrm>
        </p:spPr>
        <p:txBody>
          <a:bodyPr/>
          <a:lstStyle/>
          <a:p>
            <a:pPr lvl="1"/>
            <a:endParaRPr lang="en-IN" sz="2400" dirty="0" smtClean="0"/>
          </a:p>
          <a:p>
            <a:pPr lvl="1"/>
            <a:r>
              <a:rPr lang="en-IN" sz="2400" dirty="0" smtClean="0"/>
              <a:t>Memo 6 – MAJOR PERILS/ACTS OF GOD CLAIMS(</a:t>
            </a:r>
            <a:r>
              <a:rPr lang="en-IN" sz="2400" i="1" dirty="0" smtClean="0"/>
              <a:t>For the Purpose of Excess</a:t>
            </a:r>
            <a:r>
              <a:rPr lang="en-IN" sz="2400" dirty="0" smtClean="0"/>
              <a:t>)</a:t>
            </a:r>
            <a:endParaRPr lang="en-US" sz="2000" dirty="0" smtClean="0"/>
          </a:p>
          <a:p>
            <a:pPr lvl="2"/>
            <a:r>
              <a:rPr lang="en-IN" dirty="0" smtClean="0"/>
              <a:t>Earthquake - Fire &amp; Shock </a:t>
            </a:r>
            <a:endParaRPr lang="en-US" sz="1600" dirty="0" smtClean="0"/>
          </a:p>
          <a:p>
            <a:pPr lvl="2"/>
            <a:r>
              <a:rPr lang="en-IN" dirty="0" smtClean="0"/>
              <a:t>Landslide/Rockslide/Subsidence, </a:t>
            </a:r>
            <a:endParaRPr lang="en-US" sz="1600" dirty="0" smtClean="0"/>
          </a:p>
          <a:p>
            <a:pPr lvl="2"/>
            <a:r>
              <a:rPr lang="en-IN" dirty="0" smtClean="0"/>
              <a:t>Flood/Inundation, </a:t>
            </a:r>
            <a:endParaRPr lang="en-US" sz="1600" dirty="0" smtClean="0"/>
          </a:p>
          <a:p>
            <a:pPr lvl="2"/>
            <a:r>
              <a:rPr lang="en-IN" dirty="0" smtClean="0"/>
              <a:t>Storm/Tempest/Hurricane/Typhoon/Cyclone/</a:t>
            </a:r>
            <a:r>
              <a:rPr lang="en-IN" b="1" i="1" dirty="0" smtClean="0">
                <a:solidFill>
                  <a:srgbClr val="7030A0"/>
                </a:solidFill>
              </a:rPr>
              <a:t>lightning or other atmospheric disturbance</a:t>
            </a:r>
            <a:endParaRPr lang="en-US" sz="1600" b="1" dirty="0" smtClean="0">
              <a:solidFill>
                <a:srgbClr val="7030A0"/>
              </a:solidFill>
            </a:endParaRPr>
          </a:p>
          <a:p>
            <a:endParaRPr lang="en-US" dirty="0"/>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IN" b="1" dirty="0" smtClean="0"/>
              <a:t>(5) Contractors All Risks Insurance-CAR</a:t>
            </a:r>
            <a:endParaRPr lang="en-US" dirty="0"/>
          </a:p>
        </p:txBody>
      </p:sp>
      <p:sp>
        <p:nvSpPr>
          <p:cNvPr id="3" name="Content Placeholder 2"/>
          <p:cNvSpPr>
            <a:spLocks noGrp="1"/>
          </p:cNvSpPr>
          <p:nvPr>
            <p:ph sz="quarter" idx="1"/>
          </p:nvPr>
        </p:nvSpPr>
        <p:spPr>
          <a:xfrm>
            <a:off x="457200" y="1428736"/>
            <a:ext cx="8115328" cy="5045216"/>
          </a:xfrm>
        </p:spPr>
        <p:txBody>
          <a:bodyPr>
            <a:normAutofit/>
          </a:bodyPr>
          <a:lstStyle/>
          <a:p>
            <a:pPr lvl="0" algn="just"/>
            <a:r>
              <a:rPr lang="en-IN" dirty="0" smtClean="0"/>
              <a:t>Applicability:</a:t>
            </a:r>
            <a:endParaRPr lang="en-US" sz="2000" dirty="0" smtClean="0"/>
          </a:p>
          <a:p>
            <a:pPr lvl="1" algn="just"/>
            <a:r>
              <a:rPr lang="en-IN" sz="2400" dirty="0" smtClean="0"/>
              <a:t>Cover Civil Engineering projects like Buildings, Dams, Air Ports, Bridges, Specialised Risks.</a:t>
            </a:r>
            <a:endParaRPr lang="en-US" sz="2000" dirty="0" smtClean="0"/>
          </a:p>
          <a:p>
            <a:pPr lvl="0" algn="just"/>
            <a:r>
              <a:rPr lang="en-IN" dirty="0" smtClean="0"/>
              <a:t>Pre Requisites for Issuance of Policy: </a:t>
            </a:r>
            <a:endParaRPr lang="en-US" sz="2000" dirty="0" smtClean="0"/>
          </a:p>
          <a:p>
            <a:pPr lvl="0" algn="just"/>
            <a:r>
              <a:rPr lang="en-IN" dirty="0" smtClean="0"/>
              <a:t>Duration of Policy: </a:t>
            </a:r>
            <a:endParaRPr lang="en-US" sz="2000" dirty="0" smtClean="0"/>
          </a:p>
          <a:p>
            <a:pPr lvl="1" algn="just"/>
            <a:r>
              <a:rPr lang="en-IN" sz="2400" dirty="0" smtClean="0"/>
              <a:t>Commences: From the time of Commencement of work </a:t>
            </a:r>
            <a:r>
              <a:rPr lang="en-IN" sz="2400" b="1" u="sng" dirty="0" smtClean="0"/>
              <a:t>or</a:t>
            </a:r>
            <a:r>
              <a:rPr lang="en-IN" sz="2400" dirty="0" smtClean="0"/>
              <a:t> after unloading of Project material at the site.</a:t>
            </a:r>
            <a:endParaRPr lang="en-US" sz="2000" dirty="0" smtClean="0"/>
          </a:p>
          <a:p>
            <a:pPr lvl="1" algn="just"/>
            <a:r>
              <a:rPr lang="en-IN" sz="2400" dirty="0" smtClean="0"/>
              <a:t>Expires: At the expiry date shown on the Policy</a:t>
            </a:r>
            <a:endParaRPr lang="en-US" sz="2000" dirty="0" smtClean="0"/>
          </a:p>
          <a:p>
            <a:pPr lvl="1" algn="just"/>
            <a:r>
              <a:rPr lang="en-IN" sz="2400" dirty="0" smtClean="0"/>
              <a:t>But Liability ceases for parts of Contract taken over or put into service by the Principal.</a:t>
            </a:r>
            <a:endParaRPr lang="en-US" sz="2000" dirty="0" smtClean="0"/>
          </a:p>
          <a:p>
            <a:endParaRPr lang="en-US" dirty="0"/>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4290"/>
            <a:ext cx="7467600" cy="642942"/>
          </a:xfrm>
        </p:spPr>
        <p:txBody>
          <a:bodyPr/>
          <a:lstStyle/>
          <a:p>
            <a:pPr algn="ctr"/>
            <a:r>
              <a:rPr lang="en-IN" b="1" dirty="0" smtClean="0"/>
              <a:t>Contractors All Risks  </a:t>
            </a:r>
            <a:endParaRPr lang="en-US" sz="1400" dirty="0"/>
          </a:p>
        </p:txBody>
      </p:sp>
      <p:sp>
        <p:nvSpPr>
          <p:cNvPr id="3" name="Content Placeholder 2"/>
          <p:cNvSpPr>
            <a:spLocks noGrp="1"/>
          </p:cNvSpPr>
          <p:nvPr>
            <p:ph sz="quarter" idx="1"/>
          </p:nvPr>
        </p:nvSpPr>
        <p:spPr>
          <a:xfrm>
            <a:off x="457200" y="857232"/>
            <a:ext cx="7467600" cy="5616720"/>
          </a:xfrm>
        </p:spPr>
        <p:txBody>
          <a:bodyPr/>
          <a:lstStyle/>
          <a:p>
            <a:pPr lvl="0"/>
            <a:r>
              <a:rPr lang="en-IN" dirty="0" smtClean="0"/>
              <a:t>Sum Insured: CEV. Otherwise UI applies</a:t>
            </a:r>
            <a:endParaRPr lang="en-US" sz="2000" dirty="0" smtClean="0"/>
          </a:p>
          <a:p>
            <a:pPr lvl="0"/>
            <a:r>
              <a:rPr lang="en-IN" dirty="0" smtClean="0"/>
              <a:t>Coverage/Perils:</a:t>
            </a:r>
            <a:endParaRPr lang="en-US" sz="2000" dirty="0" smtClean="0"/>
          </a:p>
          <a:p>
            <a:pPr lvl="1" algn="just"/>
            <a:r>
              <a:rPr lang="en-IN" sz="2400" dirty="0" smtClean="0"/>
              <a:t>Sec I – Material Damage</a:t>
            </a:r>
            <a:endParaRPr lang="en-US" sz="2000" dirty="0" smtClean="0"/>
          </a:p>
          <a:p>
            <a:pPr lvl="2" algn="just"/>
            <a:r>
              <a:rPr lang="en-IN" dirty="0" smtClean="0"/>
              <a:t>Liable for the damages of the Property by Any Cause other than excluded in a manner necessitating repair or replacement</a:t>
            </a:r>
            <a:endParaRPr lang="en-US" sz="1600" dirty="0" smtClean="0"/>
          </a:p>
          <a:p>
            <a:pPr lvl="1" algn="just"/>
            <a:r>
              <a:rPr lang="en-IN" sz="2400" dirty="0" smtClean="0"/>
              <a:t>Sec II-TPL</a:t>
            </a:r>
            <a:endParaRPr lang="en-US" sz="2000" dirty="0" smtClean="0"/>
          </a:p>
          <a:p>
            <a:pPr lvl="2" algn="just"/>
            <a:r>
              <a:rPr lang="en-IN" dirty="0" smtClean="0"/>
              <a:t>Legal Liabilities for Non fatal or Fatal injuries to Third Parties caused due to the construction. Does not Cover Insured’s  Workmen/Contractor’s workmen/Insured’s family members</a:t>
            </a:r>
            <a:endParaRPr lang="en-US" sz="1600" dirty="0" smtClean="0"/>
          </a:p>
          <a:p>
            <a:pPr lvl="2" algn="just"/>
            <a:r>
              <a:rPr lang="en-IN" dirty="0" smtClean="0"/>
              <a:t>Legal Liability to accidental loss to property of other persons including held in the custody of insured (Excludes any property used for construction purpose)</a:t>
            </a:r>
            <a:endParaRPr lang="en-US" sz="1600" dirty="0" smtClean="0"/>
          </a:p>
          <a:p>
            <a:endParaRPr lang="en-US" dirty="0"/>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852"/>
            <a:ext cx="7467600" cy="714380"/>
          </a:xfrm>
        </p:spPr>
        <p:txBody>
          <a:bodyPr>
            <a:normAutofit/>
          </a:bodyPr>
          <a:lstStyle/>
          <a:p>
            <a:pPr algn="ctr"/>
            <a:r>
              <a:rPr lang="en-IN" b="1" dirty="0" smtClean="0"/>
              <a:t>Contractors All Risks  </a:t>
            </a:r>
            <a:endParaRPr lang="en-US" dirty="0"/>
          </a:p>
        </p:txBody>
      </p:sp>
      <p:sp>
        <p:nvSpPr>
          <p:cNvPr id="3" name="Content Placeholder 2"/>
          <p:cNvSpPr>
            <a:spLocks noGrp="1"/>
          </p:cNvSpPr>
          <p:nvPr>
            <p:ph sz="quarter" idx="1"/>
          </p:nvPr>
        </p:nvSpPr>
        <p:spPr>
          <a:xfrm>
            <a:off x="457200" y="1214422"/>
            <a:ext cx="7972452" cy="5259530"/>
          </a:xfrm>
        </p:spPr>
        <p:txBody>
          <a:bodyPr/>
          <a:lstStyle/>
          <a:p>
            <a:pPr lvl="0"/>
            <a:r>
              <a:rPr lang="en-IN" dirty="0" smtClean="0"/>
              <a:t>Add On Perils/Covers: Similar to EAR</a:t>
            </a:r>
            <a:endParaRPr lang="en-US" sz="2000" dirty="0" smtClean="0"/>
          </a:p>
          <a:p>
            <a:pPr lvl="0"/>
            <a:r>
              <a:rPr lang="en-IN" dirty="0" smtClean="0"/>
              <a:t>Important Regulations :</a:t>
            </a:r>
            <a:endParaRPr lang="en-US" sz="2000" dirty="0" smtClean="0"/>
          </a:p>
          <a:p>
            <a:pPr lvl="1"/>
            <a:r>
              <a:rPr lang="en-IN" sz="2400" dirty="0" smtClean="0"/>
              <a:t>AOG Perils/Major Perils</a:t>
            </a:r>
            <a:endParaRPr lang="en-US" sz="2000" dirty="0" smtClean="0"/>
          </a:p>
          <a:p>
            <a:pPr marL="800100" lvl="1" indent="-342900">
              <a:buFont typeface="+mj-lt"/>
              <a:buAutoNum type="alphaLcParenR"/>
            </a:pPr>
            <a:r>
              <a:rPr lang="en-IN" dirty="0" smtClean="0"/>
              <a:t>EQ F&amp;S</a:t>
            </a:r>
            <a:endParaRPr lang="en-US" sz="1900" dirty="0" smtClean="0"/>
          </a:p>
          <a:p>
            <a:pPr marL="800100" lvl="1" indent="-342900">
              <a:buFont typeface="+mj-lt"/>
              <a:buAutoNum type="alphaLcParenR"/>
            </a:pPr>
            <a:r>
              <a:rPr lang="en-IN" dirty="0" smtClean="0"/>
              <a:t>Landslide/Rockslide/Subsidence</a:t>
            </a:r>
            <a:endParaRPr lang="en-US" sz="1900" dirty="0" smtClean="0"/>
          </a:p>
          <a:p>
            <a:pPr marL="800100" lvl="1" indent="-342900">
              <a:buFont typeface="+mj-lt"/>
              <a:buAutoNum type="alphaLcParenR"/>
            </a:pPr>
            <a:r>
              <a:rPr lang="en-IN" dirty="0" smtClean="0"/>
              <a:t>Flood/Inundation</a:t>
            </a:r>
            <a:endParaRPr lang="en-US" sz="1900" dirty="0" smtClean="0"/>
          </a:p>
          <a:p>
            <a:pPr marL="800100" lvl="1" indent="-342900">
              <a:buFont typeface="+mj-lt"/>
              <a:buAutoNum type="alphaLcParenR"/>
            </a:pPr>
            <a:r>
              <a:rPr lang="en-IN" dirty="0" smtClean="0"/>
              <a:t>Storm/Tempest/Hurricane/Typhoon/Cyclone/</a:t>
            </a:r>
            <a:r>
              <a:rPr lang="en-IN" b="1" dirty="0" smtClean="0">
                <a:solidFill>
                  <a:srgbClr val="7030A0"/>
                </a:solidFill>
              </a:rPr>
              <a:t>Lightning or other atmospheric disturbances.</a:t>
            </a:r>
            <a:endParaRPr lang="en-US" sz="1900" b="1" dirty="0" smtClean="0">
              <a:solidFill>
                <a:srgbClr val="7030A0"/>
              </a:solidFill>
            </a:endParaRPr>
          </a:p>
          <a:p>
            <a:pPr marL="800100" lvl="1" indent="-342900">
              <a:buFont typeface="+mj-lt"/>
              <a:buAutoNum type="alphaLcParenR"/>
            </a:pPr>
            <a:r>
              <a:rPr lang="en-IN" dirty="0" smtClean="0"/>
              <a:t>Collapse</a:t>
            </a:r>
            <a:endParaRPr lang="en-US" sz="1900" dirty="0" smtClean="0"/>
          </a:p>
          <a:p>
            <a:pPr marL="800100" lvl="1" indent="-342900">
              <a:buFont typeface="+mj-lt"/>
              <a:buAutoNum type="alphaLcParenR"/>
            </a:pPr>
            <a:r>
              <a:rPr lang="en-IN" dirty="0" smtClean="0"/>
              <a:t>Water Damage for Wet Risks (Involving works in canals, Lakes, Rivers, Sea)</a:t>
            </a:r>
            <a:endParaRPr lang="en-US" sz="1900" dirty="0" smtClean="0"/>
          </a:p>
          <a:p>
            <a:endParaRPr lang="en-US" dirty="0"/>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96908"/>
          </a:xfrm>
        </p:spPr>
        <p:txBody>
          <a:bodyPr/>
          <a:lstStyle/>
          <a:p>
            <a:pPr algn="ctr"/>
            <a:r>
              <a:rPr lang="en-IN" b="1" dirty="0" smtClean="0"/>
              <a:t>Contractors All Risks  </a:t>
            </a:r>
            <a:endParaRPr lang="en-US" dirty="0"/>
          </a:p>
        </p:txBody>
      </p:sp>
      <p:sp>
        <p:nvSpPr>
          <p:cNvPr id="3" name="Content Placeholder 2"/>
          <p:cNvSpPr>
            <a:spLocks noGrp="1"/>
          </p:cNvSpPr>
          <p:nvPr>
            <p:ph sz="quarter" idx="1"/>
          </p:nvPr>
        </p:nvSpPr>
        <p:spPr>
          <a:xfrm>
            <a:off x="457200" y="1142984"/>
            <a:ext cx="8115328" cy="5330968"/>
          </a:xfrm>
        </p:spPr>
        <p:txBody>
          <a:bodyPr>
            <a:normAutofit lnSpcReduction="10000"/>
          </a:bodyPr>
          <a:lstStyle/>
          <a:p>
            <a:pPr lvl="0"/>
            <a:r>
              <a:rPr lang="en-IN" dirty="0" smtClean="0"/>
              <a:t>Policy Exclusions :</a:t>
            </a:r>
            <a:endParaRPr lang="en-US" sz="2000" dirty="0" smtClean="0"/>
          </a:p>
          <a:p>
            <a:pPr lvl="1" algn="just"/>
            <a:r>
              <a:rPr lang="en-IN" sz="2400" dirty="0" smtClean="0"/>
              <a:t>General Exclusions : Similar to EAR</a:t>
            </a:r>
            <a:endParaRPr lang="en-US" sz="2000" dirty="0" smtClean="0"/>
          </a:p>
          <a:p>
            <a:pPr lvl="1" algn="just"/>
            <a:r>
              <a:rPr lang="en-IN" sz="2400" dirty="0" smtClean="0"/>
              <a:t>Separate Exclusions for Sec-I &amp; II</a:t>
            </a:r>
            <a:endParaRPr lang="en-US" sz="2000" dirty="0" smtClean="0"/>
          </a:p>
          <a:p>
            <a:pPr lvl="1" algn="just"/>
            <a:r>
              <a:rPr lang="en-IN" sz="2400" dirty="0" smtClean="0"/>
              <a:t>Sec-I</a:t>
            </a:r>
            <a:endParaRPr lang="en-US" sz="2000" dirty="0" smtClean="0"/>
          </a:p>
          <a:p>
            <a:pPr lvl="2" algn="just"/>
            <a:r>
              <a:rPr lang="en-IN" dirty="0" smtClean="0"/>
              <a:t>Loss due to faulty design</a:t>
            </a:r>
            <a:endParaRPr lang="en-US" sz="1600" dirty="0" smtClean="0"/>
          </a:p>
          <a:p>
            <a:pPr lvl="2" algn="just"/>
            <a:r>
              <a:rPr lang="en-IN" dirty="0" smtClean="0"/>
              <a:t>Cost of Repair for defective material or workmanship for the items immediately affected; But if correctly executed items suffer any loss due to the former such loss is payable.</a:t>
            </a:r>
            <a:endParaRPr lang="en-US" sz="1600" dirty="0" smtClean="0"/>
          </a:p>
          <a:p>
            <a:pPr lvl="2" algn="just"/>
            <a:r>
              <a:rPr lang="en-IN" dirty="0" smtClean="0"/>
              <a:t>Inventory losses</a:t>
            </a:r>
            <a:endParaRPr lang="en-US" sz="1600" dirty="0" smtClean="0"/>
          </a:p>
          <a:p>
            <a:pPr lvl="0" algn="just"/>
            <a:r>
              <a:rPr lang="en-IN" dirty="0" smtClean="0"/>
              <a:t>Policy Conditions:</a:t>
            </a:r>
            <a:endParaRPr lang="en-US" sz="2000" dirty="0" smtClean="0"/>
          </a:p>
          <a:p>
            <a:pPr lvl="0" algn="just"/>
            <a:r>
              <a:rPr lang="en-IN" dirty="0" smtClean="0"/>
              <a:t>Excess/Deductibles:</a:t>
            </a:r>
            <a:endParaRPr lang="en-US" sz="2000" dirty="0" smtClean="0"/>
          </a:p>
          <a:p>
            <a:pPr lvl="1" algn="just"/>
            <a:r>
              <a:rPr lang="en-IN" sz="2400" dirty="0" smtClean="0"/>
              <a:t>Normal (Storage/Construction)</a:t>
            </a:r>
            <a:endParaRPr lang="en-US" sz="2000" dirty="0" smtClean="0"/>
          </a:p>
          <a:p>
            <a:pPr lvl="1" algn="just"/>
            <a:r>
              <a:rPr lang="en-IN" sz="2400" dirty="0" smtClean="0"/>
              <a:t>AOG/Major/Collapse</a:t>
            </a:r>
            <a:endParaRPr lang="en-US" sz="2000" dirty="0" smtClean="0"/>
          </a:p>
          <a:p>
            <a:pPr lvl="1" algn="just"/>
            <a:r>
              <a:rPr lang="en-IN" sz="2400" dirty="0" smtClean="0"/>
              <a:t>Specialised Risks</a:t>
            </a:r>
            <a:endParaRPr lang="en-US" sz="2000" dirty="0" smtClean="0"/>
          </a:p>
          <a:p>
            <a:endParaRPr lang="en-US" dirty="0"/>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25470"/>
          </a:xfrm>
        </p:spPr>
        <p:txBody>
          <a:bodyPr/>
          <a:lstStyle/>
          <a:p>
            <a:pPr algn="ctr"/>
            <a:r>
              <a:rPr lang="en-IN" b="1" dirty="0" smtClean="0"/>
              <a:t>Contractors All Risks  </a:t>
            </a:r>
            <a:endParaRPr lang="en-US" dirty="0"/>
          </a:p>
        </p:txBody>
      </p:sp>
      <p:sp>
        <p:nvSpPr>
          <p:cNvPr id="3" name="Content Placeholder 2"/>
          <p:cNvSpPr>
            <a:spLocks noGrp="1"/>
          </p:cNvSpPr>
          <p:nvPr>
            <p:ph sz="quarter" idx="1"/>
          </p:nvPr>
        </p:nvSpPr>
        <p:spPr>
          <a:xfrm>
            <a:off x="457200" y="1000108"/>
            <a:ext cx="7467600" cy="5473844"/>
          </a:xfrm>
        </p:spPr>
        <p:txBody>
          <a:bodyPr/>
          <a:lstStyle/>
          <a:p>
            <a:pPr lvl="0"/>
            <a:r>
              <a:rPr lang="en-IN" dirty="0" smtClean="0"/>
              <a:t>Claim Settlements:</a:t>
            </a:r>
            <a:endParaRPr lang="en-US" sz="2000" dirty="0" smtClean="0"/>
          </a:p>
          <a:p>
            <a:pPr lvl="1" algn="just"/>
            <a:r>
              <a:rPr lang="en-IN" sz="2400" dirty="0" smtClean="0"/>
              <a:t>Partial Losses: in the case of damage which can be repaired the cost of repairs necessary to restore the property to their condition immediately before the occurrence of the damage less salvage, or</a:t>
            </a:r>
            <a:endParaRPr lang="en-US" sz="2000" dirty="0" smtClean="0"/>
          </a:p>
          <a:p>
            <a:pPr lvl="1" algn="just"/>
            <a:r>
              <a:rPr lang="en-IN" sz="2400" dirty="0" smtClean="0"/>
              <a:t>Total Losses: the </a:t>
            </a:r>
            <a:r>
              <a:rPr lang="en-IN" sz="2400" b="1" dirty="0" smtClean="0">
                <a:solidFill>
                  <a:srgbClr val="7030A0"/>
                </a:solidFill>
              </a:rPr>
              <a:t>actual value </a:t>
            </a:r>
            <a:r>
              <a:rPr lang="en-IN" sz="2400" dirty="0" smtClean="0"/>
              <a:t>of the property immediately before the occurrence of the loss less salvage.</a:t>
            </a:r>
            <a:endParaRPr lang="en-US" sz="2000" dirty="0" smtClean="0"/>
          </a:p>
          <a:p>
            <a:endParaRPr lang="en-US" dirty="0"/>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852"/>
            <a:ext cx="7467600" cy="714380"/>
          </a:xfrm>
        </p:spPr>
        <p:txBody>
          <a:bodyPr>
            <a:normAutofit/>
          </a:bodyPr>
          <a:lstStyle/>
          <a:p>
            <a:pPr algn="ctr"/>
            <a:r>
              <a:rPr lang="en-IN" b="1" dirty="0" smtClean="0"/>
              <a:t>(6) </a:t>
            </a:r>
            <a:r>
              <a:rPr lang="en-IN" sz="2000" b="1" dirty="0" smtClean="0"/>
              <a:t>BOILER and PRESSURE PLANT INSURANCE</a:t>
            </a:r>
            <a:endParaRPr lang="en-US" sz="2000" dirty="0"/>
          </a:p>
        </p:txBody>
      </p:sp>
      <p:sp>
        <p:nvSpPr>
          <p:cNvPr id="3" name="Content Placeholder 2"/>
          <p:cNvSpPr>
            <a:spLocks noGrp="1"/>
          </p:cNvSpPr>
          <p:nvPr>
            <p:ph sz="quarter" idx="1"/>
          </p:nvPr>
        </p:nvSpPr>
        <p:spPr>
          <a:xfrm>
            <a:off x="457200" y="928670"/>
            <a:ext cx="7772400" cy="5700730"/>
          </a:xfrm>
        </p:spPr>
        <p:txBody>
          <a:bodyPr>
            <a:normAutofit/>
          </a:bodyPr>
          <a:lstStyle/>
          <a:p>
            <a:pPr lvl="0" algn="just"/>
            <a:r>
              <a:rPr lang="en-IN" dirty="0" smtClean="0"/>
              <a:t>Applicability: Boiler &amp; Pressure Plant</a:t>
            </a:r>
            <a:endParaRPr lang="en-US" sz="2000" dirty="0" smtClean="0"/>
          </a:p>
          <a:p>
            <a:pPr lvl="0" algn="just"/>
            <a:r>
              <a:rPr lang="en-IN" b="1" dirty="0" smtClean="0">
                <a:solidFill>
                  <a:srgbClr val="7030A0"/>
                </a:solidFill>
              </a:rPr>
              <a:t>Pre Requisites for Issuance of Policy: In the form of warranties</a:t>
            </a:r>
            <a:endParaRPr lang="en-US" sz="2000" b="1" dirty="0" smtClean="0">
              <a:solidFill>
                <a:srgbClr val="7030A0"/>
              </a:solidFill>
            </a:endParaRPr>
          </a:p>
          <a:p>
            <a:pPr lvl="1" algn="just"/>
            <a:r>
              <a:rPr lang="en-IN" sz="2400" dirty="0" smtClean="0"/>
              <a:t>Annual Inspection by Govt Authority and valid Certificate</a:t>
            </a:r>
            <a:endParaRPr lang="en-US" sz="2000" dirty="0" smtClean="0"/>
          </a:p>
          <a:p>
            <a:pPr lvl="1" algn="just"/>
            <a:r>
              <a:rPr lang="en-IN" sz="2400" dirty="0" smtClean="0"/>
              <a:t>Operated by Qualified Personnel licensed under Boiler Act.</a:t>
            </a:r>
            <a:endParaRPr lang="en-US" sz="2000" dirty="0" smtClean="0"/>
          </a:p>
          <a:p>
            <a:pPr lvl="0" algn="just"/>
            <a:r>
              <a:rPr lang="en-IN" dirty="0" smtClean="0"/>
              <a:t>Duration of Policy: Annual</a:t>
            </a:r>
            <a:endParaRPr lang="en-US" sz="2000" dirty="0" smtClean="0"/>
          </a:p>
          <a:p>
            <a:pPr lvl="0" algn="just"/>
            <a:r>
              <a:rPr lang="en-IN" dirty="0" smtClean="0"/>
              <a:t>Sum Insured:</a:t>
            </a:r>
            <a:endParaRPr lang="en-US" sz="2000" dirty="0" smtClean="0"/>
          </a:p>
          <a:p>
            <a:pPr lvl="1" algn="just"/>
            <a:r>
              <a:rPr lang="en-IN" sz="2400" dirty="0" smtClean="0"/>
              <a:t>Should be insured for present day replacement value to avoid UI</a:t>
            </a:r>
            <a:endParaRPr lang="en-US" sz="2000" dirty="0" smtClean="0"/>
          </a:p>
          <a:p>
            <a:pPr lvl="1" algn="just"/>
            <a:r>
              <a:rPr lang="en-IN" sz="2400" dirty="0" smtClean="0"/>
              <a:t>No Agreed Value/No First Loss Policies/No Bonus </a:t>
            </a:r>
            <a:endParaRPr lang="en-US" sz="2000" dirty="0" smtClean="0"/>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852"/>
            <a:ext cx="7467600" cy="785818"/>
          </a:xfrm>
        </p:spPr>
        <p:txBody>
          <a:bodyPr/>
          <a:lstStyle/>
          <a:p>
            <a:r>
              <a:rPr lang="en-IN" dirty="0" smtClean="0"/>
              <a:t>Dos-potato</a:t>
            </a:r>
            <a:endParaRPr lang="en-IN" dirty="0"/>
          </a:p>
        </p:txBody>
      </p:sp>
      <p:pic>
        <p:nvPicPr>
          <p:cNvPr id="8194" name="Picture 2" descr="C:\Users\70995\Desktop\PE2020\download (5).jpg"/>
          <p:cNvPicPr>
            <a:picLocks noGrp="1" noChangeAspect="1" noChangeArrowheads="1"/>
          </p:cNvPicPr>
          <p:nvPr>
            <p:ph sz="quarter" idx="1"/>
          </p:nvPr>
        </p:nvPicPr>
        <p:blipFill>
          <a:blip r:embed="rId2"/>
          <a:srcRect/>
          <a:stretch>
            <a:fillRect/>
          </a:stretch>
        </p:blipFill>
        <p:spPr bwMode="auto">
          <a:xfrm>
            <a:off x="857224" y="1071546"/>
            <a:ext cx="7215238" cy="5000660"/>
          </a:xfrm>
          <a:prstGeom prst="rect">
            <a:avLst/>
          </a:prstGeom>
          <a:noFill/>
        </p:spPr>
      </p:pic>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54032"/>
          </a:xfrm>
        </p:spPr>
        <p:txBody>
          <a:bodyPr>
            <a:normAutofit/>
          </a:bodyPr>
          <a:lstStyle/>
          <a:p>
            <a:r>
              <a:rPr lang="en-IN" sz="2000" b="1" dirty="0" smtClean="0"/>
              <a:t>BOILER and PRESSURE PLANT INSURANCE</a:t>
            </a:r>
            <a:endParaRPr lang="en-IN" sz="2000" dirty="0"/>
          </a:p>
        </p:txBody>
      </p:sp>
      <p:sp>
        <p:nvSpPr>
          <p:cNvPr id="3" name="Content Placeholder 2"/>
          <p:cNvSpPr>
            <a:spLocks noGrp="1"/>
          </p:cNvSpPr>
          <p:nvPr>
            <p:ph sz="quarter" idx="1"/>
          </p:nvPr>
        </p:nvSpPr>
        <p:spPr>
          <a:xfrm>
            <a:off x="457200" y="1071546"/>
            <a:ext cx="7467600" cy="5402406"/>
          </a:xfrm>
        </p:spPr>
        <p:txBody>
          <a:bodyPr/>
          <a:lstStyle/>
          <a:p>
            <a:pPr lvl="0" algn="just"/>
            <a:r>
              <a:rPr lang="en-IN" dirty="0" smtClean="0"/>
              <a:t>Coverage/Perils:	</a:t>
            </a:r>
            <a:r>
              <a:rPr lang="en-IN" b="1" dirty="0" smtClean="0">
                <a:solidFill>
                  <a:srgbClr val="7030A0"/>
                </a:solidFill>
              </a:rPr>
              <a:t>Its a Named Peril Policy</a:t>
            </a:r>
            <a:r>
              <a:rPr lang="en-IN" dirty="0" smtClean="0"/>
              <a:t>. It covers the following on account of  </a:t>
            </a:r>
            <a:r>
              <a:rPr lang="en-IN" b="1" dirty="0" smtClean="0">
                <a:solidFill>
                  <a:srgbClr val="7030A0"/>
                </a:solidFill>
              </a:rPr>
              <a:t>Explosion/Collapse/Flue Gas explosion(</a:t>
            </a:r>
            <a:r>
              <a:rPr lang="en-IN" sz="1800" b="1" dirty="0" smtClean="0"/>
              <a:t>Flue gas</a:t>
            </a:r>
            <a:r>
              <a:rPr lang="en-IN" sz="1800" dirty="0" smtClean="0"/>
              <a:t> is the </a:t>
            </a:r>
            <a:r>
              <a:rPr lang="en-IN" sz="1800" b="1" dirty="0" smtClean="0"/>
              <a:t>gas</a:t>
            </a:r>
            <a:r>
              <a:rPr lang="en-IN" sz="1800" dirty="0" smtClean="0"/>
              <a:t> exiting to the atmosphere via a </a:t>
            </a:r>
            <a:r>
              <a:rPr lang="en-IN" sz="1800" b="1" dirty="0" smtClean="0"/>
              <a:t>flue</a:t>
            </a:r>
            <a:r>
              <a:rPr lang="en-IN" sz="1800" dirty="0" smtClean="0"/>
              <a:t>, which is a pipe or channel for conveying exhaust </a:t>
            </a:r>
            <a:r>
              <a:rPr lang="en-IN" sz="1800" b="1" dirty="0" smtClean="0"/>
              <a:t>gases</a:t>
            </a:r>
            <a:r>
              <a:rPr lang="en-IN" sz="1800" dirty="0" smtClean="0"/>
              <a:t> from a fireplace, oven, furnace, boiler or steam generator)</a:t>
            </a:r>
            <a:endParaRPr lang="en-US" sz="2000" b="1" dirty="0" smtClean="0">
              <a:solidFill>
                <a:srgbClr val="7030A0"/>
              </a:solidFill>
            </a:endParaRPr>
          </a:p>
          <a:p>
            <a:pPr lvl="1" algn="just"/>
            <a:r>
              <a:rPr lang="en-IN" sz="2400" dirty="0" smtClean="0"/>
              <a:t>Damage to the Boiler &amp;/or Pressure Plant (Other than by FIRE)</a:t>
            </a:r>
            <a:endParaRPr lang="en-US" sz="2000" dirty="0" smtClean="0"/>
          </a:p>
          <a:p>
            <a:pPr lvl="1" algn="just"/>
            <a:r>
              <a:rPr lang="en-IN" sz="2400" dirty="0" smtClean="0"/>
              <a:t>Damage to Owner’s Surrounding Property</a:t>
            </a:r>
            <a:endParaRPr lang="en-US" sz="2000" dirty="0" smtClean="0"/>
          </a:p>
          <a:p>
            <a:pPr lvl="1" algn="just"/>
            <a:r>
              <a:rPr lang="en-IN" sz="2400" dirty="0" smtClean="0"/>
              <a:t>Third Party D_BI &amp; PD  </a:t>
            </a:r>
            <a:endParaRPr lang="en-US" sz="2000" dirty="0" smtClean="0"/>
          </a:p>
          <a:p>
            <a:pPr>
              <a:buNone/>
            </a:pPr>
            <a:endParaRPr lang="en-IN" dirty="0"/>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4290"/>
            <a:ext cx="7467600" cy="571504"/>
          </a:xfrm>
        </p:spPr>
        <p:txBody>
          <a:bodyPr>
            <a:normAutofit/>
          </a:bodyPr>
          <a:lstStyle/>
          <a:p>
            <a:r>
              <a:rPr lang="en-IN" sz="2000" b="1" dirty="0" smtClean="0"/>
              <a:t>BOILER and PRESSURE PLANT INSURANCE</a:t>
            </a:r>
            <a:endParaRPr lang="en-IN" sz="2000" dirty="0"/>
          </a:p>
        </p:txBody>
      </p:sp>
      <p:sp>
        <p:nvSpPr>
          <p:cNvPr id="3" name="Content Placeholder 2"/>
          <p:cNvSpPr>
            <a:spLocks noGrp="1"/>
          </p:cNvSpPr>
          <p:nvPr>
            <p:ph sz="quarter" idx="1"/>
          </p:nvPr>
        </p:nvSpPr>
        <p:spPr>
          <a:xfrm>
            <a:off x="457200" y="785794"/>
            <a:ext cx="8043890" cy="5857916"/>
          </a:xfrm>
        </p:spPr>
        <p:txBody>
          <a:bodyPr>
            <a:normAutofit fontScale="92500"/>
          </a:bodyPr>
          <a:lstStyle/>
          <a:p>
            <a:pPr algn="just">
              <a:buNone/>
            </a:pPr>
            <a:r>
              <a:rPr lang="en-IN" b="1" u="sng" dirty="0" smtClean="0"/>
              <a:t>Insuring Clause</a:t>
            </a:r>
            <a:r>
              <a:rPr lang="en-IN" dirty="0" smtClean="0"/>
              <a:t>: caused by and </a:t>
            </a:r>
            <a:r>
              <a:rPr lang="en-IN" b="1" dirty="0" smtClean="0"/>
              <a:t>solely due to Explosion or Collapse</a:t>
            </a:r>
            <a:r>
              <a:rPr lang="en-IN" dirty="0" smtClean="0"/>
              <a:t> of any Boiler or other Pressure Plant  occurring in the course of ordinary working. </a:t>
            </a:r>
          </a:p>
          <a:p>
            <a:pPr algn="just">
              <a:buNone/>
            </a:pPr>
            <a:r>
              <a:rPr lang="en-IN" dirty="0" smtClean="0"/>
              <a:t>Indemnify the Insured against</a:t>
            </a:r>
          </a:p>
          <a:p>
            <a:pPr marL="457200" indent="-457200">
              <a:buFont typeface="+mj-lt"/>
              <a:buAutoNum type="alphaLcParenR"/>
            </a:pPr>
            <a:r>
              <a:rPr lang="en-IN" dirty="0" smtClean="0"/>
              <a:t>Damage (other than by fire) to the Boilers and/or other Pressure Plant </a:t>
            </a:r>
          </a:p>
          <a:p>
            <a:pPr marL="457200" indent="-457200" algn="just">
              <a:buFont typeface="+mj-lt"/>
              <a:buAutoNum type="alphaLcParenR"/>
            </a:pPr>
            <a:r>
              <a:rPr lang="en-IN" dirty="0" smtClean="0"/>
              <a:t>Damage (other than by fire) to surrounding property of the insured/or to property held by the insured in trust or on commission or for which he is responsible.</a:t>
            </a:r>
          </a:p>
          <a:p>
            <a:pPr marL="457200" indent="-457200" algn="just">
              <a:buFont typeface="+mj-lt"/>
              <a:buAutoNum type="alphaLcParenR"/>
            </a:pPr>
            <a:r>
              <a:rPr lang="en-IN" dirty="0" smtClean="0"/>
              <a:t>Liability of the Insured at law on account of</a:t>
            </a:r>
          </a:p>
          <a:p>
            <a:pPr marL="822960" lvl="1" indent="-457200" algn="just">
              <a:buFont typeface="Wingdings" pitchFamily="2" charset="2"/>
              <a:buChar char="§"/>
            </a:pPr>
            <a:r>
              <a:rPr lang="en-IN" dirty="0" smtClean="0"/>
              <a:t>Death of or bodily injury to any person (other than a person under a contract of service/apprenticeship of Insured/Principal etc  sustaining D/BI   in the course of employment )</a:t>
            </a:r>
          </a:p>
          <a:p>
            <a:pPr marL="822960" lvl="1" indent="-457200" algn="just">
              <a:buFont typeface="Wingdings" pitchFamily="2" charset="2"/>
              <a:buChar char="§"/>
            </a:pPr>
            <a:r>
              <a:rPr lang="en-IN" dirty="0" smtClean="0"/>
              <a:t>Damage to property not belonging to the Insured </a:t>
            </a:r>
            <a:r>
              <a:rPr lang="en-IN" b="1" u="sng" dirty="0" smtClean="0"/>
              <a:t>nor </a:t>
            </a:r>
            <a:r>
              <a:rPr lang="en-IN" dirty="0" smtClean="0"/>
              <a:t>held in trust or on commission nor for which he is responsible</a:t>
            </a:r>
          </a:p>
          <a:p>
            <a:pPr marL="457200" indent="-457200" algn="just">
              <a:buFont typeface="+mj-lt"/>
              <a:buAutoNum type="alphaLcParenR"/>
            </a:pPr>
            <a:endParaRPr lang="en-IN" dirty="0"/>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467600" cy="700070"/>
          </a:xfrm>
        </p:spPr>
        <p:txBody>
          <a:bodyPr/>
          <a:lstStyle/>
          <a:p>
            <a:pPr algn="ctr"/>
            <a:r>
              <a:rPr lang="en-IN" sz="3200" b="1" dirty="0" smtClean="0"/>
              <a:t>BPP </a:t>
            </a:r>
            <a:r>
              <a:rPr lang="en-IN" sz="2600" b="1" dirty="0" err="1" smtClean="0"/>
              <a:t>Contd</a:t>
            </a:r>
            <a:endParaRPr lang="en-US" sz="1400" dirty="0"/>
          </a:p>
        </p:txBody>
      </p:sp>
      <p:sp>
        <p:nvSpPr>
          <p:cNvPr id="3" name="Content Placeholder 2"/>
          <p:cNvSpPr>
            <a:spLocks noGrp="1"/>
          </p:cNvSpPr>
          <p:nvPr>
            <p:ph sz="quarter" idx="1"/>
          </p:nvPr>
        </p:nvSpPr>
        <p:spPr>
          <a:xfrm>
            <a:off x="304800" y="928670"/>
            <a:ext cx="8229600" cy="5545282"/>
          </a:xfrm>
        </p:spPr>
        <p:txBody>
          <a:bodyPr>
            <a:normAutofit/>
          </a:bodyPr>
          <a:lstStyle/>
          <a:p>
            <a:pPr lvl="0"/>
            <a:r>
              <a:rPr lang="en-IN" dirty="0" smtClean="0"/>
              <a:t>Add On Perils/Covers: 6 like other Annual Policies</a:t>
            </a:r>
            <a:endParaRPr lang="en-US" sz="2000" dirty="0" smtClean="0"/>
          </a:p>
          <a:p>
            <a:pPr lvl="0" algn="just"/>
            <a:r>
              <a:rPr lang="en-IN" dirty="0" smtClean="0"/>
              <a:t>Important Regulations :</a:t>
            </a:r>
            <a:endParaRPr lang="en-US" sz="2000" dirty="0" smtClean="0"/>
          </a:p>
          <a:p>
            <a:pPr lvl="1" algn="just"/>
            <a:r>
              <a:rPr lang="en-IN" sz="2400" dirty="0" smtClean="0"/>
              <a:t>WARRANTIES</a:t>
            </a:r>
            <a:endParaRPr lang="en-US" sz="2000" dirty="0" smtClean="0"/>
          </a:p>
          <a:p>
            <a:pPr lvl="2" algn="just"/>
            <a:r>
              <a:rPr lang="en-IN" b="1" dirty="0" smtClean="0"/>
              <a:t>Annual Inspection</a:t>
            </a:r>
            <a:r>
              <a:rPr lang="en-IN" dirty="0" smtClean="0"/>
              <a:t>: The Boiler and Pressure Plants  are </a:t>
            </a:r>
            <a:r>
              <a:rPr lang="en-IN" b="1" dirty="0" smtClean="0"/>
              <a:t>annually inspected</a:t>
            </a:r>
            <a:r>
              <a:rPr lang="en-IN" dirty="0" smtClean="0"/>
              <a:t> by Inspectors appointed by the appropriate Government; Where there is no statutory requirement for Government Inspection; the inspections are to be carried out by an independent competent person.</a:t>
            </a:r>
            <a:endParaRPr lang="en-US" sz="1600" dirty="0" smtClean="0"/>
          </a:p>
          <a:p>
            <a:pPr lvl="2" algn="just"/>
            <a:r>
              <a:rPr lang="en-IN" dirty="0" smtClean="0"/>
              <a:t>The Boilers and Pressure Plant shall only be operated by </a:t>
            </a:r>
            <a:r>
              <a:rPr lang="en-IN" b="1" dirty="0" smtClean="0"/>
              <a:t>Attendants</a:t>
            </a:r>
            <a:r>
              <a:rPr lang="en-IN" dirty="0" smtClean="0"/>
              <a:t> holding a </a:t>
            </a:r>
            <a:r>
              <a:rPr lang="en-IN" b="1" dirty="0" smtClean="0"/>
              <a:t>valid certificate of competency</a:t>
            </a:r>
            <a:r>
              <a:rPr lang="en-IN" dirty="0" smtClean="0"/>
              <a:t> issued under the appropriate Boiler Act.</a:t>
            </a:r>
            <a:endParaRPr lang="en-US" sz="1600" dirty="0" smtClean="0"/>
          </a:p>
          <a:p>
            <a:pPr lvl="2" algn="just"/>
            <a:r>
              <a:rPr lang="en-IN" b="1" dirty="0" smtClean="0"/>
              <a:t>Unqualified permission</a:t>
            </a:r>
            <a:r>
              <a:rPr lang="en-IN" dirty="0" smtClean="0"/>
              <a:t> in writing of the competent Inspecting Authority to </a:t>
            </a:r>
            <a:r>
              <a:rPr lang="en-IN" b="1" dirty="0" smtClean="0"/>
              <a:t>operate</a:t>
            </a:r>
            <a:r>
              <a:rPr lang="en-IN" dirty="0" smtClean="0"/>
              <a:t> the said Boilers and Pressure Plant. </a:t>
            </a:r>
            <a:r>
              <a:rPr lang="en-IN" i="1" dirty="0" smtClean="0"/>
              <a:t>If the maximum pressure or load upon safety valve immediately prior to any explosion or collapse was in excess of that stipulated by the said Authority the Insured shall not be entitled to any compensation or indemnity under this policy in respect of such explosion or collapse.</a:t>
            </a:r>
            <a:endParaRPr lang="en-US" sz="1600" dirty="0" smtClean="0"/>
          </a:p>
          <a:p>
            <a:endParaRPr lang="en-US" dirty="0"/>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7467600" cy="960438"/>
          </a:xfrm>
        </p:spPr>
        <p:txBody>
          <a:bodyPr>
            <a:normAutofit fontScale="90000"/>
          </a:bodyPr>
          <a:lstStyle/>
          <a:p>
            <a:pPr algn="ctr"/>
            <a:r>
              <a:rPr lang="en-IN" sz="3200" b="1" dirty="0" smtClean="0"/>
              <a:t>BOILER and PRESSURE PLANT INSURANCE </a:t>
            </a:r>
            <a:r>
              <a:rPr lang="en-IN" sz="1600" b="1" dirty="0" err="1" smtClean="0"/>
              <a:t>contd</a:t>
            </a:r>
            <a:r>
              <a:rPr lang="en-IN" sz="1600" b="1" dirty="0" smtClean="0"/>
              <a:t>….</a:t>
            </a:r>
            <a:endParaRPr lang="en-US" dirty="0"/>
          </a:p>
        </p:txBody>
      </p:sp>
      <p:sp>
        <p:nvSpPr>
          <p:cNvPr id="3" name="Content Placeholder 2"/>
          <p:cNvSpPr>
            <a:spLocks noGrp="1"/>
          </p:cNvSpPr>
          <p:nvPr>
            <p:ph sz="quarter" idx="1"/>
          </p:nvPr>
        </p:nvSpPr>
        <p:spPr>
          <a:xfrm>
            <a:off x="304800" y="1142984"/>
            <a:ext cx="8305800" cy="5572164"/>
          </a:xfrm>
        </p:spPr>
        <p:txBody>
          <a:bodyPr>
            <a:normAutofit/>
          </a:bodyPr>
          <a:lstStyle/>
          <a:p>
            <a:pPr lvl="1"/>
            <a:r>
              <a:rPr lang="en-IN" sz="2400" dirty="0" smtClean="0"/>
              <a:t>DEFINITIONS</a:t>
            </a:r>
            <a:endParaRPr lang="en-US" sz="2000" dirty="0" smtClean="0"/>
          </a:p>
          <a:p>
            <a:pPr lvl="2" algn="just"/>
            <a:r>
              <a:rPr lang="en-IN" dirty="0" smtClean="0"/>
              <a:t>Boiler’ shall mean any fired closed vessel or a combined container piping system in which </a:t>
            </a:r>
            <a:r>
              <a:rPr lang="en-IN" b="1" dirty="0" smtClean="0"/>
              <a:t>steam is generated under pressure</a:t>
            </a:r>
            <a:r>
              <a:rPr lang="en-IN" dirty="0" smtClean="0"/>
              <a:t>.</a:t>
            </a:r>
            <a:endParaRPr lang="en-US" sz="1600" dirty="0" smtClean="0"/>
          </a:p>
          <a:p>
            <a:pPr lvl="2" algn="just"/>
            <a:r>
              <a:rPr lang="en-IN" dirty="0" smtClean="0"/>
              <a:t>‘Pressure Plant’ shall mean any unfired closed container under steam gas or fluid pressure.</a:t>
            </a:r>
            <a:endParaRPr lang="en-US" sz="1600" dirty="0" smtClean="0"/>
          </a:p>
          <a:p>
            <a:pPr lvl="2" algn="just"/>
            <a:r>
              <a:rPr lang="en-IN" dirty="0" smtClean="0"/>
              <a:t>‘</a:t>
            </a:r>
            <a:r>
              <a:rPr lang="en-IN" b="1" dirty="0" smtClean="0">
                <a:solidFill>
                  <a:srgbClr val="7030A0"/>
                </a:solidFill>
              </a:rPr>
              <a:t>Explosion</a:t>
            </a:r>
            <a:r>
              <a:rPr lang="en-IN" dirty="0" smtClean="0"/>
              <a:t>’ shall mean the sudden and violent rending or </a:t>
            </a:r>
            <a:r>
              <a:rPr lang="en-IN" b="1" dirty="0" smtClean="0"/>
              <a:t>tearing</a:t>
            </a:r>
            <a:r>
              <a:rPr lang="en-IN" dirty="0" smtClean="0"/>
              <a:t> apart of the permanent structure of a Boiler or Pressure Plant or any part or parts thereof by </a:t>
            </a:r>
            <a:r>
              <a:rPr lang="en-IN" b="1" dirty="0" smtClean="0"/>
              <a:t>force of internal steam gas or fluid pressure</a:t>
            </a:r>
            <a:r>
              <a:rPr lang="en-IN" dirty="0" smtClean="0"/>
              <a:t> causing </a:t>
            </a:r>
            <a:r>
              <a:rPr lang="en-IN" b="1" dirty="0" smtClean="0"/>
              <a:t>bodily displacement</a:t>
            </a:r>
            <a:r>
              <a:rPr lang="en-IN" dirty="0" smtClean="0"/>
              <a:t> of the said structure and accompanied by the </a:t>
            </a:r>
            <a:r>
              <a:rPr lang="en-IN" b="1" dirty="0" smtClean="0"/>
              <a:t>forcible </a:t>
            </a:r>
            <a:r>
              <a:rPr lang="en-IN" b="1" dirty="0" err="1" smtClean="0"/>
              <a:t>ejectment</a:t>
            </a:r>
            <a:r>
              <a:rPr lang="en-IN" dirty="0" smtClean="0"/>
              <a:t> of its contents.</a:t>
            </a:r>
            <a:endParaRPr lang="en-US" sz="1600" dirty="0" smtClean="0"/>
          </a:p>
          <a:p>
            <a:pPr lvl="2" algn="just"/>
            <a:r>
              <a:rPr lang="en-IN" b="1" dirty="0" smtClean="0">
                <a:solidFill>
                  <a:srgbClr val="7030A0"/>
                </a:solidFill>
              </a:rPr>
              <a:t>Collapse’</a:t>
            </a:r>
            <a:r>
              <a:rPr lang="en-IN" dirty="0" smtClean="0"/>
              <a:t> shall mean the sudden and dangerous </a:t>
            </a:r>
            <a:r>
              <a:rPr lang="en-IN" b="1" dirty="0" smtClean="0"/>
              <a:t>distortion</a:t>
            </a:r>
            <a:r>
              <a:rPr lang="en-IN" dirty="0" smtClean="0"/>
              <a:t> of any part of Boiler or Pressure Plant by </a:t>
            </a:r>
            <a:r>
              <a:rPr lang="en-IN" b="1" dirty="0" smtClean="0"/>
              <a:t>bending or crushing</a:t>
            </a:r>
            <a:r>
              <a:rPr lang="en-IN" dirty="0" smtClean="0"/>
              <a:t> caused by </a:t>
            </a:r>
            <a:r>
              <a:rPr lang="en-IN" b="1" dirty="0" smtClean="0"/>
              <a:t>Steam Gas or Fluid Pressure</a:t>
            </a:r>
            <a:r>
              <a:rPr lang="en-IN" dirty="0" smtClean="0"/>
              <a:t> whether </a:t>
            </a:r>
            <a:r>
              <a:rPr lang="en-IN" b="1" dirty="0" smtClean="0">
                <a:solidFill>
                  <a:srgbClr val="7030A0"/>
                </a:solidFill>
              </a:rPr>
              <a:t>attended by rupture or not</a:t>
            </a:r>
            <a:r>
              <a:rPr lang="en-IN" dirty="0" smtClean="0"/>
              <a:t>. It shall not mean any slowly developing deformation due to any cause.</a:t>
            </a:r>
            <a:endParaRPr lang="en-US" sz="1600" dirty="0" smtClean="0"/>
          </a:p>
          <a:p>
            <a:endParaRPr lang="en-US" dirty="0"/>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467600" cy="1036638"/>
          </a:xfrm>
        </p:spPr>
        <p:txBody>
          <a:bodyPr/>
          <a:lstStyle/>
          <a:p>
            <a:pPr algn="ctr"/>
            <a:r>
              <a:rPr lang="en-IN" sz="2800" b="1" dirty="0" smtClean="0"/>
              <a:t>BOILER and PRESSURE PLANT INSURANCE </a:t>
            </a:r>
            <a:r>
              <a:rPr lang="en-IN" sz="1400" b="1" dirty="0" err="1" smtClean="0"/>
              <a:t>contd</a:t>
            </a:r>
            <a:r>
              <a:rPr lang="en-IN" sz="1400" b="1" dirty="0" smtClean="0"/>
              <a:t>….</a:t>
            </a:r>
            <a:endParaRPr lang="en-US" dirty="0"/>
          </a:p>
        </p:txBody>
      </p:sp>
      <p:sp>
        <p:nvSpPr>
          <p:cNvPr id="3" name="Content Placeholder 2"/>
          <p:cNvSpPr>
            <a:spLocks noGrp="1"/>
          </p:cNvSpPr>
          <p:nvPr>
            <p:ph sz="quarter" idx="1"/>
          </p:nvPr>
        </p:nvSpPr>
        <p:spPr>
          <a:xfrm>
            <a:off x="357158" y="1071546"/>
            <a:ext cx="8286808" cy="5545282"/>
          </a:xfrm>
        </p:spPr>
        <p:txBody>
          <a:bodyPr>
            <a:normAutofit lnSpcReduction="10000"/>
          </a:bodyPr>
          <a:lstStyle/>
          <a:p>
            <a:pPr algn="just"/>
            <a:r>
              <a:rPr lang="en-IN" dirty="0" smtClean="0"/>
              <a:t>‘</a:t>
            </a:r>
            <a:r>
              <a:rPr lang="en-IN" sz="2700" dirty="0" smtClean="0"/>
              <a:t>Flue Gas Explosion’ shall mean an explosion of ignited gases in the furnaces or flues of the boilers, economisers and super heaters.</a:t>
            </a:r>
            <a:endParaRPr lang="en-US" sz="2700" dirty="0" smtClean="0"/>
          </a:p>
          <a:p>
            <a:pPr algn="just"/>
            <a:r>
              <a:rPr lang="en-IN" sz="2700" b="1" dirty="0" smtClean="0"/>
              <a:t>Chemical Explosion’</a:t>
            </a:r>
            <a:r>
              <a:rPr lang="en-IN" sz="2700" dirty="0" smtClean="0"/>
              <a:t> shall mean an explosion arising out of chemical reaction in any plant.</a:t>
            </a:r>
            <a:endParaRPr lang="en-US" sz="2700" dirty="0" smtClean="0"/>
          </a:p>
          <a:p>
            <a:pPr algn="just"/>
            <a:r>
              <a:rPr lang="en-IN" sz="2700" dirty="0" smtClean="0"/>
              <a:t>Rates are given for steam boiler explosion and collapse including flue gas explosion.</a:t>
            </a:r>
            <a:endParaRPr lang="en-US" sz="2700" dirty="0" smtClean="0"/>
          </a:p>
          <a:p>
            <a:pPr algn="just"/>
            <a:r>
              <a:rPr lang="en-IN" sz="2700" dirty="0" smtClean="0"/>
              <a:t>The term `Boiler' where used in the above schedule includes fittings, integral super heaters and integral economisers </a:t>
            </a:r>
            <a:r>
              <a:rPr lang="en-IN" sz="2700" dirty="0" smtClean="0">
                <a:solidFill>
                  <a:srgbClr val="7030A0"/>
                </a:solidFill>
              </a:rPr>
              <a:t>but does not include steam or feed water piping, separate super heaters, separate economisers</a:t>
            </a:r>
            <a:r>
              <a:rPr lang="en-IN" sz="2700" dirty="0" smtClean="0"/>
              <a:t>, such items being covered by the Policy only if specifically listed in the schedule.</a:t>
            </a:r>
            <a:endParaRPr lang="en-US" sz="2700" dirty="0" smtClean="0"/>
          </a:p>
          <a:p>
            <a:endParaRPr lang="en-US" dirty="0"/>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467600" cy="960438"/>
          </a:xfrm>
        </p:spPr>
        <p:txBody>
          <a:bodyPr>
            <a:normAutofit fontScale="90000"/>
          </a:bodyPr>
          <a:lstStyle/>
          <a:p>
            <a:pPr algn="ctr"/>
            <a:r>
              <a:rPr lang="en-IN" sz="3200" b="1" dirty="0" smtClean="0"/>
              <a:t>BOILER and PRESSURE PLANT INSURANCE </a:t>
            </a:r>
            <a:r>
              <a:rPr lang="en-IN" sz="1600" b="1" dirty="0" err="1" smtClean="0"/>
              <a:t>contd</a:t>
            </a:r>
            <a:r>
              <a:rPr lang="en-IN" sz="1600" b="1" dirty="0" smtClean="0"/>
              <a:t>….</a:t>
            </a:r>
            <a:endParaRPr lang="en-US" dirty="0"/>
          </a:p>
        </p:txBody>
      </p:sp>
      <p:sp>
        <p:nvSpPr>
          <p:cNvPr id="3" name="Content Placeholder 2"/>
          <p:cNvSpPr>
            <a:spLocks noGrp="1"/>
          </p:cNvSpPr>
          <p:nvPr>
            <p:ph sz="quarter" idx="1"/>
          </p:nvPr>
        </p:nvSpPr>
        <p:spPr>
          <a:xfrm>
            <a:off x="304800" y="1071546"/>
            <a:ext cx="8001000" cy="5643602"/>
          </a:xfrm>
        </p:spPr>
        <p:txBody>
          <a:bodyPr>
            <a:normAutofit fontScale="92500" lnSpcReduction="20000"/>
          </a:bodyPr>
          <a:lstStyle/>
          <a:p>
            <a:pPr lvl="0"/>
            <a:r>
              <a:rPr lang="en-IN" b="1" u="sng" dirty="0" smtClean="0"/>
              <a:t>General Exclusions </a:t>
            </a:r>
            <a:r>
              <a:rPr lang="en-IN" dirty="0" smtClean="0"/>
              <a:t>:</a:t>
            </a:r>
            <a:endParaRPr lang="en-US" sz="2000" dirty="0" smtClean="0"/>
          </a:p>
          <a:p>
            <a:pPr lvl="1" algn="just"/>
            <a:r>
              <a:rPr lang="en-IN" sz="2400" b="1" dirty="0" smtClean="0">
                <a:solidFill>
                  <a:srgbClr val="FF0000"/>
                </a:solidFill>
              </a:rPr>
              <a:t>Fire(</a:t>
            </a:r>
            <a:r>
              <a:rPr lang="en-IN" sz="2000" b="1" dirty="0" smtClean="0">
                <a:solidFill>
                  <a:srgbClr val="FF0000"/>
                </a:solidFill>
              </a:rPr>
              <a:t>arising from explosion or collapse or any other cause whatsoever</a:t>
            </a:r>
            <a:r>
              <a:rPr lang="en-IN" sz="2000" dirty="0" smtClean="0"/>
              <a:t>)</a:t>
            </a:r>
            <a:r>
              <a:rPr lang="en-IN" sz="2400" dirty="0" smtClean="0"/>
              <a:t> ,lightning, theft, collapse of buildings, subsidence, landslide, rockslide, water which escapes from water containing apparatus, flood, inundation, storm, tempest, earthquake, volcanic eruption or other Acts of God, impact of land borne, waterborne, or airborne craft or other aerial devices and/or articles dropped there from.</a:t>
            </a:r>
          </a:p>
          <a:p>
            <a:pPr lvl="1" algn="just"/>
            <a:r>
              <a:rPr lang="en-IN" sz="2400" dirty="0" smtClean="0"/>
              <a:t>Boiler Maintenance/Withering etc.</a:t>
            </a:r>
            <a:endParaRPr lang="en-US" sz="2000" dirty="0" smtClean="0"/>
          </a:p>
          <a:p>
            <a:pPr lvl="1" algn="just"/>
            <a:r>
              <a:rPr lang="en-IN" sz="2400" dirty="0" smtClean="0"/>
              <a:t>War Risks, Nuke Risks, Political Risks</a:t>
            </a:r>
            <a:endParaRPr lang="en-US" sz="2000" dirty="0" smtClean="0"/>
          </a:p>
          <a:p>
            <a:pPr lvl="1" algn="just"/>
            <a:r>
              <a:rPr lang="en-IN" sz="2400" dirty="0" smtClean="0"/>
              <a:t>Wear &amp; Tear</a:t>
            </a:r>
            <a:endParaRPr lang="en-US" sz="2000" dirty="0" smtClean="0"/>
          </a:p>
          <a:p>
            <a:pPr lvl="0" algn="just"/>
            <a:r>
              <a:rPr lang="en-IN" dirty="0" smtClean="0"/>
              <a:t>Policy Conditions:</a:t>
            </a:r>
            <a:endParaRPr lang="en-US" sz="2000" dirty="0" smtClean="0"/>
          </a:p>
          <a:p>
            <a:pPr lvl="1" algn="just"/>
            <a:r>
              <a:rPr lang="en-IN" sz="2400" dirty="0" smtClean="0"/>
              <a:t>Contain Definitions of Boilers ,Pressure Plant , Explosion , Collapse, Flue Gas Explosion, Chemical Explosion</a:t>
            </a:r>
            <a:endParaRPr lang="en-US" sz="2000" dirty="0" smtClean="0"/>
          </a:p>
          <a:p>
            <a:pPr lvl="0" algn="just"/>
            <a:r>
              <a:rPr lang="en-IN" dirty="0" smtClean="0"/>
              <a:t>Excess/Deductibles:</a:t>
            </a:r>
            <a:endParaRPr lang="en-US" sz="2000" dirty="0" smtClean="0"/>
          </a:p>
          <a:p>
            <a:pPr lvl="0" algn="just"/>
            <a:r>
              <a:rPr lang="en-IN" dirty="0" smtClean="0"/>
              <a:t>Claim Settlements:</a:t>
            </a:r>
            <a:endParaRPr lang="en-US" sz="2000" dirty="0" smtClean="0"/>
          </a:p>
          <a:p>
            <a:endParaRPr lang="en-US" dirty="0"/>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467600" cy="731838"/>
          </a:xfrm>
        </p:spPr>
        <p:txBody>
          <a:bodyPr>
            <a:normAutofit fontScale="90000"/>
          </a:bodyPr>
          <a:lstStyle/>
          <a:p>
            <a:pPr algn="ctr"/>
            <a:r>
              <a:rPr lang="en-IN" b="1" dirty="0" smtClean="0"/>
              <a:t>DETERIORATION OF STOCK (POTATO)</a:t>
            </a:r>
            <a:endParaRPr lang="en-US" dirty="0"/>
          </a:p>
        </p:txBody>
      </p:sp>
      <p:sp>
        <p:nvSpPr>
          <p:cNvPr id="3" name="Content Placeholder 2"/>
          <p:cNvSpPr>
            <a:spLocks noGrp="1"/>
          </p:cNvSpPr>
          <p:nvPr>
            <p:ph sz="quarter" idx="1"/>
          </p:nvPr>
        </p:nvSpPr>
        <p:spPr>
          <a:xfrm>
            <a:off x="457200" y="1000108"/>
            <a:ext cx="7924800" cy="5629292"/>
          </a:xfrm>
        </p:spPr>
        <p:txBody>
          <a:bodyPr>
            <a:normAutofit fontScale="92500" lnSpcReduction="20000"/>
          </a:bodyPr>
          <a:lstStyle/>
          <a:p>
            <a:pPr lvl="0" algn="just"/>
            <a:r>
              <a:rPr lang="en-IN" dirty="0" smtClean="0"/>
              <a:t>Applicability:</a:t>
            </a:r>
            <a:endParaRPr lang="en-US" sz="2000" dirty="0" smtClean="0"/>
          </a:p>
          <a:p>
            <a:pPr lvl="1" algn="just"/>
            <a:r>
              <a:rPr lang="en-IN" sz="2400" dirty="0" smtClean="0"/>
              <a:t>Applicable for </a:t>
            </a:r>
            <a:r>
              <a:rPr lang="en-IN" sz="2400" b="1" dirty="0" smtClean="0"/>
              <a:t>Goods</a:t>
            </a:r>
            <a:r>
              <a:rPr lang="en-IN" sz="2400" dirty="0" smtClean="0"/>
              <a:t> stored in Refrigerated environment(Cold Storages) either owned by Insured or under care of Insured</a:t>
            </a:r>
            <a:endParaRPr lang="en-US" sz="2000" dirty="0" smtClean="0"/>
          </a:p>
          <a:p>
            <a:pPr lvl="1" algn="just"/>
            <a:r>
              <a:rPr lang="en-IN" sz="2400" dirty="0" smtClean="0"/>
              <a:t>Potatoes grow in climates with Temperatures ranging from 20 to 30 C and are mostly grown in Punjab, Haryana ,J&amp;K</a:t>
            </a:r>
            <a:endParaRPr lang="en-US" sz="2000" dirty="0" smtClean="0"/>
          </a:p>
          <a:p>
            <a:pPr lvl="0" algn="just"/>
            <a:r>
              <a:rPr lang="en-IN" dirty="0" smtClean="0"/>
              <a:t>Pre Requisites for Issuance of Policy: </a:t>
            </a:r>
            <a:endParaRPr lang="en-US" sz="2000" dirty="0" smtClean="0"/>
          </a:p>
          <a:p>
            <a:pPr lvl="1" algn="just"/>
            <a:r>
              <a:rPr lang="en-IN" sz="2400" dirty="0" smtClean="0"/>
              <a:t>A Concurrent Machinery Insurance Policy covering the Refrigerating Machinery.</a:t>
            </a:r>
            <a:endParaRPr lang="en-US" sz="2000" dirty="0" smtClean="0"/>
          </a:p>
          <a:p>
            <a:pPr lvl="1" algn="just"/>
            <a:r>
              <a:rPr lang="en-IN" sz="2400" dirty="0" smtClean="0"/>
              <a:t>A Claim shall have been paid or liability shall have been admitted under such MI Policy for a valid DOS Claim. </a:t>
            </a:r>
            <a:r>
              <a:rPr lang="en-IN" sz="2400" i="1" dirty="0" smtClean="0"/>
              <a:t>Exemption: Excess</a:t>
            </a:r>
            <a:endParaRPr lang="en-US" sz="2000" dirty="0" smtClean="0"/>
          </a:p>
          <a:p>
            <a:pPr lvl="0" algn="just"/>
            <a:r>
              <a:rPr lang="en-IN" dirty="0" smtClean="0"/>
              <a:t>Duration of Policy: </a:t>
            </a:r>
            <a:endParaRPr lang="en-US" sz="2000" dirty="0" smtClean="0"/>
          </a:p>
          <a:p>
            <a:pPr lvl="1" algn="just"/>
            <a:r>
              <a:rPr lang="en-IN" sz="2400" dirty="0" smtClean="0"/>
              <a:t>Annual ; Short period Policies for a minimum of 7 months can also be given</a:t>
            </a:r>
            <a:endParaRPr lang="en-US" sz="2000" dirty="0" smtClean="0"/>
          </a:p>
          <a:p>
            <a:pPr lvl="1" algn="just"/>
            <a:r>
              <a:rPr lang="en-IN" sz="2400" dirty="0" smtClean="0"/>
              <a:t>Policies can be extended if opted mid term with a loading on monthly premium</a:t>
            </a:r>
            <a:endParaRPr lang="en-US" sz="2000" dirty="0" smtClean="0"/>
          </a:p>
          <a:p>
            <a:endParaRPr lang="en-US" dirty="0"/>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7467600" cy="427038"/>
          </a:xfrm>
        </p:spPr>
        <p:txBody>
          <a:bodyPr>
            <a:normAutofit/>
          </a:bodyPr>
          <a:lstStyle/>
          <a:p>
            <a:pPr algn="ctr"/>
            <a:r>
              <a:rPr lang="en-IN" sz="2000" b="1" dirty="0" smtClean="0"/>
              <a:t>DETERIORATION OF STOCK (POTATO) </a:t>
            </a:r>
            <a:r>
              <a:rPr lang="en-IN" sz="1400" b="1" dirty="0" err="1" smtClean="0"/>
              <a:t>contd</a:t>
            </a:r>
            <a:r>
              <a:rPr lang="en-IN" sz="1400" b="1" dirty="0" smtClean="0"/>
              <a:t>…</a:t>
            </a:r>
            <a:endParaRPr lang="en-US" sz="1400" dirty="0"/>
          </a:p>
        </p:txBody>
      </p:sp>
      <p:sp>
        <p:nvSpPr>
          <p:cNvPr id="3" name="Content Placeholder 2"/>
          <p:cNvSpPr>
            <a:spLocks noGrp="1"/>
          </p:cNvSpPr>
          <p:nvPr>
            <p:ph sz="quarter" idx="1"/>
          </p:nvPr>
        </p:nvSpPr>
        <p:spPr>
          <a:xfrm>
            <a:off x="228600" y="785794"/>
            <a:ext cx="8229600" cy="5688158"/>
          </a:xfrm>
        </p:spPr>
        <p:txBody>
          <a:bodyPr>
            <a:normAutofit fontScale="92500"/>
          </a:bodyPr>
          <a:lstStyle/>
          <a:p>
            <a:pPr lvl="0"/>
            <a:r>
              <a:rPr lang="en-IN" dirty="0" smtClean="0"/>
              <a:t>Sum Insured:</a:t>
            </a:r>
            <a:endParaRPr lang="en-US" sz="2000" dirty="0" smtClean="0"/>
          </a:p>
          <a:p>
            <a:pPr lvl="1" algn="just"/>
            <a:r>
              <a:rPr lang="en-IN" sz="2200" dirty="0" smtClean="0"/>
              <a:t>Annual Policy: Value obtained by </a:t>
            </a:r>
            <a:r>
              <a:rPr lang="en-IN" sz="2200" b="1" dirty="0" smtClean="0"/>
              <a:t>Full Storage Capacity x Average Price of Potato at the time of loading</a:t>
            </a:r>
            <a:endParaRPr lang="en-US" sz="2200" dirty="0" smtClean="0"/>
          </a:p>
          <a:p>
            <a:pPr lvl="1" algn="just"/>
            <a:r>
              <a:rPr lang="en-IN" sz="2200" dirty="0" smtClean="0"/>
              <a:t>Short Period Policy: Value obtained by Full Storage capacity with Maximum no of chambers likely to be used.</a:t>
            </a:r>
            <a:endParaRPr lang="en-US" sz="2200" dirty="0" smtClean="0"/>
          </a:p>
          <a:p>
            <a:pPr lvl="0" algn="just"/>
            <a:r>
              <a:rPr lang="en-IN" sz="2200" dirty="0" smtClean="0"/>
              <a:t>Coverage/Perils:</a:t>
            </a:r>
            <a:endParaRPr lang="en-US" sz="2200" dirty="0" smtClean="0"/>
          </a:p>
          <a:p>
            <a:pPr lvl="1" algn="just"/>
            <a:r>
              <a:rPr lang="en-IN" sz="2200" dirty="0" smtClean="0"/>
              <a:t>An </a:t>
            </a:r>
            <a:r>
              <a:rPr lang="en-IN" sz="2200" b="1" dirty="0" smtClean="0"/>
              <a:t>accident</a:t>
            </a:r>
            <a:r>
              <a:rPr lang="en-IN" sz="2200" dirty="0" smtClean="0"/>
              <a:t> (</a:t>
            </a:r>
            <a:r>
              <a:rPr lang="en-IN" sz="2200" i="1" dirty="0" smtClean="0"/>
              <a:t>Defined</a:t>
            </a:r>
            <a:r>
              <a:rPr lang="en-IN" sz="2200" dirty="0" smtClean="0"/>
              <a:t> as Sudden ,Unforeseen loss/Damage covered by MI Policy) to the Refrigerating machinery shall cause rise in temperature in cold storage which in turn shall directly damage/destroy the potatoes by</a:t>
            </a:r>
            <a:endParaRPr lang="en-US" sz="2200" dirty="0" smtClean="0"/>
          </a:p>
          <a:p>
            <a:pPr lvl="2" algn="just"/>
            <a:r>
              <a:rPr lang="en-IN" sz="2200" b="1" dirty="0" smtClean="0"/>
              <a:t>Deterioration</a:t>
            </a:r>
            <a:r>
              <a:rPr lang="en-IN" sz="2200" dirty="0" smtClean="0"/>
              <a:t> – The Process of becoming progressively worse</a:t>
            </a:r>
            <a:endParaRPr lang="en-US" sz="2200" dirty="0" smtClean="0"/>
          </a:p>
          <a:p>
            <a:pPr lvl="2" algn="just"/>
            <a:r>
              <a:rPr lang="en-IN" sz="2200" b="1" dirty="0" smtClean="0"/>
              <a:t>Putrefaction</a:t>
            </a:r>
            <a:r>
              <a:rPr lang="en-IN" sz="2200" dirty="0" smtClean="0"/>
              <a:t>-Decomposition of Organic matter by bacteria &amp; fungi</a:t>
            </a:r>
            <a:endParaRPr lang="en-US" sz="2200" dirty="0" smtClean="0"/>
          </a:p>
          <a:p>
            <a:pPr lvl="2" algn="just"/>
            <a:r>
              <a:rPr lang="en-IN" sz="2200" b="1" dirty="0" smtClean="0"/>
              <a:t>Contamination</a:t>
            </a:r>
            <a:r>
              <a:rPr lang="en-IN" sz="2200" dirty="0" smtClean="0"/>
              <a:t>-Make impure by exposure to polluting substance</a:t>
            </a:r>
            <a:endParaRPr lang="en-US" sz="2200" dirty="0" smtClean="0"/>
          </a:p>
          <a:p>
            <a:endParaRPr lang="en-US" dirty="0"/>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7467600" cy="503238"/>
          </a:xfrm>
        </p:spPr>
        <p:txBody>
          <a:bodyPr>
            <a:normAutofit/>
          </a:bodyPr>
          <a:lstStyle/>
          <a:p>
            <a:pPr algn="ctr"/>
            <a:r>
              <a:rPr lang="en-IN" sz="2200" b="1" dirty="0" smtClean="0"/>
              <a:t>DETERIORATION OF STOCK (POTATO) </a:t>
            </a:r>
            <a:r>
              <a:rPr lang="en-IN" sz="2000" b="1" dirty="0" err="1" smtClean="0"/>
              <a:t>contd</a:t>
            </a:r>
            <a:r>
              <a:rPr lang="en-IN" sz="2000" b="1" dirty="0" smtClean="0"/>
              <a:t>…</a:t>
            </a:r>
            <a:endParaRPr lang="en-US" dirty="0"/>
          </a:p>
        </p:txBody>
      </p:sp>
      <p:sp>
        <p:nvSpPr>
          <p:cNvPr id="3" name="Content Placeholder 2"/>
          <p:cNvSpPr>
            <a:spLocks noGrp="1"/>
          </p:cNvSpPr>
          <p:nvPr>
            <p:ph sz="quarter" idx="1"/>
          </p:nvPr>
        </p:nvSpPr>
        <p:spPr>
          <a:xfrm>
            <a:off x="304800" y="857232"/>
            <a:ext cx="8153400" cy="5616720"/>
          </a:xfrm>
        </p:spPr>
        <p:txBody>
          <a:bodyPr>
            <a:normAutofit/>
          </a:bodyPr>
          <a:lstStyle/>
          <a:p>
            <a:pPr lvl="0" algn="just"/>
            <a:r>
              <a:rPr lang="en-IN" sz="2000" dirty="0" smtClean="0"/>
              <a:t>Add On Perils/Covers:</a:t>
            </a:r>
            <a:endParaRPr lang="en-US" sz="2000" dirty="0" smtClean="0"/>
          </a:p>
          <a:p>
            <a:pPr lvl="1" algn="just"/>
            <a:r>
              <a:rPr lang="en-IN" sz="2000" dirty="0" smtClean="0"/>
              <a:t>FOES Extension: </a:t>
            </a:r>
            <a:endParaRPr lang="en-US" sz="2000" dirty="0" smtClean="0"/>
          </a:p>
          <a:p>
            <a:pPr lvl="2" algn="just"/>
            <a:r>
              <a:rPr lang="en-IN" sz="2000" dirty="0" smtClean="0"/>
              <a:t>Damage caused to stocks due to temperature rise occasioned by failure of Public electric supply due to sudden Unforeseen damage at Sub station is covered under this extension</a:t>
            </a:r>
            <a:endParaRPr lang="en-US" sz="2000" dirty="0" smtClean="0"/>
          </a:p>
          <a:p>
            <a:pPr lvl="2" algn="just"/>
            <a:r>
              <a:rPr lang="en-IN" sz="2000" dirty="0" smtClean="0"/>
              <a:t>Cover available for a maximum duration of 8 hours only.</a:t>
            </a:r>
            <a:endParaRPr lang="en-US" sz="2000" dirty="0" smtClean="0"/>
          </a:p>
          <a:p>
            <a:pPr lvl="2" algn="just"/>
            <a:r>
              <a:rPr lang="en-IN" sz="2000" dirty="0" smtClean="0"/>
              <a:t>All Fire Policy risks are excluded including its exclusions like Nuke Risks, Political Risks etc.</a:t>
            </a:r>
            <a:endParaRPr lang="en-US" sz="2000" dirty="0" smtClean="0"/>
          </a:p>
          <a:p>
            <a:pPr lvl="1" algn="just"/>
            <a:r>
              <a:rPr lang="en-IN" sz="2000" dirty="0" smtClean="0"/>
              <a:t>DOS cover  due to breakdown of Stand by Generator can be given for those risks which opted for FOES(</a:t>
            </a:r>
            <a:r>
              <a:rPr lang="en-IN" sz="2000" i="1" dirty="0" smtClean="0"/>
              <a:t>Failure of Electric Supply</a:t>
            </a:r>
            <a:r>
              <a:rPr lang="en-IN" sz="2000" dirty="0" smtClean="0"/>
              <a:t>) extension.</a:t>
            </a:r>
            <a:endParaRPr lang="en-US" sz="2000" dirty="0" smtClean="0"/>
          </a:p>
          <a:p>
            <a:pPr lvl="1" algn="just"/>
            <a:r>
              <a:rPr lang="en-IN" sz="2000" dirty="0" smtClean="0"/>
              <a:t>The Risk should have minimum of 16 Hour Power supply and 100% DG Backup.</a:t>
            </a:r>
            <a:endParaRPr lang="en-US" sz="2000" dirty="0" smtClean="0"/>
          </a:p>
          <a:p>
            <a:pPr lvl="1" algn="just"/>
            <a:r>
              <a:rPr lang="en-IN" sz="2000" dirty="0" smtClean="0"/>
              <a:t>FOES Extension:</a:t>
            </a:r>
            <a:endParaRPr lang="en-US" sz="2000" dirty="0" smtClean="0"/>
          </a:p>
          <a:p>
            <a:endParaRPr lang="en-US" dirty="0"/>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7467600" cy="503238"/>
          </a:xfrm>
        </p:spPr>
        <p:txBody>
          <a:bodyPr>
            <a:normAutofit fontScale="90000"/>
          </a:bodyPr>
          <a:lstStyle/>
          <a:p>
            <a:pPr algn="ctr"/>
            <a:r>
              <a:rPr lang="en-IN" sz="2000" b="1" dirty="0" smtClean="0"/>
              <a:t>DETERIORATION OF STOCK (POTATO) </a:t>
            </a:r>
            <a:r>
              <a:rPr lang="en-IN" sz="2800" b="1" dirty="0" err="1" smtClean="0"/>
              <a:t>contd</a:t>
            </a:r>
            <a:r>
              <a:rPr lang="en-IN" sz="2800" b="1" dirty="0" smtClean="0"/>
              <a:t>…</a:t>
            </a:r>
            <a:endParaRPr lang="en-US" dirty="0"/>
          </a:p>
        </p:txBody>
      </p:sp>
      <p:sp>
        <p:nvSpPr>
          <p:cNvPr id="3" name="Content Placeholder 2"/>
          <p:cNvSpPr>
            <a:spLocks noGrp="1"/>
          </p:cNvSpPr>
          <p:nvPr>
            <p:ph sz="quarter" idx="1"/>
          </p:nvPr>
        </p:nvSpPr>
        <p:spPr>
          <a:xfrm>
            <a:off x="228600" y="714356"/>
            <a:ext cx="8229600" cy="5759596"/>
          </a:xfrm>
        </p:spPr>
        <p:txBody>
          <a:bodyPr>
            <a:normAutofit/>
          </a:bodyPr>
          <a:lstStyle/>
          <a:p>
            <a:pPr lvl="0" algn="just"/>
            <a:r>
              <a:rPr lang="en-IN" dirty="0" smtClean="0"/>
              <a:t>Important Regulations :</a:t>
            </a:r>
            <a:endParaRPr lang="en-US" sz="2000" dirty="0" smtClean="0"/>
          </a:p>
          <a:p>
            <a:pPr lvl="1" algn="just"/>
            <a:r>
              <a:rPr lang="en-IN" sz="2400" dirty="0" smtClean="0"/>
              <a:t>Conversion Factor for SI arrival: 100 </a:t>
            </a:r>
            <a:r>
              <a:rPr lang="en-IN" sz="2400" dirty="0" err="1" smtClean="0"/>
              <a:t>Cft</a:t>
            </a:r>
            <a:r>
              <a:rPr lang="en-IN" sz="2400" dirty="0" smtClean="0"/>
              <a:t> of space can accommodate 10 </a:t>
            </a:r>
            <a:r>
              <a:rPr lang="en-IN" sz="2400" dirty="0" err="1" smtClean="0"/>
              <a:t>Qtls</a:t>
            </a:r>
            <a:endParaRPr lang="en-US" sz="2000" dirty="0" smtClean="0"/>
          </a:p>
          <a:p>
            <a:pPr lvl="1" algn="just"/>
            <a:r>
              <a:rPr lang="en-IN" sz="2400" dirty="0" smtClean="0"/>
              <a:t>Definition of Cold Storages: </a:t>
            </a:r>
            <a:r>
              <a:rPr lang="en-IN" sz="2400" i="1" dirty="0" smtClean="0"/>
              <a:t>for rating purpose</a:t>
            </a:r>
            <a:endParaRPr lang="en-US" sz="2000" dirty="0" smtClean="0"/>
          </a:p>
          <a:p>
            <a:pPr lvl="2" algn="just"/>
            <a:r>
              <a:rPr lang="en-IN" dirty="0" smtClean="0"/>
              <a:t>New Cold Storage: One which is proposed for the first time.</a:t>
            </a:r>
            <a:endParaRPr lang="en-US" sz="1600" dirty="0" smtClean="0"/>
          </a:p>
          <a:p>
            <a:pPr lvl="2" algn="just"/>
            <a:r>
              <a:rPr lang="en-IN" dirty="0" smtClean="0"/>
              <a:t>Existing Cold Storage: One which is proposed not for the first time.</a:t>
            </a:r>
            <a:endParaRPr lang="en-US" sz="1600" dirty="0" smtClean="0"/>
          </a:p>
          <a:p>
            <a:pPr lvl="1" algn="just"/>
            <a:r>
              <a:rPr lang="en-IN" sz="2400" dirty="0" smtClean="0"/>
              <a:t>Declaration Facility: if SI is more than 50 Lac and it is an annual Policy. Refund maximum of 50% of Provisional premium</a:t>
            </a:r>
            <a:endParaRPr lang="en-US" sz="2000" dirty="0" smtClean="0"/>
          </a:p>
          <a:p>
            <a:pPr lvl="1" algn="just"/>
            <a:r>
              <a:rPr lang="en-IN" sz="2400" dirty="0" smtClean="0"/>
              <a:t>MI &amp; DOS Policies should be with the same office</a:t>
            </a:r>
            <a:endParaRPr lang="en-US" sz="2000" dirty="0" smtClean="0"/>
          </a:p>
          <a:p>
            <a:pPr lvl="1" algn="just"/>
            <a:r>
              <a:rPr lang="en-IN" sz="2400" dirty="0" smtClean="0"/>
              <a:t>DOS cover with FOES extension can not be given for Cold </a:t>
            </a:r>
            <a:r>
              <a:rPr lang="en-IN" sz="2400" dirty="0" err="1" smtClean="0"/>
              <a:t>Storgaes</a:t>
            </a:r>
            <a:r>
              <a:rPr lang="en-IN" sz="2400" dirty="0" smtClean="0"/>
              <a:t> which does not have standby DG set.</a:t>
            </a:r>
            <a:endParaRPr lang="en-US" sz="2000" dirty="0" smtClean="0"/>
          </a:p>
          <a:p>
            <a:pPr lvl="1" algn="just"/>
            <a:r>
              <a:rPr lang="en-IN" sz="2400" dirty="0" smtClean="0"/>
              <a:t>Premium Rates will b eon monthly basis.</a:t>
            </a:r>
            <a:endParaRPr lang="en-US" sz="2000" dirty="0" smtClean="0"/>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852"/>
            <a:ext cx="7467600" cy="785818"/>
          </a:xfrm>
        </p:spPr>
        <p:txBody>
          <a:bodyPr>
            <a:normAutofit fontScale="90000"/>
          </a:bodyPr>
          <a:lstStyle/>
          <a:p>
            <a:r>
              <a:rPr lang="en-IN" dirty="0" smtClean="0"/>
              <a:t>Machinery loss of profits-</a:t>
            </a:r>
            <a:r>
              <a:rPr lang="en-IN" dirty="0" err="1" smtClean="0"/>
              <a:t>mlop</a:t>
            </a:r>
            <a:r>
              <a:rPr lang="en-IN" dirty="0" smtClean="0"/>
              <a:t/>
            </a:r>
            <a:br>
              <a:rPr lang="en-IN" dirty="0" smtClean="0"/>
            </a:br>
            <a:r>
              <a:rPr lang="en-IN" sz="2700" dirty="0" smtClean="0">
                <a:solidFill>
                  <a:srgbClr val="FF0000"/>
                </a:solidFill>
              </a:rPr>
              <a:t>boiler explosion in power plant</a:t>
            </a:r>
            <a:endParaRPr lang="en-IN" sz="2700" dirty="0">
              <a:solidFill>
                <a:srgbClr val="FF0000"/>
              </a:solidFill>
            </a:endParaRPr>
          </a:p>
        </p:txBody>
      </p:sp>
      <p:pic>
        <p:nvPicPr>
          <p:cNvPr id="9218" name="Picture 2" descr="C:\Users\70995\Desktop\PE2020\images (2).jpg"/>
          <p:cNvPicPr>
            <a:picLocks noGrp="1" noChangeAspect="1" noChangeArrowheads="1"/>
          </p:cNvPicPr>
          <p:nvPr>
            <p:ph sz="quarter" idx="1"/>
          </p:nvPr>
        </p:nvPicPr>
        <p:blipFill>
          <a:blip r:embed="rId2"/>
          <a:srcRect/>
          <a:stretch>
            <a:fillRect/>
          </a:stretch>
        </p:blipFill>
        <p:spPr bwMode="auto">
          <a:xfrm>
            <a:off x="857224" y="1142984"/>
            <a:ext cx="7286676" cy="5000660"/>
          </a:xfrm>
          <a:prstGeom prst="rect">
            <a:avLst/>
          </a:prstGeom>
          <a:noFill/>
        </p:spPr>
      </p:pic>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467600" cy="579438"/>
          </a:xfrm>
        </p:spPr>
        <p:txBody>
          <a:bodyPr>
            <a:normAutofit/>
          </a:bodyPr>
          <a:lstStyle/>
          <a:p>
            <a:pPr algn="ctr"/>
            <a:r>
              <a:rPr lang="en-IN" sz="2200" b="1" dirty="0" smtClean="0"/>
              <a:t>DETERIORATION OF STOCK (POTATO) </a:t>
            </a:r>
            <a:r>
              <a:rPr lang="en-IN" sz="1400" b="1" dirty="0" err="1" smtClean="0"/>
              <a:t>contd</a:t>
            </a:r>
            <a:r>
              <a:rPr lang="en-IN" sz="1400" b="1" dirty="0" smtClean="0"/>
              <a:t>…</a:t>
            </a:r>
            <a:endParaRPr lang="en-US" sz="1400" dirty="0"/>
          </a:p>
        </p:txBody>
      </p:sp>
      <p:sp>
        <p:nvSpPr>
          <p:cNvPr id="3" name="Content Placeholder 2"/>
          <p:cNvSpPr>
            <a:spLocks noGrp="1"/>
          </p:cNvSpPr>
          <p:nvPr>
            <p:ph sz="quarter" idx="1"/>
          </p:nvPr>
        </p:nvSpPr>
        <p:spPr>
          <a:xfrm>
            <a:off x="304800" y="785794"/>
            <a:ext cx="8077200" cy="5688158"/>
          </a:xfrm>
        </p:spPr>
        <p:txBody>
          <a:bodyPr>
            <a:normAutofit fontScale="92500" lnSpcReduction="20000"/>
          </a:bodyPr>
          <a:lstStyle/>
          <a:p>
            <a:pPr lvl="0" algn="just"/>
            <a:r>
              <a:rPr lang="en-IN" dirty="0" smtClean="0"/>
              <a:t>Policy Exclusions :</a:t>
            </a:r>
            <a:endParaRPr lang="en-US" sz="2000" dirty="0" smtClean="0"/>
          </a:p>
          <a:p>
            <a:pPr lvl="1" algn="just"/>
            <a:r>
              <a:rPr lang="en-IN" sz="2400" dirty="0" smtClean="0"/>
              <a:t>Excludes damage caused by Action of Refrigerant or refrigerant fumes escaping from the Refrigerant system.</a:t>
            </a:r>
            <a:endParaRPr lang="en-US" sz="2000" dirty="0" smtClean="0"/>
          </a:p>
          <a:p>
            <a:pPr lvl="1" algn="just"/>
            <a:r>
              <a:rPr lang="en-IN" sz="2400" dirty="0" smtClean="0"/>
              <a:t>Rack structure collapse is not covered</a:t>
            </a:r>
            <a:endParaRPr lang="en-US" sz="2000" dirty="0" smtClean="0"/>
          </a:p>
          <a:p>
            <a:pPr lvl="1" algn="just"/>
            <a:r>
              <a:rPr lang="en-IN" sz="2400" dirty="0" smtClean="0"/>
              <a:t>Explosion Risk not covered</a:t>
            </a:r>
            <a:endParaRPr lang="en-US" sz="2000" dirty="0" smtClean="0"/>
          </a:p>
          <a:p>
            <a:pPr lvl="1" algn="just"/>
            <a:r>
              <a:rPr lang="en-IN" sz="2400" dirty="0" smtClean="0"/>
              <a:t>15 number of Warranties also applicable e.g. No </a:t>
            </a:r>
            <a:r>
              <a:rPr lang="en-IN" sz="2400" dirty="0" err="1" smtClean="0"/>
              <a:t>stok</a:t>
            </a:r>
            <a:r>
              <a:rPr lang="en-IN" sz="2400" dirty="0" smtClean="0"/>
              <a:t> should be accepted after 15</a:t>
            </a:r>
            <a:r>
              <a:rPr lang="en-IN" sz="2400" baseline="30000" dirty="0" smtClean="0"/>
              <a:t>th</a:t>
            </a:r>
            <a:r>
              <a:rPr lang="en-IN" sz="2400" dirty="0" smtClean="0"/>
              <a:t> April</a:t>
            </a:r>
            <a:endParaRPr lang="en-US" sz="2000" dirty="0" smtClean="0"/>
          </a:p>
          <a:p>
            <a:pPr lvl="0" algn="just"/>
            <a:r>
              <a:rPr lang="en-IN" dirty="0" smtClean="0"/>
              <a:t>Policy Conditions:</a:t>
            </a:r>
            <a:endParaRPr lang="en-US" sz="2000" dirty="0" smtClean="0"/>
          </a:p>
          <a:p>
            <a:pPr lvl="1" algn="just"/>
            <a:r>
              <a:rPr lang="en-IN" sz="2400" dirty="0" smtClean="0"/>
              <a:t>Policy applicable only to the goods stored inside Cold Storage Chambers only.</a:t>
            </a:r>
            <a:endParaRPr lang="en-US" sz="2000" dirty="0" smtClean="0"/>
          </a:p>
          <a:p>
            <a:pPr lvl="1" algn="just"/>
            <a:r>
              <a:rPr lang="en-IN" sz="2400" dirty="0" smtClean="0"/>
              <a:t>Machinery must be under constant supervision of trained employees who should be capable of loss prevention &amp; minimisation</a:t>
            </a:r>
            <a:endParaRPr lang="en-US" sz="2000" dirty="0" smtClean="0"/>
          </a:p>
          <a:p>
            <a:pPr lvl="1" algn="just"/>
            <a:r>
              <a:rPr lang="en-IN" sz="2400" dirty="0" smtClean="0"/>
              <a:t>Maintenance of Comprehensive stock book ,hirer wise, Rack wise details which shall be submitted every fortnight within 3 days.</a:t>
            </a:r>
            <a:endParaRPr lang="en-US" sz="2000" dirty="0" smtClean="0"/>
          </a:p>
          <a:p>
            <a:endParaRPr lang="en-US" dirty="0"/>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467600" cy="579438"/>
          </a:xfrm>
        </p:spPr>
        <p:txBody>
          <a:bodyPr/>
          <a:lstStyle/>
          <a:p>
            <a:pPr algn="ctr"/>
            <a:r>
              <a:rPr lang="en-IN" sz="2000" b="1" dirty="0" smtClean="0"/>
              <a:t>DETERIORATION OF STOCK (POTATO) </a:t>
            </a:r>
            <a:r>
              <a:rPr lang="en-IN" sz="1800" b="1" dirty="0" err="1" smtClean="0"/>
              <a:t>contd</a:t>
            </a:r>
            <a:r>
              <a:rPr lang="en-IN" sz="1800" b="1" dirty="0" smtClean="0"/>
              <a:t>…</a:t>
            </a:r>
            <a:endParaRPr lang="en-US" dirty="0"/>
          </a:p>
        </p:txBody>
      </p:sp>
      <p:sp>
        <p:nvSpPr>
          <p:cNvPr id="3" name="Content Placeholder 2"/>
          <p:cNvSpPr>
            <a:spLocks noGrp="1"/>
          </p:cNvSpPr>
          <p:nvPr>
            <p:ph sz="quarter" idx="1"/>
          </p:nvPr>
        </p:nvSpPr>
        <p:spPr>
          <a:xfrm>
            <a:off x="457200" y="857232"/>
            <a:ext cx="7772400" cy="5616720"/>
          </a:xfrm>
        </p:spPr>
        <p:txBody>
          <a:bodyPr/>
          <a:lstStyle/>
          <a:p>
            <a:pPr lvl="0" algn="just"/>
            <a:r>
              <a:rPr lang="en-IN" dirty="0" smtClean="0"/>
              <a:t>Excess/Deductibles:</a:t>
            </a:r>
            <a:endParaRPr lang="en-US" sz="2000" dirty="0" smtClean="0"/>
          </a:p>
          <a:p>
            <a:pPr lvl="1" algn="just"/>
            <a:r>
              <a:rPr lang="en-IN" sz="2400" dirty="0" smtClean="0"/>
              <a:t>With FOES extension: 20% of Claim subject to minimum of Rs 20,000</a:t>
            </a:r>
            <a:endParaRPr lang="en-US" sz="2000" dirty="0" smtClean="0"/>
          </a:p>
          <a:p>
            <a:pPr lvl="1" algn="just"/>
            <a:r>
              <a:rPr lang="en-IN" sz="2400" dirty="0" smtClean="0"/>
              <a:t>Without FOES extension: 10% of Claim subject to minimum of Rs 20,000</a:t>
            </a:r>
            <a:endParaRPr lang="en-US" sz="2000" dirty="0" smtClean="0"/>
          </a:p>
          <a:p>
            <a:pPr lvl="1" algn="just"/>
            <a:r>
              <a:rPr lang="en-IN" sz="2400" dirty="0" smtClean="0"/>
              <a:t>Lack of Spare Parts for Ref </a:t>
            </a:r>
            <a:r>
              <a:rPr lang="en-IN" sz="2400" dirty="0" err="1" smtClean="0"/>
              <a:t>Machy</a:t>
            </a:r>
            <a:r>
              <a:rPr lang="en-IN" sz="2400" dirty="0" smtClean="0"/>
              <a:t> will attract additional franchise</a:t>
            </a:r>
            <a:endParaRPr lang="en-US" sz="2000" dirty="0" smtClean="0"/>
          </a:p>
          <a:p>
            <a:pPr lvl="0" algn="just"/>
            <a:r>
              <a:rPr lang="en-IN" dirty="0" smtClean="0"/>
              <a:t>Claim Settlements:</a:t>
            </a:r>
            <a:endParaRPr lang="en-US" sz="2000" dirty="0" smtClean="0"/>
          </a:p>
          <a:p>
            <a:pPr lvl="1" algn="just"/>
            <a:r>
              <a:rPr lang="en-IN" sz="2400" dirty="0" smtClean="0"/>
              <a:t>Claims will be settled on the basis of Insured value or market value whichever is less.</a:t>
            </a:r>
            <a:endParaRPr lang="en-US" sz="2000" dirty="0" smtClean="0"/>
          </a:p>
          <a:p>
            <a:pPr lvl="1" algn="just"/>
            <a:r>
              <a:rPr lang="en-IN" sz="2400" dirty="0" smtClean="0"/>
              <a:t>Deduction will be made for shrinkage /</a:t>
            </a:r>
            <a:r>
              <a:rPr lang="en-IN" sz="2400" dirty="0" err="1" smtClean="0"/>
              <a:t>Rottage</a:t>
            </a:r>
            <a:endParaRPr lang="en-US" sz="2000" dirty="0" smtClean="0"/>
          </a:p>
          <a:p>
            <a:endParaRPr lang="en-US" dirty="0"/>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467600" cy="695308"/>
          </a:xfrm>
        </p:spPr>
        <p:txBody>
          <a:bodyPr>
            <a:normAutofit fontScale="90000"/>
          </a:bodyPr>
          <a:lstStyle/>
          <a:p>
            <a:pPr algn="ctr"/>
            <a:r>
              <a:rPr lang="en-IN" b="1" dirty="0" smtClean="0"/>
              <a:t>CIVIL ENGINEERING COMPLETED RISKS</a:t>
            </a:r>
            <a:endParaRPr lang="en-US" dirty="0"/>
          </a:p>
        </p:txBody>
      </p:sp>
      <p:sp>
        <p:nvSpPr>
          <p:cNvPr id="3" name="Content Placeholder 2"/>
          <p:cNvSpPr>
            <a:spLocks noGrp="1"/>
          </p:cNvSpPr>
          <p:nvPr>
            <p:ph sz="quarter" idx="1"/>
          </p:nvPr>
        </p:nvSpPr>
        <p:spPr>
          <a:xfrm>
            <a:off x="457200" y="1000108"/>
            <a:ext cx="8077200" cy="5473844"/>
          </a:xfrm>
        </p:spPr>
        <p:txBody>
          <a:bodyPr>
            <a:normAutofit/>
          </a:bodyPr>
          <a:lstStyle/>
          <a:p>
            <a:pPr lvl="0" algn="just"/>
            <a:r>
              <a:rPr lang="en-IN" dirty="0" smtClean="0"/>
              <a:t>Applicability: </a:t>
            </a:r>
            <a:endParaRPr lang="en-US" sz="2000" dirty="0" smtClean="0"/>
          </a:p>
          <a:p>
            <a:pPr lvl="1" algn="just"/>
            <a:r>
              <a:rPr lang="en-IN" sz="2400" dirty="0" smtClean="0"/>
              <a:t>Operational Civil engineering Structures/Concrete structures like Canals , Bridges, Dams, Pipe Lines, Tunnels, Railway Lines etc. </a:t>
            </a:r>
          </a:p>
          <a:p>
            <a:pPr lvl="1" algn="just"/>
            <a:r>
              <a:rPr lang="en-IN" sz="2400" dirty="0" smtClean="0"/>
              <a:t>To mainly protect from Natural calamities like flooding , Earthquakes. </a:t>
            </a:r>
            <a:endParaRPr lang="en-US" sz="2000" dirty="0" smtClean="0"/>
          </a:p>
          <a:p>
            <a:pPr lvl="1" algn="just"/>
            <a:r>
              <a:rPr lang="en-IN" sz="2400" dirty="0" smtClean="0"/>
              <a:t>Major Losses Reported: </a:t>
            </a:r>
            <a:endParaRPr lang="en-US" sz="2000" dirty="0" smtClean="0"/>
          </a:p>
          <a:p>
            <a:pPr lvl="2" algn="just"/>
            <a:r>
              <a:rPr lang="en-IN" dirty="0" smtClean="0"/>
              <a:t>Mont Blanc Tunnel in France/Italy , a 11.6 Km length tunnel caught fire when a Truck laden with flour &amp; Dairy product started the fire. Closed for 3 years. </a:t>
            </a:r>
            <a:endParaRPr lang="en-US" sz="1600" dirty="0" smtClean="0"/>
          </a:p>
          <a:p>
            <a:pPr lvl="2" algn="just"/>
            <a:r>
              <a:rPr lang="en-IN" dirty="0" smtClean="0"/>
              <a:t>Marine vessel impact damaged Sunshine skyway bridge in Florida </a:t>
            </a:r>
            <a:endParaRPr lang="en-US" sz="2000" dirty="0" smtClean="0"/>
          </a:p>
          <a:p>
            <a:pPr algn="just"/>
            <a:r>
              <a:rPr lang="en-IN" dirty="0" smtClean="0"/>
              <a:t>Duration of Policy: Annual But Short Period Policy too can be given.</a:t>
            </a:r>
            <a:endParaRPr lang="en-US" dirty="0"/>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7467600" cy="579438"/>
          </a:xfrm>
        </p:spPr>
        <p:txBody>
          <a:bodyPr/>
          <a:lstStyle/>
          <a:p>
            <a:pPr algn="ctr"/>
            <a:r>
              <a:rPr lang="en-IN" sz="2000" b="1" dirty="0" smtClean="0"/>
              <a:t>CIVIL ENGINEERING COMPLETED RISKS </a:t>
            </a:r>
            <a:r>
              <a:rPr lang="en-IN" sz="1400" b="1" dirty="0" err="1" smtClean="0"/>
              <a:t>contd</a:t>
            </a:r>
            <a:r>
              <a:rPr lang="en-IN" sz="1400" b="1" dirty="0" smtClean="0"/>
              <a:t>…</a:t>
            </a:r>
            <a:endParaRPr lang="en-US" sz="1400" dirty="0"/>
          </a:p>
        </p:txBody>
      </p:sp>
      <p:sp>
        <p:nvSpPr>
          <p:cNvPr id="3" name="Content Placeholder 2"/>
          <p:cNvSpPr>
            <a:spLocks noGrp="1"/>
          </p:cNvSpPr>
          <p:nvPr>
            <p:ph sz="quarter" idx="1"/>
          </p:nvPr>
        </p:nvSpPr>
        <p:spPr>
          <a:xfrm>
            <a:off x="304800" y="857232"/>
            <a:ext cx="8229600" cy="5786478"/>
          </a:xfrm>
        </p:spPr>
        <p:txBody>
          <a:bodyPr>
            <a:normAutofit lnSpcReduction="10000"/>
          </a:bodyPr>
          <a:lstStyle/>
          <a:p>
            <a:pPr lvl="0"/>
            <a:r>
              <a:rPr lang="en-IN" dirty="0" smtClean="0"/>
              <a:t>Sum Insured:</a:t>
            </a:r>
            <a:endParaRPr lang="en-US" sz="2000" dirty="0" smtClean="0"/>
          </a:p>
          <a:p>
            <a:pPr lvl="1" algn="just"/>
            <a:r>
              <a:rPr lang="en-IN" sz="2400" dirty="0" smtClean="0"/>
              <a:t>For Risks  which are transferring from Project phase to Operational phase the Project Sum Insured would be sufficient</a:t>
            </a:r>
            <a:endParaRPr lang="en-US" sz="2000" dirty="0" smtClean="0"/>
          </a:p>
          <a:p>
            <a:pPr lvl="1" algn="just"/>
            <a:r>
              <a:rPr lang="en-IN" sz="2400" dirty="0" smtClean="0"/>
              <a:t>SI should be New Replacement value</a:t>
            </a:r>
            <a:endParaRPr lang="en-US" sz="2000" dirty="0" smtClean="0"/>
          </a:p>
          <a:p>
            <a:pPr lvl="1" algn="just"/>
            <a:r>
              <a:rPr lang="en-IN" sz="2400" dirty="0" smtClean="0"/>
              <a:t>Reasonable Removal of Debris should also be chosen</a:t>
            </a:r>
            <a:endParaRPr lang="en-US" sz="2000" dirty="0" smtClean="0"/>
          </a:p>
          <a:p>
            <a:pPr lvl="0" algn="just"/>
            <a:r>
              <a:rPr lang="en-IN" dirty="0" smtClean="0"/>
              <a:t>Coverage/Perils:</a:t>
            </a:r>
            <a:endParaRPr lang="en-US" sz="2000" dirty="0" smtClean="0"/>
          </a:p>
          <a:p>
            <a:pPr lvl="1" algn="just"/>
            <a:r>
              <a:rPr lang="en-IN" sz="2400" dirty="0" smtClean="0"/>
              <a:t>Named Peril Policy</a:t>
            </a:r>
            <a:endParaRPr lang="en-US" sz="2000" dirty="0" smtClean="0"/>
          </a:p>
          <a:p>
            <a:pPr lvl="1" algn="just"/>
            <a:r>
              <a:rPr lang="en-IN" sz="2400" dirty="0" smtClean="0"/>
              <a:t>9 perils as available in SFSP including FLEXA, RSMD, STFI, </a:t>
            </a:r>
            <a:r>
              <a:rPr lang="en-IN" sz="2400" dirty="0" smtClean="0">
                <a:solidFill>
                  <a:srgbClr val="FF0000"/>
                </a:solidFill>
              </a:rPr>
              <a:t>EQ (In built)</a:t>
            </a:r>
            <a:endParaRPr lang="en-US" sz="2000" dirty="0" smtClean="0">
              <a:solidFill>
                <a:srgbClr val="FF0000"/>
              </a:solidFill>
            </a:endParaRPr>
          </a:p>
          <a:p>
            <a:pPr lvl="1" algn="just"/>
            <a:r>
              <a:rPr lang="en-IN" sz="2400" dirty="0" smtClean="0"/>
              <a:t>Impact damage cover includes Rail/Road/</a:t>
            </a:r>
            <a:r>
              <a:rPr lang="en-IN" sz="2400" b="1" dirty="0" smtClean="0"/>
              <a:t>Water borne Vehicle(marine vessel)</a:t>
            </a:r>
            <a:r>
              <a:rPr lang="en-IN" sz="2400" dirty="0" smtClean="0"/>
              <a:t> + Animal</a:t>
            </a:r>
            <a:endParaRPr lang="en-US" sz="2000" dirty="0" smtClean="0"/>
          </a:p>
          <a:p>
            <a:pPr lvl="1" algn="just"/>
            <a:r>
              <a:rPr lang="en-IN" sz="2400" b="1" i="1" dirty="0" smtClean="0"/>
              <a:t>Frost ,Avalanche ,Ice</a:t>
            </a:r>
            <a:r>
              <a:rPr lang="en-IN" sz="2400" dirty="0" smtClean="0"/>
              <a:t> which is novel is also included</a:t>
            </a:r>
            <a:endParaRPr lang="en-US" sz="2000" dirty="0" smtClean="0"/>
          </a:p>
          <a:p>
            <a:pPr lvl="1" algn="just"/>
            <a:r>
              <a:rPr lang="en-IN" sz="2400" b="1" dirty="0" smtClean="0">
                <a:solidFill>
                  <a:srgbClr val="FF0000"/>
                </a:solidFill>
              </a:rPr>
              <a:t>Aircraft Damage is not included</a:t>
            </a:r>
            <a:endParaRPr lang="en-US" sz="2000" dirty="0" smtClean="0">
              <a:solidFill>
                <a:srgbClr val="FF0000"/>
              </a:solidFill>
            </a:endParaRPr>
          </a:p>
          <a:p>
            <a:endParaRPr lang="en-US" dirty="0"/>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467600" cy="503238"/>
          </a:xfrm>
        </p:spPr>
        <p:txBody>
          <a:bodyPr/>
          <a:lstStyle/>
          <a:p>
            <a:r>
              <a:rPr lang="en-IN" sz="2000" b="1" dirty="0" smtClean="0"/>
              <a:t>CIVIL ENGINEERING COMPLETED RISKS </a:t>
            </a:r>
            <a:r>
              <a:rPr lang="en-IN" sz="2000" b="1" dirty="0" err="1" smtClean="0"/>
              <a:t>contd</a:t>
            </a:r>
            <a:r>
              <a:rPr lang="en-IN" sz="2000" b="1" dirty="0" smtClean="0"/>
              <a:t>…</a:t>
            </a:r>
            <a:endParaRPr lang="en-US" dirty="0"/>
          </a:p>
        </p:txBody>
      </p:sp>
      <p:sp>
        <p:nvSpPr>
          <p:cNvPr id="3" name="Content Placeholder 2"/>
          <p:cNvSpPr>
            <a:spLocks noGrp="1"/>
          </p:cNvSpPr>
          <p:nvPr>
            <p:ph sz="quarter" idx="1"/>
          </p:nvPr>
        </p:nvSpPr>
        <p:spPr>
          <a:xfrm>
            <a:off x="228600" y="714356"/>
            <a:ext cx="8629680" cy="6143644"/>
          </a:xfrm>
        </p:spPr>
        <p:txBody>
          <a:bodyPr>
            <a:normAutofit/>
          </a:bodyPr>
          <a:lstStyle/>
          <a:p>
            <a:pPr lvl="0" algn="just"/>
            <a:r>
              <a:rPr lang="en-IN" dirty="0" smtClean="0"/>
              <a:t>Add On Perils/Covers:</a:t>
            </a:r>
            <a:endParaRPr lang="en-US" sz="2000" dirty="0" smtClean="0"/>
          </a:p>
          <a:p>
            <a:pPr lvl="1" algn="just"/>
            <a:r>
              <a:rPr lang="en-IN" sz="2400" dirty="0" smtClean="0"/>
              <a:t>Cost of clearance of Debris</a:t>
            </a:r>
            <a:endParaRPr lang="en-US" sz="2000" dirty="0" smtClean="0"/>
          </a:p>
          <a:p>
            <a:pPr lvl="1" algn="just"/>
            <a:r>
              <a:rPr lang="en-IN" sz="2400" dirty="0" smtClean="0"/>
              <a:t>Demolition of any portion of building not useful only if a valid law requires that demolition</a:t>
            </a:r>
            <a:endParaRPr lang="en-US" sz="2000" dirty="0" smtClean="0"/>
          </a:p>
          <a:p>
            <a:pPr lvl="0" algn="just"/>
            <a:r>
              <a:rPr lang="en-IN" dirty="0" smtClean="0"/>
              <a:t>Important Regulations :</a:t>
            </a:r>
            <a:endParaRPr lang="en-US" sz="2000" dirty="0" smtClean="0"/>
          </a:p>
          <a:p>
            <a:pPr lvl="1" algn="just"/>
            <a:r>
              <a:rPr lang="en-IN" sz="2400" dirty="0" smtClean="0"/>
              <a:t>Cancellation Procedure – Similar to Fire Policy</a:t>
            </a:r>
            <a:endParaRPr lang="en-US" sz="2000" dirty="0" smtClean="0"/>
          </a:p>
          <a:p>
            <a:pPr lvl="0" algn="just"/>
            <a:r>
              <a:rPr lang="en-IN" dirty="0" smtClean="0"/>
              <a:t>Policy Exclusions :</a:t>
            </a:r>
            <a:endParaRPr lang="en-US" sz="2000" dirty="0" smtClean="0"/>
          </a:p>
          <a:p>
            <a:pPr lvl="1" algn="just"/>
            <a:r>
              <a:rPr lang="en-IN" sz="2400" dirty="0" smtClean="0"/>
              <a:t>Similar to SFSP</a:t>
            </a:r>
            <a:endParaRPr lang="en-US" sz="2000" dirty="0" smtClean="0"/>
          </a:p>
          <a:p>
            <a:pPr lvl="1" algn="just"/>
            <a:r>
              <a:rPr lang="en-IN" sz="2400" dirty="0" smtClean="0"/>
              <a:t>Wilful act or wilful negligence</a:t>
            </a:r>
            <a:endParaRPr lang="en-US" sz="2000" dirty="0" smtClean="0"/>
          </a:p>
          <a:p>
            <a:pPr lvl="1" algn="just"/>
            <a:r>
              <a:rPr lang="en-IN" sz="2400" dirty="0" smtClean="0"/>
              <a:t>Inherent defects</a:t>
            </a:r>
            <a:endParaRPr lang="en-US" sz="2000" dirty="0" smtClean="0"/>
          </a:p>
          <a:p>
            <a:pPr lvl="1" algn="just"/>
            <a:r>
              <a:rPr lang="en-IN" sz="2400" dirty="0" smtClean="0"/>
              <a:t>Novel to this Policy: </a:t>
            </a:r>
            <a:r>
              <a:rPr lang="en-IN" sz="2400" i="1" dirty="0" smtClean="0"/>
              <a:t>First 15 days exclusion</a:t>
            </a:r>
            <a:r>
              <a:rPr lang="en-IN" sz="2400" dirty="0" smtClean="0"/>
              <a:t> , unless a Renewal</a:t>
            </a:r>
            <a:endParaRPr lang="en-US" sz="2000" dirty="0" smtClean="0"/>
          </a:p>
          <a:p>
            <a:endParaRPr lang="en-US" dirty="0"/>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582594"/>
          </a:xfrm>
        </p:spPr>
        <p:txBody>
          <a:bodyPr>
            <a:normAutofit/>
          </a:bodyPr>
          <a:lstStyle/>
          <a:p>
            <a:r>
              <a:rPr lang="en-IN" sz="2000" b="1" dirty="0" smtClean="0"/>
              <a:t>CIVIL ENGINEERING COMPLETED RISKS </a:t>
            </a:r>
            <a:r>
              <a:rPr lang="en-IN" sz="2000" b="1" dirty="0" err="1" smtClean="0"/>
              <a:t>contd</a:t>
            </a:r>
            <a:endParaRPr lang="en-IN" sz="2000" dirty="0"/>
          </a:p>
        </p:txBody>
      </p:sp>
      <p:sp>
        <p:nvSpPr>
          <p:cNvPr id="3" name="Content Placeholder 2"/>
          <p:cNvSpPr>
            <a:spLocks noGrp="1"/>
          </p:cNvSpPr>
          <p:nvPr>
            <p:ph sz="quarter" idx="1"/>
          </p:nvPr>
        </p:nvSpPr>
        <p:spPr>
          <a:xfrm>
            <a:off x="457200" y="928670"/>
            <a:ext cx="8043890" cy="5545282"/>
          </a:xfrm>
        </p:spPr>
        <p:txBody>
          <a:bodyPr/>
          <a:lstStyle/>
          <a:p>
            <a:pPr lvl="0" algn="just"/>
            <a:r>
              <a:rPr lang="en-IN" dirty="0" smtClean="0"/>
              <a:t>Policy Conditions:</a:t>
            </a:r>
            <a:endParaRPr lang="en-US" sz="2000" dirty="0" smtClean="0"/>
          </a:p>
          <a:p>
            <a:pPr lvl="0" algn="just"/>
            <a:r>
              <a:rPr lang="en-IN" dirty="0" smtClean="0"/>
              <a:t>Excess/Deductibles: 10% of the Sum Insured or Rs 1 </a:t>
            </a:r>
            <a:r>
              <a:rPr lang="en-IN" dirty="0" err="1" smtClean="0"/>
              <a:t>lac</a:t>
            </a:r>
            <a:r>
              <a:rPr lang="en-IN" dirty="0" smtClean="0"/>
              <a:t> whichever shall be less</a:t>
            </a:r>
            <a:endParaRPr lang="en-US" sz="2000" dirty="0" smtClean="0"/>
          </a:p>
          <a:p>
            <a:pPr lvl="0" algn="just"/>
            <a:r>
              <a:rPr lang="en-IN" dirty="0" smtClean="0"/>
              <a:t>Claim Settlements: Production of Bills necessary. Also subject to UI</a:t>
            </a:r>
            <a:endParaRPr lang="en-US" sz="2000" dirty="0" smtClean="0"/>
          </a:p>
          <a:p>
            <a:pPr lvl="1" algn="just"/>
            <a:r>
              <a:rPr lang="en-IN" sz="2400" dirty="0" smtClean="0"/>
              <a:t>Partial Losses: The Cost of Repairs </a:t>
            </a:r>
            <a:r>
              <a:rPr lang="en-IN" sz="2400" i="1" dirty="0" smtClean="0"/>
              <a:t>less</a:t>
            </a:r>
            <a:r>
              <a:rPr lang="en-IN" sz="2400" dirty="0" smtClean="0"/>
              <a:t> Salvage</a:t>
            </a:r>
            <a:endParaRPr lang="en-US" sz="2000" dirty="0" smtClean="0"/>
          </a:p>
          <a:p>
            <a:pPr lvl="1" algn="just"/>
            <a:r>
              <a:rPr lang="en-IN" sz="2400" dirty="0" smtClean="0"/>
              <a:t>Total Loss: Actual Value of the Items(arrived at by deducting depreciation from Replacement value)</a:t>
            </a:r>
            <a:endParaRPr lang="en-US" sz="2000" dirty="0" smtClean="0"/>
          </a:p>
          <a:p>
            <a:endParaRPr lang="en-IN" dirty="0"/>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4290"/>
            <a:ext cx="7467600" cy="746148"/>
          </a:xfrm>
        </p:spPr>
        <p:txBody>
          <a:bodyPr/>
          <a:lstStyle/>
          <a:p>
            <a:pPr algn="ctr"/>
            <a:r>
              <a:rPr lang="en-IN" b="1" dirty="0" smtClean="0"/>
              <a:t>MACHINERY LOSS OF PROFITS</a:t>
            </a:r>
            <a:endParaRPr lang="en-US" dirty="0"/>
          </a:p>
        </p:txBody>
      </p:sp>
      <p:sp>
        <p:nvSpPr>
          <p:cNvPr id="3" name="Content Placeholder 2"/>
          <p:cNvSpPr>
            <a:spLocks noGrp="1"/>
          </p:cNvSpPr>
          <p:nvPr>
            <p:ph sz="quarter" idx="1"/>
          </p:nvPr>
        </p:nvSpPr>
        <p:spPr>
          <a:xfrm>
            <a:off x="304800" y="1071546"/>
            <a:ext cx="8267728" cy="5402406"/>
          </a:xfrm>
        </p:spPr>
        <p:txBody>
          <a:bodyPr>
            <a:normAutofit fontScale="92500" lnSpcReduction="10000"/>
          </a:bodyPr>
          <a:lstStyle/>
          <a:p>
            <a:pPr lvl="0" algn="just"/>
            <a:r>
              <a:rPr lang="en-IN" dirty="0" smtClean="0"/>
              <a:t>Applicability:</a:t>
            </a:r>
            <a:endParaRPr lang="en-US" sz="2000" dirty="0" smtClean="0"/>
          </a:p>
          <a:p>
            <a:pPr lvl="1" algn="just"/>
            <a:r>
              <a:rPr lang="en-IN" sz="2400" dirty="0" smtClean="0"/>
              <a:t>MLOP cover is issued in conjunction with MB cover</a:t>
            </a:r>
            <a:endParaRPr lang="en-US" sz="2000" dirty="0" smtClean="0"/>
          </a:p>
          <a:p>
            <a:pPr lvl="1" algn="just"/>
            <a:r>
              <a:rPr lang="en-IN" sz="2400" dirty="0" smtClean="0"/>
              <a:t>Thus a Complementary Cover to protect Insured’s business</a:t>
            </a:r>
            <a:endParaRPr lang="en-US" sz="2000" dirty="0" smtClean="0"/>
          </a:p>
          <a:p>
            <a:pPr lvl="1" algn="just"/>
            <a:r>
              <a:rPr lang="en-IN" sz="2400" dirty="0" smtClean="0"/>
              <a:t>Best suited for Power generation machinery , Process Plant machines</a:t>
            </a:r>
            <a:endParaRPr lang="en-US" sz="2000" dirty="0" smtClean="0"/>
          </a:p>
          <a:p>
            <a:pPr lvl="1" algn="just"/>
            <a:r>
              <a:rPr lang="en-IN" sz="2400" dirty="0" smtClean="0"/>
              <a:t>Protects Gross Profit i.e., Net Profit + Standing Charges(Continuing Business Expenses)</a:t>
            </a:r>
            <a:endParaRPr lang="en-US" sz="2000" dirty="0" smtClean="0"/>
          </a:p>
          <a:p>
            <a:pPr lvl="0" algn="just"/>
            <a:r>
              <a:rPr lang="en-IN" dirty="0" smtClean="0"/>
              <a:t>Pre Requisites for Issuance of Policy: </a:t>
            </a:r>
            <a:endParaRPr lang="en-US" sz="2000" dirty="0" smtClean="0"/>
          </a:p>
          <a:p>
            <a:pPr lvl="1" algn="just"/>
            <a:r>
              <a:rPr lang="en-IN" sz="2400" dirty="0" smtClean="0"/>
              <a:t>Underlying(Concurrent) MBD/BPP Policy</a:t>
            </a:r>
            <a:endParaRPr lang="en-US" sz="2000" dirty="0" smtClean="0"/>
          </a:p>
          <a:p>
            <a:pPr lvl="1" algn="just"/>
            <a:r>
              <a:rPr lang="en-IN" sz="2400" dirty="0" smtClean="0"/>
              <a:t>An admitted Claim under the Policy.</a:t>
            </a:r>
            <a:endParaRPr lang="en-US" sz="2000" dirty="0" smtClean="0"/>
          </a:p>
          <a:p>
            <a:pPr lvl="1" algn="just"/>
            <a:r>
              <a:rPr lang="en-IN" sz="2400" dirty="0" smtClean="0"/>
              <a:t>The list of all critical equipment should be named in the Proposal along with the relative importance on impacting the GP</a:t>
            </a:r>
            <a:endParaRPr lang="en-US" sz="2000" dirty="0" smtClean="0"/>
          </a:p>
          <a:p>
            <a:pPr lvl="0" algn="just"/>
            <a:r>
              <a:rPr lang="en-IN" dirty="0" smtClean="0"/>
              <a:t>Duration of Policy: Annual with varying Indemnity Periods</a:t>
            </a:r>
            <a:endParaRPr lang="en-US" sz="2000" dirty="0" smtClean="0"/>
          </a:p>
          <a:p>
            <a:endParaRPr lang="en-US" dirty="0"/>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467600" cy="503238"/>
          </a:xfrm>
        </p:spPr>
        <p:txBody>
          <a:bodyPr/>
          <a:lstStyle/>
          <a:p>
            <a:pPr algn="ctr"/>
            <a:r>
              <a:rPr lang="en-IN" sz="2000" b="1" dirty="0" smtClean="0"/>
              <a:t>MACHINERY LOSS OF PROFITS </a:t>
            </a:r>
            <a:r>
              <a:rPr lang="en-IN" sz="1400" b="1" dirty="0" err="1" smtClean="0"/>
              <a:t>contd</a:t>
            </a:r>
            <a:r>
              <a:rPr lang="en-IN" sz="1400" b="1" dirty="0" smtClean="0"/>
              <a:t>…</a:t>
            </a:r>
            <a:endParaRPr lang="en-US" sz="1400" dirty="0"/>
          </a:p>
        </p:txBody>
      </p:sp>
      <p:sp>
        <p:nvSpPr>
          <p:cNvPr id="3" name="Content Placeholder 2"/>
          <p:cNvSpPr>
            <a:spLocks noGrp="1"/>
          </p:cNvSpPr>
          <p:nvPr>
            <p:ph sz="quarter" idx="1"/>
          </p:nvPr>
        </p:nvSpPr>
        <p:spPr>
          <a:xfrm>
            <a:off x="457200" y="928670"/>
            <a:ext cx="7848600" cy="5545282"/>
          </a:xfrm>
        </p:spPr>
        <p:txBody>
          <a:bodyPr/>
          <a:lstStyle/>
          <a:p>
            <a:pPr lvl="0"/>
            <a:r>
              <a:rPr lang="en-IN" dirty="0" smtClean="0"/>
              <a:t>Sum Insured:</a:t>
            </a:r>
            <a:endParaRPr lang="en-US" sz="2000" dirty="0" smtClean="0"/>
          </a:p>
          <a:p>
            <a:pPr lvl="1"/>
            <a:r>
              <a:rPr lang="en-IN" sz="2400" dirty="0" smtClean="0"/>
              <a:t>Gross Profit = On Addition Basis= Net Profit + Insured Standing Charges</a:t>
            </a:r>
            <a:endParaRPr lang="en-US" sz="2000" dirty="0" smtClean="0"/>
          </a:p>
          <a:p>
            <a:pPr lvl="1"/>
            <a:r>
              <a:rPr lang="en-IN" sz="2400" dirty="0" smtClean="0"/>
              <a:t>Gross Profit = On Difference Basis=(TO+ Closing Stock) – (Opening Stock + Working Expenses)</a:t>
            </a:r>
            <a:endParaRPr lang="en-US" sz="2000" dirty="0" smtClean="0"/>
          </a:p>
          <a:p>
            <a:pPr lvl="1"/>
            <a:r>
              <a:rPr lang="en-IN" sz="2400" dirty="0" smtClean="0"/>
              <a:t>Gross Profit = TO – Working Expenses</a:t>
            </a:r>
            <a:endParaRPr lang="en-US" sz="2000" dirty="0" smtClean="0"/>
          </a:p>
          <a:p>
            <a:pPr lvl="1"/>
            <a:r>
              <a:rPr lang="en-IN" sz="2400" dirty="0" smtClean="0"/>
              <a:t>Difference Basis is simpler because</a:t>
            </a:r>
            <a:endParaRPr lang="en-US" sz="2000" dirty="0" smtClean="0"/>
          </a:p>
          <a:p>
            <a:pPr lvl="2"/>
            <a:r>
              <a:rPr lang="en-IN" dirty="0" smtClean="0"/>
              <a:t>No need to list out specified SCs, the chance of missing out is eliminated</a:t>
            </a:r>
            <a:endParaRPr lang="en-US" sz="1600" dirty="0" smtClean="0"/>
          </a:p>
          <a:p>
            <a:endParaRPr lang="en-US" dirty="0"/>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25470"/>
          </a:xfrm>
        </p:spPr>
        <p:txBody>
          <a:bodyPr>
            <a:normAutofit fontScale="90000"/>
          </a:bodyPr>
          <a:lstStyle/>
          <a:p>
            <a:r>
              <a:rPr lang="en-IN" sz="3200" b="1" dirty="0" smtClean="0"/>
              <a:t>MACHINERY LOSS OF PROFITS </a:t>
            </a:r>
            <a:r>
              <a:rPr lang="en-IN" sz="2000" b="1" dirty="0" err="1" smtClean="0"/>
              <a:t>contd</a:t>
            </a:r>
            <a:r>
              <a:rPr lang="en-IN" sz="2000" b="1" dirty="0" smtClean="0"/>
              <a:t>…</a:t>
            </a:r>
            <a:endParaRPr lang="en-IN" dirty="0"/>
          </a:p>
        </p:txBody>
      </p:sp>
      <p:sp>
        <p:nvSpPr>
          <p:cNvPr id="3" name="Content Placeholder 2"/>
          <p:cNvSpPr>
            <a:spLocks noGrp="1"/>
          </p:cNvSpPr>
          <p:nvPr>
            <p:ph sz="quarter" idx="1"/>
          </p:nvPr>
        </p:nvSpPr>
        <p:spPr>
          <a:xfrm>
            <a:off x="457200" y="857232"/>
            <a:ext cx="8186766" cy="6000768"/>
          </a:xfrm>
        </p:spPr>
        <p:txBody>
          <a:bodyPr>
            <a:normAutofit fontScale="92500" lnSpcReduction="20000"/>
          </a:bodyPr>
          <a:lstStyle/>
          <a:p>
            <a:pPr>
              <a:buNone/>
            </a:pPr>
            <a:r>
              <a:rPr lang="en-IN" b="1" dirty="0" smtClean="0"/>
              <a:t>Insuring Clause</a:t>
            </a:r>
            <a:r>
              <a:rPr lang="en-IN" dirty="0" smtClean="0"/>
              <a:t>:</a:t>
            </a:r>
          </a:p>
          <a:p>
            <a:pPr algn="just">
              <a:buFont typeface="Wingdings" pitchFamily="2" charset="2"/>
              <a:buChar char="Ø"/>
            </a:pPr>
            <a:r>
              <a:rPr lang="en-IN" dirty="0" smtClean="0"/>
              <a:t>The business carried on by the Insured at the premises specified in the Schedule </a:t>
            </a:r>
          </a:p>
          <a:p>
            <a:pPr algn="just">
              <a:buFont typeface="Wingdings" pitchFamily="2" charset="2"/>
              <a:buChar char="Ø"/>
            </a:pPr>
            <a:r>
              <a:rPr lang="en-IN" dirty="0" smtClean="0"/>
              <a:t>Be </a:t>
            </a:r>
            <a:r>
              <a:rPr lang="en-IN" b="1" u="sng" dirty="0" smtClean="0"/>
              <a:t>interrupted or interfered </a:t>
            </a:r>
            <a:r>
              <a:rPr lang="en-IN" dirty="0" smtClean="0"/>
              <a:t>with </a:t>
            </a:r>
            <a:r>
              <a:rPr lang="en-IN" b="1" u="sng" dirty="0" smtClean="0"/>
              <a:t>in consequence of an Accident </a:t>
            </a:r>
            <a:r>
              <a:rPr lang="en-IN" dirty="0" smtClean="0"/>
              <a:t>which shall mean sudden and unforeseen physical damage, </a:t>
            </a:r>
            <a:r>
              <a:rPr lang="en-IN" b="1" u="sng" dirty="0" smtClean="0"/>
              <a:t>as defined in the Machinery Insurance Policy</a:t>
            </a:r>
            <a:r>
              <a:rPr lang="en-IN" dirty="0" smtClean="0"/>
              <a:t> of any machinery specified in the schedule of machinery </a:t>
            </a:r>
          </a:p>
          <a:p>
            <a:pPr algn="just">
              <a:buFont typeface="Wingdings" pitchFamily="2" charset="2"/>
              <a:buChar char="Ø"/>
            </a:pPr>
            <a:r>
              <a:rPr lang="en-IN" dirty="0" smtClean="0"/>
              <a:t>Then the Company shall in respect of each item in the Schedule indemnify the Insured against the amount of loss as hereinafter defined resulting from such interruption or interference.</a:t>
            </a:r>
          </a:p>
          <a:p>
            <a:pPr algn="just">
              <a:buFont typeface="Wingdings" pitchFamily="2" charset="2"/>
              <a:buChar char="Ø"/>
            </a:pPr>
            <a:r>
              <a:rPr lang="en-IN" dirty="0" err="1" smtClean="0"/>
              <a:t>MDP:At</a:t>
            </a:r>
            <a:r>
              <a:rPr lang="en-IN" dirty="0" smtClean="0"/>
              <a:t> the time of happening of an Accident there shall be in force an insurance covering the machinery described in the Schedule from any accidental cause </a:t>
            </a:r>
            <a:r>
              <a:rPr lang="en-IN" dirty="0" err="1" smtClean="0"/>
              <a:t>indemnifiable</a:t>
            </a:r>
            <a:r>
              <a:rPr lang="en-IN" dirty="0" smtClean="0"/>
              <a:t> under the </a:t>
            </a:r>
            <a:r>
              <a:rPr lang="en-IN" b="1" u="sng" dirty="0" smtClean="0"/>
              <a:t>Standard Machinery Insurance Policy </a:t>
            </a:r>
            <a:r>
              <a:rPr lang="en-IN" dirty="0" smtClean="0"/>
              <a:t>and or </a:t>
            </a:r>
            <a:r>
              <a:rPr lang="en-IN" b="1" u="sng" dirty="0" smtClean="0"/>
              <a:t>Boiler &amp; Pressure Plant Insurance Policy </a:t>
            </a:r>
            <a:r>
              <a:rPr lang="en-IN" dirty="0" smtClean="0"/>
              <a:t>and in respect of which liability shall have been admitted or would have been admitted but for the operation of any Excess there under</a:t>
            </a:r>
            <a:endParaRPr lang="en-IN" dirty="0"/>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467600" cy="579438"/>
          </a:xfrm>
        </p:spPr>
        <p:txBody>
          <a:bodyPr>
            <a:normAutofit/>
          </a:bodyPr>
          <a:lstStyle/>
          <a:p>
            <a:pPr algn="ctr"/>
            <a:r>
              <a:rPr lang="en-IN" sz="2400" b="1" dirty="0" smtClean="0"/>
              <a:t>MACHINERY LOSS OF PROFITS </a:t>
            </a:r>
            <a:r>
              <a:rPr lang="en-IN" sz="2000" b="1" dirty="0" err="1" smtClean="0"/>
              <a:t>contd</a:t>
            </a:r>
            <a:r>
              <a:rPr lang="en-IN" sz="2000" b="1" dirty="0" smtClean="0"/>
              <a:t>…</a:t>
            </a:r>
            <a:endParaRPr lang="en-US" dirty="0"/>
          </a:p>
        </p:txBody>
      </p:sp>
      <p:sp>
        <p:nvSpPr>
          <p:cNvPr id="3" name="Content Placeholder 2"/>
          <p:cNvSpPr>
            <a:spLocks noGrp="1"/>
          </p:cNvSpPr>
          <p:nvPr>
            <p:ph sz="quarter" idx="1"/>
          </p:nvPr>
        </p:nvSpPr>
        <p:spPr>
          <a:xfrm>
            <a:off x="304800" y="785794"/>
            <a:ext cx="8153400" cy="5688158"/>
          </a:xfrm>
        </p:spPr>
        <p:txBody>
          <a:bodyPr/>
          <a:lstStyle/>
          <a:p>
            <a:pPr lvl="0"/>
            <a:r>
              <a:rPr lang="en-IN" dirty="0" smtClean="0"/>
              <a:t>Coverage/Perils:</a:t>
            </a:r>
            <a:endParaRPr lang="en-US" sz="2000" dirty="0" smtClean="0"/>
          </a:p>
          <a:p>
            <a:pPr lvl="1" algn="just"/>
            <a:r>
              <a:rPr lang="en-IN" sz="2400" dirty="0" smtClean="0"/>
              <a:t>In case of interruption to business caused by damage to Insured machinery due to any peril of MI Policy , this policy enables to recover</a:t>
            </a:r>
            <a:endParaRPr lang="en-US" sz="2000" dirty="0" smtClean="0"/>
          </a:p>
          <a:p>
            <a:pPr lvl="2" algn="just"/>
            <a:r>
              <a:rPr lang="en-IN" dirty="0" smtClean="0"/>
              <a:t>Loss of Gross Profit due to reduction in Turn Over. The Claim payable will be RATE OF GP </a:t>
            </a:r>
            <a:r>
              <a:rPr lang="en-IN" b="1" dirty="0" smtClean="0"/>
              <a:t>x</a:t>
            </a:r>
            <a:r>
              <a:rPr lang="en-IN" dirty="0" smtClean="0"/>
              <a:t> (STANDARD OUTPUT-INDEMNITY PERIOD OUTPUT)</a:t>
            </a:r>
            <a:endParaRPr lang="en-US" sz="1600" dirty="0" smtClean="0"/>
          </a:p>
          <a:p>
            <a:pPr lvl="2" algn="just"/>
            <a:r>
              <a:rPr lang="en-IN" dirty="0" smtClean="0"/>
              <a:t>Increased Cost of Working in minimising the loss of GP or maintain the Turnover/Output. This shall not exceed the sum of GP </a:t>
            </a:r>
            <a:r>
              <a:rPr lang="en-IN" b="1" dirty="0" smtClean="0"/>
              <a:t>(x)</a:t>
            </a:r>
            <a:r>
              <a:rPr lang="en-IN" dirty="0" smtClean="0"/>
              <a:t>Avoided Output/TO .Any sum saved on Standing charges due to stoppage.</a:t>
            </a:r>
            <a:endParaRPr lang="en-US" sz="1600" dirty="0" smtClean="0"/>
          </a:p>
          <a:p>
            <a:pPr lvl="1" algn="just"/>
            <a:r>
              <a:rPr lang="en-IN" sz="2400" dirty="0" smtClean="0"/>
              <a:t>Coverage is same as MBD Policy and once Claim is admitted under MBD , MLOP Claim gets triggered.</a:t>
            </a:r>
            <a:endParaRPr lang="en-US" sz="2000" dirty="0" smtClean="0"/>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852"/>
            <a:ext cx="7467600" cy="928694"/>
          </a:xfrm>
        </p:spPr>
        <p:txBody>
          <a:bodyPr>
            <a:normAutofit fontScale="90000"/>
          </a:bodyPr>
          <a:lstStyle/>
          <a:p>
            <a:r>
              <a:rPr lang="en-IN" dirty="0" smtClean="0"/>
              <a:t>Advance loss of profit-</a:t>
            </a:r>
            <a:r>
              <a:rPr lang="en-IN" dirty="0" err="1" smtClean="0"/>
              <a:t>alop</a:t>
            </a:r>
            <a:r>
              <a:rPr lang="en-IN" dirty="0" smtClean="0"/>
              <a:t/>
            </a:r>
            <a:br>
              <a:rPr lang="en-IN" dirty="0" smtClean="0"/>
            </a:br>
            <a:r>
              <a:rPr lang="en-IN" dirty="0" smtClean="0"/>
              <a:t>dam – damage due to </a:t>
            </a:r>
            <a:r>
              <a:rPr lang="en-IN" dirty="0" err="1" smtClean="0"/>
              <a:t>uk</a:t>
            </a:r>
            <a:r>
              <a:rPr lang="en-IN" dirty="0" smtClean="0"/>
              <a:t> floods</a:t>
            </a:r>
            <a:endParaRPr lang="en-IN" dirty="0"/>
          </a:p>
        </p:txBody>
      </p:sp>
      <p:pic>
        <p:nvPicPr>
          <p:cNvPr id="10242" name="Picture 2" descr="C:\Users\70995\Desktop\PE2020\©DMalhotra_Uttrakhand_India_2014_C4A4961-1000.jpg"/>
          <p:cNvPicPr>
            <a:picLocks noGrp="1" noChangeAspect="1" noChangeArrowheads="1"/>
          </p:cNvPicPr>
          <p:nvPr>
            <p:ph sz="quarter" idx="1"/>
          </p:nvPr>
        </p:nvPicPr>
        <p:blipFill>
          <a:blip r:embed="rId2"/>
          <a:srcRect/>
          <a:stretch>
            <a:fillRect/>
          </a:stretch>
        </p:blipFill>
        <p:spPr bwMode="auto">
          <a:xfrm>
            <a:off x="457200" y="1214422"/>
            <a:ext cx="8115300" cy="4927139"/>
          </a:xfrm>
          <a:prstGeom prst="rect">
            <a:avLst/>
          </a:prstGeom>
          <a:noFill/>
        </p:spPr>
      </p:pic>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467600" cy="579438"/>
          </a:xfrm>
        </p:spPr>
        <p:txBody>
          <a:bodyPr/>
          <a:lstStyle/>
          <a:p>
            <a:pPr algn="ctr"/>
            <a:r>
              <a:rPr lang="en-IN" sz="2200" b="1" dirty="0" smtClean="0"/>
              <a:t>MACHINERY LOSS OF PROFITS </a:t>
            </a:r>
            <a:r>
              <a:rPr lang="en-IN" sz="2800" b="1" dirty="0" err="1" smtClean="0"/>
              <a:t>contd</a:t>
            </a:r>
            <a:r>
              <a:rPr lang="en-IN" sz="2800" b="1" dirty="0" smtClean="0"/>
              <a:t>…</a:t>
            </a:r>
            <a:endParaRPr lang="en-US" dirty="0"/>
          </a:p>
        </p:txBody>
      </p:sp>
      <p:sp>
        <p:nvSpPr>
          <p:cNvPr id="3" name="Content Placeholder 2"/>
          <p:cNvSpPr>
            <a:spLocks noGrp="1"/>
          </p:cNvSpPr>
          <p:nvPr>
            <p:ph sz="quarter" idx="1"/>
          </p:nvPr>
        </p:nvSpPr>
        <p:spPr>
          <a:xfrm>
            <a:off x="457200" y="1066800"/>
            <a:ext cx="8001000" cy="5407152"/>
          </a:xfrm>
        </p:spPr>
        <p:txBody>
          <a:bodyPr>
            <a:normAutofit/>
          </a:bodyPr>
          <a:lstStyle/>
          <a:p>
            <a:pPr lvl="1" algn="just"/>
            <a:r>
              <a:rPr lang="en-IN" sz="2400" dirty="0" smtClean="0"/>
              <a:t>Indemnity Period is the period during which the Policy makes good the losses. It is determined by the Insured considering the maximum replacement period for the damaged machinery</a:t>
            </a:r>
            <a:endParaRPr lang="en-US" sz="2000" dirty="0" smtClean="0"/>
          </a:p>
          <a:p>
            <a:pPr lvl="1" algn="just"/>
            <a:r>
              <a:rPr lang="en-IN" sz="2400" dirty="0" err="1" smtClean="0"/>
              <a:t>RoGP</a:t>
            </a:r>
            <a:r>
              <a:rPr lang="en-IN" sz="2400" dirty="0" smtClean="0"/>
              <a:t>: GP per unit of product in the previous FY. This is calculated for Full Financial year s it gives a fair picture</a:t>
            </a:r>
            <a:endParaRPr lang="en-US" sz="2000" dirty="0" smtClean="0"/>
          </a:p>
          <a:p>
            <a:pPr lvl="1" algn="just"/>
            <a:r>
              <a:rPr lang="en-IN" sz="2400" dirty="0" smtClean="0"/>
              <a:t>Standard Output: Output during that period 12 months before the indemnity period. </a:t>
            </a:r>
            <a:endParaRPr lang="en-US" sz="2000" dirty="0" smtClean="0"/>
          </a:p>
          <a:p>
            <a:pPr lvl="1" algn="just"/>
            <a:r>
              <a:rPr lang="en-IN" sz="2400" dirty="0" smtClean="0"/>
              <a:t>Annual Output: Output during the 12 month period immediately preceding the Date of Accident.</a:t>
            </a:r>
            <a:endParaRPr lang="en-US" sz="2000" dirty="0" smtClean="0"/>
          </a:p>
          <a:p>
            <a:pPr lvl="1" algn="just"/>
            <a:r>
              <a:rPr lang="en-IN" sz="2400" dirty="0" smtClean="0"/>
              <a:t>Adjustment Clause</a:t>
            </a:r>
            <a:endParaRPr lang="en-US" sz="2000" dirty="0" smtClean="0"/>
          </a:p>
          <a:p>
            <a:endParaRPr lang="en-US" dirty="0"/>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467600" cy="503238"/>
          </a:xfrm>
        </p:spPr>
        <p:txBody>
          <a:bodyPr/>
          <a:lstStyle/>
          <a:p>
            <a:pPr algn="ctr"/>
            <a:r>
              <a:rPr lang="en-IN" sz="2000" b="1" dirty="0" smtClean="0"/>
              <a:t>MACHINERY LOSS OF PROFITS </a:t>
            </a:r>
            <a:r>
              <a:rPr lang="en-IN" sz="1400" b="1" dirty="0" err="1" smtClean="0"/>
              <a:t>contd</a:t>
            </a:r>
            <a:r>
              <a:rPr lang="en-IN" sz="1400" b="1" dirty="0" smtClean="0"/>
              <a:t>…</a:t>
            </a:r>
            <a:endParaRPr lang="en-US" sz="1400" dirty="0"/>
          </a:p>
        </p:txBody>
      </p:sp>
      <p:sp>
        <p:nvSpPr>
          <p:cNvPr id="3" name="Content Placeholder 2"/>
          <p:cNvSpPr>
            <a:spLocks noGrp="1"/>
          </p:cNvSpPr>
          <p:nvPr>
            <p:ph sz="quarter" idx="1"/>
          </p:nvPr>
        </p:nvSpPr>
        <p:spPr>
          <a:xfrm>
            <a:off x="457200" y="714356"/>
            <a:ext cx="8258204" cy="5929354"/>
          </a:xfrm>
        </p:spPr>
        <p:txBody>
          <a:bodyPr>
            <a:normAutofit fontScale="85000" lnSpcReduction="20000"/>
          </a:bodyPr>
          <a:lstStyle/>
          <a:p>
            <a:pPr lvl="0" algn="just"/>
            <a:r>
              <a:rPr lang="en-IN" dirty="0" smtClean="0"/>
              <a:t>Add On Perils/Covers:</a:t>
            </a:r>
            <a:endParaRPr lang="en-US" dirty="0" smtClean="0"/>
          </a:p>
          <a:p>
            <a:pPr lvl="0" algn="just"/>
            <a:r>
              <a:rPr lang="en-IN" dirty="0" smtClean="0"/>
              <a:t>Important Regulations :</a:t>
            </a:r>
          </a:p>
          <a:p>
            <a:pPr lvl="1" algn="just"/>
            <a:r>
              <a:rPr lang="en-IN" sz="2400" dirty="0" smtClean="0"/>
              <a:t>Mid term Increase in SI – </a:t>
            </a:r>
            <a:r>
              <a:rPr lang="en-IN" sz="2400" dirty="0" smtClean="0">
                <a:solidFill>
                  <a:srgbClr val="FF0000"/>
                </a:solidFill>
              </a:rPr>
              <a:t>Short Period Scale</a:t>
            </a:r>
          </a:p>
          <a:p>
            <a:pPr lvl="1" algn="just"/>
            <a:r>
              <a:rPr lang="en-IN" sz="2400" dirty="0" smtClean="0"/>
              <a:t>Department Clause - </a:t>
            </a:r>
            <a:r>
              <a:rPr lang="en-IN" sz="1800" dirty="0" smtClean="0"/>
              <a:t>Applicable when business has separate sections or departments, each earning a different rate of gross profit.) </a:t>
            </a:r>
            <a:endParaRPr lang="en-IN" sz="2400" dirty="0" smtClean="0"/>
          </a:p>
          <a:p>
            <a:pPr lvl="1" algn="just"/>
            <a:r>
              <a:rPr lang="en-IN" sz="2400" dirty="0" smtClean="0"/>
              <a:t>Relative Importance of the Machine</a:t>
            </a:r>
          </a:p>
          <a:p>
            <a:pPr lvl="1" algn="just"/>
            <a:r>
              <a:rPr lang="en-IN" sz="2400" dirty="0" smtClean="0"/>
              <a:t>Output Basis is the preferred specification. (Single- End Product)</a:t>
            </a:r>
            <a:endParaRPr lang="en-US" sz="2400" dirty="0" smtClean="0"/>
          </a:p>
          <a:p>
            <a:pPr lvl="0" algn="just"/>
            <a:r>
              <a:rPr lang="en-IN" dirty="0" smtClean="0"/>
              <a:t>Policy Conditions:</a:t>
            </a:r>
          </a:p>
          <a:p>
            <a:pPr marL="822960" lvl="1" indent="-457200" algn="just">
              <a:buFont typeface="+mj-lt"/>
              <a:buAutoNum type="alphaLcParenR"/>
            </a:pPr>
            <a:r>
              <a:rPr lang="en-IN" sz="2400" dirty="0" smtClean="0"/>
              <a:t>This Policy shall be avoided if,</a:t>
            </a:r>
          </a:p>
          <a:p>
            <a:pPr marL="1097280" lvl="2" indent="-457200" algn="just"/>
            <a:r>
              <a:rPr lang="en-IN" sz="2400" dirty="0" smtClean="0"/>
              <a:t>The business be wound up or carried on by a Liquidator or Receiver or permanently discontinued .</a:t>
            </a:r>
          </a:p>
          <a:p>
            <a:pPr marL="1097280" lvl="2" indent="-457200" algn="just"/>
            <a:r>
              <a:rPr lang="en-IN" sz="2400" dirty="0" smtClean="0"/>
              <a:t>The Insured’s interest ceases otherwise than by death OR</a:t>
            </a:r>
          </a:p>
          <a:p>
            <a:pPr marL="1097280" lvl="2" indent="-457200" algn="just"/>
            <a:r>
              <a:rPr lang="en-IN" sz="2400" dirty="0" smtClean="0"/>
              <a:t>Any alteration be made whereby the risk of an accident is increased OR</a:t>
            </a:r>
          </a:p>
          <a:p>
            <a:pPr marL="1097280" lvl="2" indent="-457200" algn="just"/>
            <a:r>
              <a:rPr lang="en-IN" sz="2400" dirty="0" smtClean="0"/>
              <a:t>The retention of </a:t>
            </a:r>
            <a:r>
              <a:rPr lang="en-IN" sz="2400" b="1" dirty="0" smtClean="0">
                <a:solidFill>
                  <a:srgbClr val="FF0000"/>
                </a:solidFill>
              </a:rPr>
              <a:t>standby or spare machinery </a:t>
            </a:r>
            <a:r>
              <a:rPr lang="en-IN" sz="2400" dirty="0" smtClean="0"/>
              <a:t>or any other loss minimizing factors in existence when this insurance was effected be reduced or discontinued unless its continuance is admitted by an endorsement signed by or on behalf of the Company</a:t>
            </a:r>
          </a:p>
          <a:p>
            <a:endParaRPr lang="en-US" dirty="0"/>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852"/>
            <a:ext cx="7467600" cy="785818"/>
          </a:xfrm>
        </p:spPr>
        <p:txBody>
          <a:bodyPr>
            <a:normAutofit fontScale="90000"/>
          </a:bodyPr>
          <a:lstStyle/>
          <a:p>
            <a:r>
              <a:rPr lang="en-IN" sz="3200" b="1" dirty="0" smtClean="0"/>
              <a:t>MACHINERY LOSS OF PROFITS </a:t>
            </a:r>
            <a:r>
              <a:rPr lang="en-IN" sz="2000" b="1" dirty="0" err="1" smtClean="0"/>
              <a:t>contd</a:t>
            </a:r>
            <a:r>
              <a:rPr lang="en-IN" sz="2000" b="1" dirty="0" smtClean="0"/>
              <a:t>…</a:t>
            </a:r>
            <a:endParaRPr lang="en-IN" dirty="0"/>
          </a:p>
        </p:txBody>
      </p:sp>
      <p:sp>
        <p:nvSpPr>
          <p:cNvPr id="3" name="Content Placeholder 2"/>
          <p:cNvSpPr>
            <a:spLocks noGrp="1"/>
          </p:cNvSpPr>
          <p:nvPr>
            <p:ph sz="quarter" idx="1"/>
          </p:nvPr>
        </p:nvSpPr>
        <p:spPr>
          <a:xfrm>
            <a:off x="457200" y="1071546"/>
            <a:ext cx="8043890" cy="5500726"/>
          </a:xfrm>
        </p:spPr>
        <p:txBody>
          <a:bodyPr>
            <a:normAutofit fontScale="85000" lnSpcReduction="10000"/>
          </a:bodyPr>
          <a:lstStyle/>
          <a:p>
            <a:pPr marL="457200" lvl="1" indent="-457200" algn="just">
              <a:spcBef>
                <a:spcPts val="600"/>
              </a:spcBef>
              <a:buSzPct val="70000"/>
              <a:buFont typeface="+mj-lt"/>
              <a:buAutoNum type="alphaLcParenR" startAt="2"/>
            </a:pPr>
            <a:r>
              <a:rPr lang="en-IN" sz="2400" dirty="0" smtClean="0"/>
              <a:t>All records e.g. inventories, production and balance sheets for the </a:t>
            </a:r>
            <a:r>
              <a:rPr lang="en-IN" sz="2400" b="1" dirty="0" smtClean="0"/>
              <a:t>three preceding years shall be held in safe keeping</a:t>
            </a:r>
            <a:r>
              <a:rPr lang="en-IN" sz="2400" dirty="0" smtClean="0"/>
              <a:t> or as a precaution against their being simultaneously destroyed the Insured shall keep separate sets of such records</a:t>
            </a:r>
            <a:r>
              <a:rPr lang="en-IN" sz="1600" dirty="0" smtClean="0"/>
              <a:t>.</a:t>
            </a:r>
          </a:p>
          <a:p>
            <a:pPr marL="457200" lvl="1" indent="-457200" algn="just">
              <a:spcBef>
                <a:spcPts val="600"/>
              </a:spcBef>
              <a:buSzPct val="70000"/>
              <a:buNone/>
            </a:pPr>
            <a:endParaRPr lang="en-US" sz="1600" dirty="0" smtClean="0"/>
          </a:p>
          <a:p>
            <a:pPr marL="274320" lvl="1" algn="just">
              <a:spcBef>
                <a:spcPts val="600"/>
              </a:spcBef>
              <a:buSzPct val="70000"/>
              <a:buNone/>
            </a:pPr>
            <a:r>
              <a:rPr lang="en-IN" sz="2400" dirty="0" smtClean="0"/>
              <a:t>Memo 2 - Relative importance :</a:t>
            </a:r>
          </a:p>
          <a:p>
            <a:pPr marL="274320" lvl="1" algn="just">
              <a:spcBef>
                <a:spcPts val="600"/>
              </a:spcBef>
              <a:buSzPct val="70000"/>
            </a:pPr>
            <a:r>
              <a:rPr lang="en-IN" sz="2400" dirty="0" smtClean="0"/>
              <a:t>The term relative importance referred to in the list of machinery and plant insured shall be the </a:t>
            </a:r>
            <a:r>
              <a:rPr lang="en-IN" sz="2400" b="1" dirty="0" smtClean="0">
                <a:solidFill>
                  <a:srgbClr val="FF0000"/>
                </a:solidFill>
              </a:rPr>
              <a:t>percentage effect </a:t>
            </a:r>
            <a:r>
              <a:rPr lang="en-IN" sz="2400" dirty="0" smtClean="0"/>
              <a:t>which a breakdown of a particular machine </a:t>
            </a:r>
            <a:r>
              <a:rPr lang="en-IN" sz="2400" dirty="0" smtClean="0">
                <a:solidFill>
                  <a:srgbClr val="FF0000"/>
                </a:solidFill>
              </a:rPr>
              <a:t>will have on the total gross </a:t>
            </a:r>
            <a:r>
              <a:rPr lang="en-IN" sz="2400" dirty="0" err="1" smtClean="0">
                <a:solidFill>
                  <a:srgbClr val="FF0000"/>
                </a:solidFill>
              </a:rPr>
              <a:t>profit</a:t>
            </a:r>
            <a:r>
              <a:rPr lang="en-IN" sz="2400" dirty="0" err="1" smtClean="0"/>
              <a:t>,disregarding</a:t>
            </a:r>
            <a:r>
              <a:rPr lang="en-IN" sz="2400" dirty="0" smtClean="0"/>
              <a:t> any loss minimizing measures.</a:t>
            </a:r>
          </a:p>
          <a:p>
            <a:pPr marL="274320" lvl="1" algn="just">
              <a:spcBef>
                <a:spcPts val="600"/>
              </a:spcBef>
              <a:buSzPct val="70000"/>
            </a:pPr>
            <a:r>
              <a:rPr lang="en-IN" sz="2400" b="1" dirty="0" smtClean="0"/>
              <a:t>Actual % is more </a:t>
            </a:r>
            <a:r>
              <a:rPr lang="en-IN" sz="2400" dirty="0" smtClean="0"/>
              <a:t>:If in the event of an accident affecting an insured item of </a:t>
            </a:r>
            <a:r>
              <a:rPr lang="en-IN" sz="2400" dirty="0" err="1" smtClean="0"/>
              <a:t>machinery,the</a:t>
            </a:r>
            <a:r>
              <a:rPr lang="en-IN" sz="2400" dirty="0" smtClean="0"/>
              <a:t> percentage of relative importance </a:t>
            </a:r>
            <a:r>
              <a:rPr lang="en-IN" sz="2400" dirty="0" smtClean="0">
                <a:solidFill>
                  <a:srgbClr val="FF0000"/>
                </a:solidFill>
              </a:rPr>
              <a:t>stated in the list of machinery and plant insured for this item is lower than the actual percentage</a:t>
            </a:r>
            <a:r>
              <a:rPr lang="en-IN" sz="2400" dirty="0" smtClean="0"/>
              <a:t> of relative importance subsequently arrived at for the period of interruption, the Company shall only be liable to indemnify the proportion which the percentage of relative importance stated in the list of machinery and plant insured bears to the actual percentage.</a:t>
            </a:r>
          </a:p>
          <a:p>
            <a:pPr marL="274320" lvl="1" algn="just">
              <a:spcBef>
                <a:spcPts val="600"/>
              </a:spcBef>
              <a:buSzPct val="70000"/>
              <a:buFont typeface="Wingdings"/>
              <a:buChar char=""/>
            </a:pPr>
            <a:endParaRPr lang="en-IN" sz="2400" dirty="0" smtClean="0"/>
          </a:p>
          <a:p>
            <a:endParaRPr lang="en-IN" dirty="0"/>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852"/>
            <a:ext cx="7467600" cy="714380"/>
          </a:xfrm>
        </p:spPr>
        <p:txBody>
          <a:bodyPr/>
          <a:lstStyle/>
          <a:p>
            <a:r>
              <a:rPr lang="en-IN" sz="2800" b="1" dirty="0" smtClean="0"/>
              <a:t>MACHINERY LOSS OF PROFITS </a:t>
            </a:r>
            <a:r>
              <a:rPr lang="en-IN" sz="1800" b="1" dirty="0" err="1" smtClean="0"/>
              <a:t>contd</a:t>
            </a:r>
            <a:r>
              <a:rPr lang="en-IN" sz="1800" b="1" dirty="0" smtClean="0"/>
              <a:t>…</a:t>
            </a:r>
            <a:endParaRPr lang="en-IN" dirty="0"/>
          </a:p>
        </p:txBody>
      </p:sp>
      <p:sp>
        <p:nvSpPr>
          <p:cNvPr id="3" name="Content Placeholder 2"/>
          <p:cNvSpPr>
            <a:spLocks noGrp="1"/>
          </p:cNvSpPr>
          <p:nvPr>
            <p:ph sz="quarter" idx="1"/>
          </p:nvPr>
        </p:nvSpPr>
        <p:spPr>
          <a:xfrm>
            <a:off x="457200" y="857232"/>
            <a:ext cx="8258204" cy="6000768"/>
          </a:xfrm>
        </p:spPr>
        <p:txBody>
          <a:bodyPr>
            <a:noAutofit/>
          </a:bodyPr>
          <a:lstStyle/>
          <a:p>
            <a:pPr marL="274320" lvl="1" algn="just">
              <a:spcBef>
                <a:spcPts val="600"/>
              </a:spcBef>
              <a:buSzPct val="70000"/>
              <a:buNone/>
            </a:pPr>
            <a:r>
              <a:rPr lang="en-IN" sz="2000" b="1" dirty="0" smtClean="0"/>
              <a:t>Memo 3; Return of Premium</a:t>
            </a:r>
          </a:p>
          <a:p>
            <a:pPr marL="274320" lvl="1" algn="just">
              <a:spcBef>
                <a:spcPts val="600"/>
              </a:spcBef>
              <a:buSzPct val="70000"/>
            </a:pPr>
            <a:r>
              <a:rPr lang="en-IN" sz="2000" dirty="0" smtClean="0"/>
              <a:t>Return of Premium permitted if the actual GP was found less that the SI under the Policy. Auditor’s certificate should be filed within 12 months of expiry and Refund maximum of 50%</a:t>
            </a:r>
          </a:p>
          <a:p>
            <a:pPr marL="274320" lvl="1" algn="just">
              <a:spcBef>
                <a:spcPts val="600"/>
              </a:spcBef>
              <a:buSzPct val="70000"/>
            </a:pPr>
            <a:r>
              <a:rPr lang="en-IN" sz="2000" dirty="0" smtClean="0"/>
              <a:t>If any accident has occurred giving rise to a claim under this Policy, </a:t>
            </a:r>
            <a:r>
              <a:rPr lang="en-IN" sz="2000" b="1" dirty="0" smtClean="0"/>
              <a:t>the amount of such claim shall be added to the revised Gross Profit </a:t>
            </a:r>
            <a:r>
              <a:rPr lang="en-IN" sz="2000" dirty="0" smtClean="0"/>
              <a:t>as certified by the Insured’s Auditors  </a:t>
            </a:r>
          </a:p>
          <a:p>
            <a:pPr marL="274320" lvl="1" algn="just">
              <a:spcBef>
                <a:spcPts val="600"/>
              </a:spcBef>
              <a:buSzPct val="70000"/>
              <a:buNone/>
            </a:pPr>
            <a:r>
              <a:rPr lang="en-IN" sz="2000" b="1" dirty="0" smtClean="0"/>
              <a:t>Memo 4 - Overhauls </a:t>
            </a:r>
            <a:r>
              <a:rPr lang="en-IN" sz="2000" dirty="0" smtClean="0"/>
              <a:t>–</a:t>
            </a:r>
          </a:p>
          <a:p>
            <a:pPr marL="274320" lvl="1" algn="just">
              <a:spcBef>
                <a:spcPts val="600"/>
              </a:spcBef>
              <a:buSzPct val="70000"/>
            </a:pPr>
            <a:r>
              <a:rPr lang="en-IN" sz="2000" dirty="0" smtClean="0"/>
              <a:t>In calculating the loss, due allowance shall be made for the time spent on any </a:t>
            </a:r>
            <a:r>
              <a:rPr lang="en-IN" sz="2000" dirty="0" err="1" smtClean="0"/>
              <a:t>overhauls,inspections</a:t>
            </a:r>
            <a:r>
              <a:rPr lang="en-IN" sz="2000" dirty="0" smtClean="0"/>
              <a:t> or modifications  </a:t>
            </a:r>
          </a:p>
          <a:p>
            <a:pPr marL="274320" lvl="1" algn="just">
              <a:spcBef>
                <a:spcPts val="600"/>
              </a:spcBef>
              <a:buSzPct val="70000"/>
              <a:buNone/>
            </a:pPr>
            <a:r>
              <a:rPr lang="en-IN" sz="2000" b="1" dirty="0" smtClean="0"/>
              <a:t>Memo 5 – Reinstatement of sum insured –</a:t>
            </a:r>
          </a:p>
          <a:p>
            <a:pPr marL="274320" lvl="1" algn="just">
              <a:spcBef>
                <a:spcPts val="600"/>
              </a:spcBef>
              <a:buSzPct val="70000"/>
            </a:pPr>
            <a:r>
              <a:rPr lang="en-IN" sz="2000" dirty="0" smtClean="0"/>
              <a:t>For the period following the occurrence of an accident up to the end of the Policy period the sum insured shall be reinstated by payment of an additional premium on a pro-rata basis. It shall be adjusted against the net claim amount payable and such premium shall be calculated on the Claim paid. The agreed sum insured shall remain unaltered.</a:t>
            </a:r>
            <a:endParaRPr lang="en-IN" sz="2000" dirty="0"/>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25470"/>
          </a:xfrm>
        </p:spPr>
        <p:txBody>
          <a:bodyPr>
            <a:normAutofit fontScale="90000"/>
          </a:bodyPr>
          <a:lstStyle/>
          <a:p>
            <a:r>
              <a:rPr lang="en-IN" sz="3200" b="1" dirty="0" smtClean="0"/>
              <a:t>MACHINERY LOSS OF PROFITS </a:t>
            </a:r>
            <a:r>
              <a:rPr lang="en-IN" sz="2000" b="1" dirty="0" err="1" smtClean="0"/>
              <a:t>contd</a:t>
            </a:r>
            <a:r>
              <a:rPr lang="en-IN" sz="2000" b="1" dirty="0" smtClean="0"/>
              <a:t>…</a:t>
            </a:r>
            <a:endParaRPr lang="en-IN" dirty="0"/>
          </a:p>
        </p:txBody>
      </p:sp>
      <p:sp>
        <p:nvSpPr>
          <p:cNvPr id="3" name="Content Placeholder 2"/>
          <p:cNvSpPr>
            <a:spLocks noGrp="1"/>
          </p:cNvSpPr>
          <p:nvPr>
            <p:ph sz="quarter" idx="1"/>
          </p:nvPr>
        </p:nvSpPr>
        <p:spPr>
          <a:xfrm>
            <a:off x="457200" y="928670"/>
            <a:ext cx="8258204" cy="5545282"/>
          </a:xfrm>
        </p:spPr>
        <p:txBody>
          <a:bodyPr>
            <a:normAutofit fontScale="92500"/>
          </a:bodyPr>
          <a:lstStyle/>
          <a:p>
            <a:pPr lvl="0" algn="just"/>
            <a:r>
              <a:rPr lang="en-IN" b="1" dirty="0" smtClean="0"/>
              <a:t>Policy Exclusions :</a:t>
            </a:r>
            <a:r>
              <a:rPr lang="en-IN" dirty="0" smtClean="0"/>
              <a:t>The Company shall not be liable for any loss resulting from interruption of or interference with the business directly or indirectly attributable to any of the following causes</a:t>
            </a:r>
            <a:endParaRPr lang="en-US" b="1" dirty="0" smtClean="0"/>
          </a:p>
          <a:p>
            <a:pPr marL="822960" lvl="1" indent="-457200" algn="just">
              <a:buFont typeface="+mj-lt"/>
              <a:buAutoNum type="alphaLcParenR"/>
            </a:pPr>
            <a:r>
              <a:rPr lang="en-IN" sz="2400" dirty="0" smtClean="0"/>
              <a:t>Wilful Negligence</a:t>
            </a:r>
          </a:p>
          <a:p>
            <a:pPr marL="822960" lvl="1" indent="-457200" algn="just">
              <a:buFont typeface="+mj-lt"/>
              <a:buAutoNum type="alphaLcParenR"/>
            </a:pPr>
            <a:r>
              <a:rPr lang="en-IN" sz="2400" b="1" dirty="0" smtClean="0"/>
              <a:t>Unlisted machinery </a:t>
            </a:r>
            <a:r>
              <a:rPr lang="en-IN" sz="2400" dirty="0" smtClean="0"/>
              <a:t>or other items  even if in consequence of material damage to an insured machine.</a:t>
            </a:r>
            <a:endParaRPr lang="en-US" sz="2400" dirty="0" smtClean="0"/>
          </a:p>
          <a:p>
            <a:pPr marL="822960" lvl="1" indent="-457200" algn="just">
              <a:buFont typeface="+mj-lt"/>
              <a:buAutoNum type="alphaLcParenR"/>
            </a:pPr>
            <a:r>
              <a:rPr lang="en-IN" sz="2400" dirty="0" smtClean="0"/>
              <a:t>Pre existing faults</a:t>
            </a:r>
            <a:endParaRPr lang="en-US" sz="2400" dirty="0" smtClean="0"/>
          </a:p>
          <a:p>
            <a:pPr marL="822960" lvl="1" indent="-457200" algn="just">
              <a:buFont typeface="+mj-lt"/>
              <a:buAutoNum type="alphaLcParenR"/>
            </a:pPr>
            <a:r>
              <a:rPr lang="en-IN" sz="2400" dirty="0" smtClean="0"/>
              <a:t>Deterioration / Spoilage of Raw material , Semi Finished or Finished Goods or operating media even on the consequence of MD of an Insured machine.</a:t>
            </a:r>
          </a:p>
          <a:p>
            <a:pPr marL="822960" lvl="1" indent="-457200" algn="just">
              <a:buFont typeface="+mj-lt"/>
              <a:buAutoNum type="alphaLcParenR"/>
            </a:pPr>
            <a:r>
              <a:rPr lang="en-IN" sz="2400" dirty="0" smtClean="0"/>
              <a:t>Alterations improvements or overhauls being made while repairs or replacements of damaged or destroyed property are being carried out. </a:t>
            </a:r>
          </a:p>
          <a:p>
            <a:pPr marL="822960" lvl="1" indent="-457200" algn="just">
              <a:buFont typeface="+mj-lt"/>
              <a:buAutoNum type="alphaLcParenR"/>
            </a:pPr>
            <a:endParaRPr lang="en-US" sz="2400" dirty="0" smtClean="0"/>
          </a:p>
          <a:p>
            <a:endParaRPr lang="en-IN" dirty="0"/>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852"/>
            <a:ext cx="7467600" cy="500066"/>
          </a:xfrm>
        </p:spPr>
        <p:txBody>
          <a:bodyPr/>
          <a:lstStyle/>
          <a:p>
            <a:pPr algn="ctr"/>
            <a:r>
              <a:rPr lang="en-IN" sz="2000" b="1" dirty="0" smtClean="0"/>
              <a:t>MACHINERY LOSS OF PROFITS </a:t>
            </a:r>
            <a:r>
              <a:rPr lang="en-IN" sz="1400" b="1" dirty="0" err="1" smtClean="0"/>
              <a:t>contd</a:t>
            </a:r>
            <a:r>
              <a:rPr lang="en-IN" sz="1400" b="1" dirty="0" smtClean="0"/>
              <a:t>…</a:t>
            </a:r>
            <a:endParaRPr lang="en-US" sz="1400" dirty="0"/>
          </a:p>
        </p:txBody>
      </p:sp>
      <p:sp>
        <p:nvSpPr>
          <p:cNvPr id="3" name="Content Placeholder 2"/>
          <p:cNvSpPr>
            <a:spLocks noGrp="1"/>
          </p:cNvSpPr>
          <p:nvPr>
            <p:ph sz="quarter" idx="1"/>
          </p:nvPr>
        </p:nvSpPr>
        <p:spPr>
          <a:xfrm>
            <a:off x="533400" y="785794"/>
            <a:ext cx="8182004" cy="5611958"/>
          </a:xfrm>
        </p:spPr>
        <p:txBody>
          <a:bodyPr>
            <a:normAutofit fontScale="92500" lnSpcReduction="20000"/>
          </a:bodyPr>
          <a:lstStyle/>
          <a:p>
            <a:pPr marL="457200" indent="-457200" algn="just">
              <a:buFont typeface="+mj-lt"/>
              <a:buAutoNum type="alphaLcParenR" startAt="6"/>
            </a:pPr>
            <a:r>
              <a:rPr lang="en-IN" sz="2200" dirty="0" smtClean="0"/>
              <a:t>Any of Extension Normal repair Period for more than 4 weeks on account of </a:t>
            </a:r>
          </a:p>
          <a:p>
            <a:pPr lvl="2" algn="just"/>
            <a:r>
              <a:rPr lang="en-IN" sz="2200" dirty="0" smtClean="0"/>
              <a:t>Inability to Procure or delays in procurement delays of parts</a:t>
            </a:r>
          </a:p>
          <a:p>
            <a:pPr lvl="2" algn="just"/>
            <a:r>
              <a:rPr lang="en-IN" sz="2200" dirty="0" smtClean="0"/>
              <a:t>Inability to carry or delays in  Carrying out repairs</a:t>
            </a:r>
          </a:p>
          <a:p>
            <a:pPr lvl="2" algn="just"/>
            <a:r>
              <a:rPr lang="en-IN" sz="2200" dirty="0" smtClean="0"/>
              <a:t>Transport of Parts to &amp;from premises.</a:t>
            </a:r>
          </a:p>
          <a:p>
            <a:pPr lvl="2" algn="just"/>
            <a:r>
              <a:rPr lang="en-IN" sz="2200" dirty="0" smtClean="0"/>
              <a:t>The prohibition to operate the machinery due to import and/or export customs &amp; other restrictions or by statutory regulations.</a:t>
            </a:r>
            <a:endParaRPr lang="en-US" sz="2200" dirty="0" smtClean="0"/>
          </a:p>
          <a:p>
            <a:pPr lvl="2"/>
            <a:r>
              <a:rPr lang="en-IN" sz="2200" dirty="0" smtClean="0"/>
              <a:t>Any restrictions on reconstruction or operation imposed by any public authority</a:t>
            </a:r>
          </a:p>
          <a:p>
            <a:pPr lvl="0" algn="just"/>
            <a:r>
              <a:rPr lang="en-IN" sz="2200" dirty="0" smtClean="0"/>
              <a:t>Excess/Deductibles:</a:t>
            </a:r>
            <a:endParaRPr lang="en-US" sz="2200" dirty="0" smtClean="0"/>
          </a:p>
          <a:p>
            <a:pPr lvl="1" algn="just"/>
            <a:r>
              <a:rPr lang="en-IN" sz="2200" dirty="0" smtClean="0"/>
              <a:t>Time Excess:14 Days of Standard Gross Profit.</a:t>
            </a:r>
            <a:endParaRPr lang="en-US" sz="2200" dirty="0" smtClean="0"/>
          </a:p>
          <a:p>
            <a:pPr lvl="1" algn="just"/>
            <a:r>
              <a:rPr lang="en-IN" sz="2200" dirty="0" smtClean="0"/>
              <a:t>Thus Deductible= </a:t>
            </a:r>
            <a:r>
              <a:rPr lang="en-IN" sz="2200" dirty="0" err="1" smtClean="0"/>
              <a:t>RoGP</a:t>
            </a:r>
            <a:r>
              <a:rPr lang="en-IN" sz="2200" dirty="0" smtClean="0"/>
              <a:t> (x) Standard Output during first 14 days of interruption.</a:t>
            </a:r>
            <a:endParaRPr lang="en-US" sz="2200" dirty="0" smtClean="0"/>
          </a:p>
          <a:p>
            <a:pPr lvl="0" algn="just"/>
            <a:endParaRPr lang="en-IN" sz="2200" dirty="0" smtClean="0"/>
          </a:p>
          <a:p>
            <a:pPr lvl="0" algn="just"/>
            <a:r>
              <a:rPr lang="en-IN" sz="2200" dirty="0" smtClean="0"/>
              <a:t>Claim Settlements:</a:t>
            </a:r>
            <a:endParaRPr lang="en-US" sz="2200" dirty="0" smtClean="0"/>
          </a:p>
          <a:p>
            <a:pPr lvl="1" algn="just"/>
            <a:r>
              <a:rPr lang="en-IN" sz="2200" dirty="0" smtClean="0"/>
              <a:t>In Respect of Reduction in Output	</a:t>
            </a:r>
            <a:endParaRPr lang="en-US" sz="2200" dirty="0" smtClean="0"/>
          </a:p>
          <a:p>
            <a:pPr lvl="1" algn="just"/>
            <a:r>
              <a:rPr lang="en-IN" sz="2200" dirty="0" smtClean="0"/>
              <a:t>ICOW</a:t>
            </a:r>
            <a:endParaRPr lang="en-US" sz="2200" dirty="0" smtClean="0"/>
          </a:p>
          <a:p>
            <a:endParaRPr lang="en-US" dirty="0"/>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7467600" cy="762000"/>
          </a:xfrm>
        </p:spPr>
        <p:txBody>
          <a:bodyPr>
            <a:normAutofit fontScale="90000"/>
          </a:bodyPr>
          <a:lstStyle/>
          <a:p>
            <a:pPr algn="ctr"/>
            <a:r>
              <a:rPr lang="en-IN" sz="3200" b="1" dirty="0" smtClean="0"/>
              <a:t>MACHINERY LOSS OF PROFITS </a:t>
            </a:r>
            <a:r>
              <a:rPr lang="en-IN" sz="2000" b="1" dirty="0" err="1" smtClean="0"/>
              <a:t>contd</a:t>
            </a:r>
            <a:r>
              <a:rPr lang="en-IN" sz="2000" b="1" dirty="0" smtClean="0"/>
              <a:t>…</a:t>
            </a:r>
            <a:endParaRPr lang="en-US" dirty="0"/>
          </a:p>
        </p:txBody>
      </p:sp>
      <p:sp>
        <p:nvSpPr>
          <p:cNvPr id="3" name="Content Placeholder 2"/>
          <p:cNvSpPr>
            <a:spLocks noGrp="1"/>
          </p:cNvSpPr>
          <p:nvPr>
            <p:ph sz="quarter" idx="1"/>
          </p:nvPr>
        </p:nvSpPr>
        <p:spPr/>
        <p:txBody>
          <a:bodyPr>
            <a:normAutofit/>
          </a:bodyPr>
          <a:lstStyle/>
          <a:p>
            <a:pPr lvl="0"/>
            <a:r>
              <a:rPr lang="en-IN" dirty="0" smtClean="0"/>
              <a:t>E.g.</a:t>
            </a:r>
            <a:endParaRPr lang="en-US" sz="2000" dirty="0" smtClean="0"/>
          </a:p>
          <a:p>
            <a:pPr lvl="1"/>
            <a:r>
              <a:rPr lang="en-IN" sz="2400" dirty="0" smtClean="0"/>
              <a:t>a.GP/SI				=Rs 3,00,000</a:t>
            </a:r>
            <a:endParaRPr lang="en-US" sz="2000" dirty="0" smtClean="0"/>
          </a:p>
          <a:p>
            <a:pPr lvl="1"/>
            <a:r>
              <a:rPr lang="en-IN" sz="2400" dirty="0" err="1"/>
              <a:t>b</a:t>
            </a:r>
            <a:r>
              <a:rPr lang="en-IN" sz="2400" dirty="0" err="1" smtClean="0"/>
              <a:t>.Indemnity</a:t>
            </a:r>
            <a:r>
              <a:rPr lang="en-IN" sz="2400" dirty="0" smtClean="0"/>
              <a:t> Period		=12 months</a:t>
            </a:r>
            <a:endParaRPr lang="en-US" sz="2000" dirty="0" smtClean="0"/>
          </a:p>
          <a:p>
            <a:pPr lvl="1"/>
            <a:r>
              <a:rPr lang="en-IN" sz="2400" dirty="0" err="1" smtClean="0"/>
              <a:t>c.Standard</a:t>
            </a:r>
            <a:r>
              <a:rPr lang="en-IN" sz="2400" dirty="0" smtClean="0"/>
              <a:t> TO			=Rs10,00,000</a:t>
            </a:r>
            <a:endParaRPr lang="en-US" sz="2000" dirty="0" smtClean="0"/>
          </a:p>
          <a:p>
            <a:pPr lvl="1"/>
            <a:r>
              <a:rPr lang="en-IN" sz="2400" dirty="0" smtClean="0"/>
              <a:t>d.TO during IP		= Rs 4,00,000</a:t>
            </a:r>
            <a:endParaRPr lang="en-US" sz="2000" dirty="0" smtClean="0"/>
          </a:p>
          <a:p>
            <a:pPr lvl="1"/>
            <a:r>
              <a:rPr lang="en-IN" sz="2400" dirty="0" err="1"/>
              <a:t>e</a:t>
            </a:r>
            <a:r>
              <a:rPr lang="en-IN" sz="2400" dirty="0" err="1" smtClean="0"/>
              <a:t>.ICOW</a:t>
            </a:r>
            <a:r>
              <a:rPr lang="en-IN" sz="2400" dirty="0" smtClean="0"/>
              <a:t>				=Rs75,000</a:t>
            </a:r>
            <a:endParaRPr lang="en-US" sz="2000" dirty="0" smtClean="0"/>
          </a:p>
          <a:p>
            <a:pPr lvl="1"/>
            <a:r>
              <a:rPr lang="en-IN" sz="2400" dirty="0" err="1"/>
              <a:t>f</a:t>
            </a:r>
            <a:r>
              <a:rPr lang="en-IN" sz="2400" dirty="0" err="1" smtClean="0"/>
              <a:t>.Reduction</a:t>
            </a:r>
            <a:r>
              <a:rPr lang="en-IN" sz="2400" dirty="0" smtClean="0"/>
              <a:t> TO saved 	=Rs 3,00,000</a:t>
            </a:r>
            <a:endParaRPr lang="en-US" sz="2000" dirty="0" smtClean="0"/>
          </a:p>
          <a:p>
            <a:pPr lvl="1"/>
            <a:r>
              <a:rPr lang="en-IN" sz="2400" dirty="0" smtClean="0"/>
              <a:t>g.GP previous FY		=Rs 3,00,000</a:t>
            </a:r>
            <a:endParaRPr lang="en-US" sz="2000" dirty="0" smtClean="0"/>
          </a:p>
          <a:p>
            <a:pPr lvl="1"/>
            <a:r>
              <a:rPr lang="en-IN" sz="2400" dirty="0"/>
              <a:t>h</a:t>
            </a:r>
            <a:r>
              <a:rPr lang="en-IN" sz="2400" dirty="0" smtClean="0"/>
              <a:t>.TO during previous FY	=12,00,000</a:t>
            </a:r>
            <a:endParaRPr lang="en-US" sz="2000" dirty="0" smtClean="0"/>
          </a:p>
          <a:p>
            <a:pPr lvl="1"/>
            <a:r>
              <a:rPr lang="en-IN" sz="2400" dirty="0" err="1" smtClean="0"/>
              <a:t>i.Annual</a:t>
            </a:r>
            <a:r>
              <a:rPr lang="en-IN" sz="2400" dirty="0" smtClean="0"/>
              <a:t> turnover		=Rs 16,00,000</a:t>
            </a:r>
            <a:endParaRPr lang="en-US" sz="2000" dirty="0" smtClean="0"/>
          </a:p>
          <a:p>
            <a:endParaRPr lang="en-US" dirty="0"/>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7467600" cy="655638"/>
          </a:xfrm>
        </p:spPr>
        <p:txBody>
          <a:bodyPr/>
          <a:lstStyle/>
          <a:p>
            <a:r>
              <a:rPr lang="en-IN" sz="2800" b="1" dirty="0" smtClean="0"/>
              <a:t>MACHINERY LOSS OF PROFITS </a:t>
            </a:r>
            <a:r>
              <a:rPr lang="en-IN" sz="1800" b="1" dirty="0" err="1" smtClean="0"/>
              <a:t>contd</a:t>
            </a:r>
            <a:r>
              <a:rPr lang="en-IN" sz="1800" b="1" dirty="0" smtClean="0"/>
              <a:t>…</a:t>
            </a:r>
            <a:endParaRPr lang="en-US" dirty="0"/>
          </a:p>
        </p:txBody>
      </p:sp>
      <p:sp>
        <p:nvSpPr>
          <p:cNvPr id="3" name="Content Placeholder 2"/>
          <p:cNvSpPr>
            <a:spLocks noGrp="1"/>
          </p:cNvSpPr>
          <p:nvPr>
            <p:ph sz="quarter" idx="1"/>
          </p:nvPr>
        </p:nvSpPr>
        <p:spPr>
          <a:xfrm>
            <a:off x="457200" y="1295400"/>
            <a:ext cx="7924800" cy="5178552"/>
          </a:xfrm>
        </p:spPr>
        <p:txBody>
          <a:bodyPr/>
          <a:lstStyle/>
          <a:p>
            <a:pPr lvl="1"/>
            <a:r>
              <a:rPr lang="en-IN" sz="2400" dirty="0" smtClean="0"/>
              <a:t>Calculations</a:t>
            </a:r>
            <a:endParaRPr lang="en-US" sz="2000" dirty="0" smtClean="0"/>
          </a:p>
          <a:p>
            <a:pPr lvl="2"/>
            <a:r>
              <a:rPr lang="en-IN" dirty="0" smtClean="0"/>
              <a:t>GP Rate			=(g)/(h)=3/12=25%</a:t>
            </a:r>
            <a:endParaRPr lang="en-US" sz="1600" dirty="0" smtClean="0"/>
          </a:p>
          <a:p>
            <a:pPr lvl="2"/>
            <a:r>
              <a:rPr lang="en-IN" dirty="0" smtClean="0"/>
              <a:t>Decrease in TO		=(c)-(d)=6 </a:t>
            </a:r>
            <a:r>
              <a:rPr lang="en-IN" dirty="0" err="1" smtClean="0"/>
              <a:t>lacs</a:t>
            </a:r>
            <a:endParaRPr lang="en-US" sz="1600" dirty="0" smtClean="0"/>
          </a:p>
          <a:p>
            <a:pPr lvl="2"/>
            <a:r>
              <a:rPr lang="en-IN" dirty="0" smtClean="0"/>
              <a:t>Amount payable for RTO	=6x25%=1,50,000</a:t>
            </a:r>
            <a:endParaRPr lang="en-US" sz="1600" dirty="0" smtClean="0"/>
          </a:p>
          <a:p>
            <a:pPr lvl="2"/>
            <a:r>
              <a:rPr lang="en-IN" dirty="0" smtClean="0"/>
              <a:t>ICOW is capped by </a:t>
            </a:r>
            <a:r>
              <a:rPr lang="en-IN" dirty="0" err="1" smtClean="0"/>
              <a:t>RoGP</a:t>
            </a:r>
            <a:r>
              <a:rPr lang="en-IN" dirty="0" smtClean="0"/>
              <a:t> (x) Saved TO=25% (x)3,00,000=75,000, As the Actual ICOW is lesser than the Cap , Rs 70,000 is payable.</a:t>
            </a:r>
            <a:endParaRPr lang="en-US" sz="1600" dirty="0" smtClean="0"/>
          </a:p>
          <a:p>
            <a:pPr lvl="2"/>
            <a:r>
              <a:rPr lang="en-IN" dirty="0" smtClean="0"/>
              <a:t>Total Amount Payable 	=</a:t>
            </a:r>
            <a:r>
              <a:rPr lang="en-IN" dirty="0" err="1" smtClean="0"/>
              <a:t>Rs</a:t>
            </a:r>
            <a:r>
              <a:rPr lang="en-IN" dirty="0" smtClean="0"/>
              <a:t> 1,50,000+70,000=</a:t>
            </a:r>
            <a:r>
              <a:rPr lang="en-IN" dirty="0" err="1" smtClean="0"/>
              <a:t>Rs</a:t>
            </a:r>
            <a:r>
              <a:rPr lang="en-IN" dirty="0" smtClean="0"/>
              <a:t> 2,20,000</a:t>
            </a:r>
            <a:endParaRPr lang="en-US" sz="1600" dirty="0" smtClean="0"/>
          </a:p>
          <a:p>
            <a:pPr lvl="2"/>
            <a:r>
              <a:rPr lang="en-IN" dirty="0" smtClean="0"/>
              <a:t>Under Insurance Check</a:t>
            </a:r>
            <a:endParaRPr lang="en-US" sz="1600" dirty="0" smtClean="0"/>
          </a:p>
          <a:p>
            <a:pPr lvl="3"/>
            <a:r>
              <a:rPr lang="en-IN" dirty="0" smtClean="0"/>
              <a:t>The Insurable Amount – </a:t>
            </a:r>
            <a:r>
              <a:rPr lang="en-IN" dirty="0" err="1" smtClean="0"/>
              <a:t>RoGPxATO</a:t>
            </a:r>
            <a:r>
              <a:rPr lang="en-IN" dirty="0" smtClean="0"/>
              <a:t> =25% (x)16,00,000=4,00,000</a:t>
            </a:r>
            <a:endParaRPr lang="en-US" sz="1600" dirty="0" smtClean="0"/>
          </a:p>
          <a:p>
            <a:pPr lvl="3"/>
            <a:r>
              <a:rPr lang="en-IN" dirty="0" smtClean="0"/>
              <a:t>Actual SI	=Rs 3,00,000</a:t>
            </a:r>
            <a:endParaRPr lang="en-US" sz="1600" dirty="0" smtClean="0"/>
          </a:p>
          <a:p>
            <a:pPr lvl="3"/>
            <a:r>
              <a:rPr lang="en-IN" dirty="0" smtClean="0"/>
              <a:t>So Payable Claim	=2,20,000(x)3,00,000/4,00,000</a:t>
            </a:r>
            <a:endParaRPr lang="en-US" sz="1600" dirty="0" smtClean="0"/>
          </a:p>
          <a:p>
            <a:pPr lvl="8"/>
            <a:r>
              <a:rPr lang="en-IN" dirty="0" smtClean="0"/>
              <a:t>                       =1,65,000</a:t>
            </a:r>
            <a:endParaRPr lang="en-US" sz="1000" dirty="0" smtClean="0"/>
          </a:p>
          <a:p>
            <a:endParaRPr lang="en-US" dirty="0"/>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808038"/>
          </a:xfrm>
        </p:spPr>
        <p:txBody>
          <a:bodyPr/>
          <a:lstStyle/>
          <a:p>
            <a:pPr algn="ctr"/>
            <a:r>
              <a:rPr lang="en-IN" b="1" dirty="0" smtClean="0"/>
              <a:t>(10)ADVANCE LOSS OF PROFITS</a:t>
            </a:r>
            <a:endParaRPr lang="en-US" dirty="0"/>
          </a:p>
        </p:txBody>
      </p:sp>
      <p:sp>
        <p:nvSpPr>
          <p:cNvPr id="3" name="Content Placeholder 2"/>
          <p:cNvSpPr>
            <a:spLocks noGrp="1"/>
          </p:cNvSpPr>
          <p:nvPr>
            <p:ph sz="quarter" idx="1"/>
          </p:nvPr>
        </p:nvSpPr>
        <p:spPr>
          <a:xfrm>
            <a:off x="457200" y="857232"/>
            <a:ext cx="8258204" cy="5715040"/>
          </a:xfrm>
        </p:spPr>
        <p:txBody>
          <a:bodyPr>
            <a:normAutofit fontScale="92500" lnSpcReduction="10000"/>
          </a:bodyPr>
          <a:lstStyle/>
          <a:p>
            <a:pPr lvl="0" algn="just"/>
            <a:r>
              <a:rPr lang="en-IN" b="1" dirty="0" smtClean="0"/>
              <a:t>Introduction &amp;Applicability</a:t>
            </a:r>
            <a:r>
              <a:rPr lang="en-IN" dirty="0" smtClean="0"/>
              <a:t>:</a:t>
            </a:r>
            <a:endParaRPr lang="en-US" sz="2000" dirty="0" smtClean="0"/>
          </a:p>
          <a:p>
            <a:pPr lvl="1" algn="just"/>
            <a:r>
              <a:rPr lang="en-IN" sz="2400" dirty="0" smtClean="0"/>
              <a:t>Also known as Delay in Start Up Policy</a:t>
            </a:r>
            <a:endParaRPr lang="en-US" sz="2000" dirty="0" smtClean="0"/>
          </a:p>
          <a:p>
            <a:pPr lvl="1" algn="just"/>
            <a:r>
              <a:rPr lang="en-IN" sz="2400" dirty="0" smtClean="0"/>
              <a:t>Delay can be due to Damage during Construction/Erection/Commissioning phase of the Project </a:t>
            </a:r>
            <a:r>
              <a:rPr lang="en-IN" sz="2400" i="1" dirty="0" smtClean="0"/>
              <a:t>leading to the risk of losing Anticipated Profit</a:t>
            </a:r>
            <a:r>
              <a:rPr lang="en-IN" sz="2400" dirty="0" smtClean="0"/>
              <a:t>.</a:t>
            </a:r>
            <a:endParaRPr lang="en-US" sz="2000" dirty="0" smtClean="0"/>
          </a:p>
          <a:p>
            <a:pPr lvl="1" algn="just"/>
            <a:r>
              <a:rPr lang="en-IN" sz="2400" dirty="0" smtClean="0">
                <a:solidFill>
                  <a:srgbClr val="FF0000"/>
                </a:solidFill>
              </a:rPr>
              <a:t>Policy covers Principal’s Interest </a:t>
            </a:r>
            <a:endParaRPr lang="en-US" sz="2000" dirty="0" smtClean="0">
              <a:solidFill>
                <a:srgbClr val="FF0000"/>
              </a:solidFill>
            </a:endParaRPr>
          </a:p>
          <a:p>
            <a:pPr lvl="0" algn="just"/>
            <a:r>
              <a:rPr lang="en-IN" b="1" dirty="0" smtClean="0"/>
              <a:t>Pre Requisites for Issuance of Policy</a:t>
            </a:r>
            <a:r>
              <a:rPr lang="en-IN" dirty="0" smtClean="0"/>
              <a:t>: </a:t>
            </a:r>
            <a:endParaRPr lang="en-US" sz="2000" dirty="0" smtClean="0"/>
          </a:p>
          <a:p>
            <a:pPr lvl="1" algn="just"/>
            <a:r>
              <a:rPr lang="en-IN" sz="2400" dirty="0" smtClean="0"/>
              <a:t>Main Prerequisite for granting an ALOP cover is an concurrent/underlying CAR/EAR/MCE/Project cargo Policy.</a:t>
            </a:r>
            <a:endParaRPr lang="en-US" sz="2000" dirty="0" smtClean="0"/>
          </a:p>
          <a:p>
            <a:pPr lvl="1" algn="just"/>
            <a:r>
              <a:rPr lang="en-IN" sz="2400" dirty="0" smtClean="0">
                <a:solidFill>
                  <a:srgbClr val="FF0000"/>
                </a:solidFill>
              </a:rPr>
              <a:t>The Owner/Principal alone can be the Insured as he alone suffers losses due to delay. The Contractor can not be the Insured. The Interest of the Project Financiers is also included</a:t>
            </a:r>
            <a:r>
              <a:rPr lang="en-IN" sz="2400" dirty="0" smtClean="0"/>
              <a:t>.</a:t>
            </a:r>
            <a:endParaRPr lang="en-US" sz="2000" dirty="0" smtClean="0"/>
          </a:p>
          <a:p>
            <a:pPr lvl="0" algn="just"/>
            <a:r>
              <a:rPr lang="en-IN" b="1" dirty="0" smtClean="0"/>
              <a:t>Duration of Policy</a:t>
            </a:r>
            <a:r>
              <a:rPr lang="en-IN" dirty="0" smtClean="0"/>
              <a:t>: </a:t>
            </a:r>
            <a:endParaRPr lang="en-US" sz="2000" dirty="0" smtClean="0"/>
          </a:p>
          <a:p>
            <a:pPr lvl="1" algn="just"/>
            <a:r>
              <a:rPr lang="en-IN" dirty="0" smtClean="0"/>
              <a:t>POI is identical to the MD Policy period</a:t>
            </a:r>
            <a:endParaRPr lang="en-US" dirty="0"/>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467600" cy="731838"/>
          </a:xfrm>
        </p:spPr>
        <p:txBody>
          <a:bodyPr/>
          <a:lstStyle/>
          <a:p>
            <a:pPr algn="ctr"/>
            <a:r>
              <a:rPr lang="en-IN" b="1" dirty="0" smtClean="0"/>
              <a:t>ADVANCE LOSS OF PROFITS </a:t>
            </a:r>
            <a:r>
              <a:rPr lang="en-IN" sz="1400" b="1" dirty="0" err="1" smtClean="0"/>
              <a:t>contd</a:t>
            </a:r>
            <a:r>
              <a:rPr lang="en-IN" sz="1400" b="1" dirty="0" smtClean="0"/>
              <a:t>…</a:t>
            </a:r>
            <a:endParaRPr lang="en-US" sz="1400" dirty="0"/>
          </a:p>
        </p:txBody>
      </p:sp>
      <p:sp>
        <p:nvSpPr>
          <p:cNvPr id="3" name="Content Placeholder 2"/>
          <p:cNvSpPr>
            <a:spLocks noGrp="1"/>
          </p:cNvSpPr>
          <p:nvPr>
            <p:ph sz="quarter" idx="1"/>
          </p:nvPr>
        </p:nvSpPr>
        <p:spPr>
          <a:xfrm>
            <a:off x="304800" y="1000108"/>
            <a:ext cx="8339166" cy="5473844"/>
          </a:xfrm>
        </p:spPr>
        <p:txBody>
          <a:bodyPr>
            <a:normAutofit fontScale="92500" lnSpcReduction="10000"/>
          </a:bodyPr>
          <a:lstStyle/>
          <a:p>
            <a:pPr lvl="0" algn="just"/>
            <a:r>
              <a:rPr lang="en-IN" b="1" dirty="0" smtClean="0"/>
              <a:t>Sum Insured</a:t>
            </a:r>
            <a:r>
              <a:rPr lang="en-IN" dirty="0" smtClean="0"/>
              <a:t>: Sum Insured should represent Anticipated Gross Profit for the Indemnity period selected</a:t>
            </a:r>
            <a:endParaRPr lang="en-US" sz="2000" dirty="0" smtClean="0"/>
          </a:p>
          <a:p>
            <a:pPr lvl="1" algn="just"/>
            <a:r>
              <a:rPr lang="en-IN" sz="2400" dirty="0" smtClean="0"/>
              <a:t>Gross Profit = Net Profit  + Standing Charges </a:t>
            </a:r>
            <a:endParaRPr lang="en-US" sz="2000" dirty="0" smtClean="0"/>
          </a:p>
          <a:p>
            <a:pPr lvl="1" algn="just"/>
            <a:r>
              <a:rPr lang="en-IN" sz="2400" dirty="0" smtClean="0"/>
              <a:t>Net Profit= Pre Tax Profit</a:t>
            </a:r>
            <a:endParaRPr lang="en-US" sz="2000" dirty="0" smtClean="0"/>
          </a:p>
          <a:p>
            <a:pPr lvl="1" algn="just"/>
            <a:r>
              <a:rPr lang="en-IN" sz="2400" dirty="0" smtClean="0"/>
              <a:t>Standing Charges=Fixed charges which are incurred even in the absence of Business activity e.g. Interest charges, Salaries &amp; wages. In effect they are continuing business expenses even after stoppage of business.</a:t>
            </a:r>
            <a:endParaRPr lang="en-US" sz="2000" dirty="0" smtClean="0"/>
          </a:p>
          <a:p>
            <a:pPr lvl="1" algn="just"/>
            <a:r>
              <a:rPr lang="en-IN" sz="2400" dirty="0" smtClean="0"/>
              <a:t>Indemnity Period should be selected keeping in view of the maximum time taken for repurchase/Import , erection &amp; Testing of parts of the Project</a:t>
            </a:r>
            <a:endParaRPr lang="en-US" sz="2000" dirty="0" smtClean="0"/>
          </a:p>
          <a:p>
            <a:pPr lvl="1" algn="just"/>
            <a:r>
              <a:rPr lang="en-IN" sz="2400" dirty="0" smtClean="0"/>
              <a:t>Sum Insured can also be represented as = Turnover (-) Specified working/Variable expenses which equals Gross Profit.</a:t>
            </a:r>
            <a:endParaRPr lang="en-US" sz="2000" dirty="0" smtClean="0"/>
          </a:p>
          <a:p>
            <a:pPr lvl="1" algn="just"/>
            <a:r>
              <a:rPr lang="en-IN" sz="2400" dirty="0" smtClean="0"/>
              <a:t>SI=GP=(T.O+ Value of Closing Stock) </a:t>
            </a:r>
            <a:r>
              <a:rPr lang="en-IN" sz="2400" b="1" dirty="0" smtClean="0"/>
              <a:t>–</a:t>
            </a:r>
            <a:r>
              <a:rPr lang="en-IN" sz="2400" dirty="0" smtClean="0"/>
              <a:t> (Opening Stock+ Specified working Expenses)</a:t>
            </a:r>
            <a:endParaRPr lang="en-US" sz="2000" dirty="0" smtClean="0"/>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7467600" cy="731838"/>
          </a:xfrm>
        </p:spPr>
        <p:txBody>
          <a:bodyPr/>
          <a:lstStyle/>
          <a:p>
            <a:pPr algn="ctr"/>
            <a:r>
              <a:rPr lang="en-IN" b="1" dirty="0" smtClean="0"/>
              <a:t>Basis of Classification of Policies </a:t>
            </a:r>
            <a:endParaRPr lang="en-US" dirty="0"/>
          </a:p>
        </p:txBody>
      </p:sp>
      <p:sp>
        <p:nvSpPr>
          <p:cNvPr id="3" name="Content Placeholder 2"/>
          <p:cNvSpPr>
            <a:spLocks noGrp="1"/>
          </p:cNvSpPr>
          <p:nvPr>
            <p:ph sz="quarter" idx="1"/>
          </p:nvPr>
        </p:nvSpPr>
        <p:spPr/>
        <p:txBody>
          <a:bodyPr/>
          <a:lstStyle/>
          <a:p>
            <a:endParaRPr lang="en-US" dirty="0" smtClean="0"/>
          </a:p>
          <a:p>
            <a:pPr lvl="1"/>
            <a:r>
              <a:rPr lang="en-IN" sz="2400" dirty="0" smtClean="0"/>
              <a:t>Coverage: All risks Vs Named Perils</a:t>
            </a:r>
          </a:p>
          <a:p>
            <a:pPr lvl="1"/>
            <a:endParaRPr lang="en-US" sz="2000" dirty="0" smtClean="0"/>
          </a:p>
          <a:p>
            <a:pPr lvl="1"/>
            <a:r>
              <a:rPr lang="en-IN" sz="2400" dirty="0" smtClean="0"/>
              <a:t>Policy Duration: Project Vs Annual</a:t>
            </a:r>
          </a:p>
          <a:p>
            <a:pPr lvl="1"/>
            <a:endParaRPr lang="en-US" sz="2000" dirty="0" smtClean="0"/>
          </a:p>
          <a:p>
            <a:pPr lvl="1"/>
            <a:r>
              <a:rPr lang="en-IN" sz="2400" dirty="0" smtClean="0"/>
              <a:t>Types: Material damage Vs Consequential Loss</a:t>
            </a:r>
            <a:endParaRPr lang="en-US" sz="2000" dirty="0" smtClean="0"/>
          </a:p>
          <a:p>
            <a:endParaRPr lang="en-US" dirty="0"/>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7467600" cy="579438"/>
          </a:xfrm>
        </p:spPr>
        <p:txBody>
          <a:bodyPr/>
          <a:lstStyle/>
          <a:p>
            <a:pPr algn="ctr"/>
            <a:r>
              <a:rPr lang="en-IN" b="1" dirty="0" smtClean="0"/>
              <a:t>ADVANCE LOSS OF PROFITS </a:t>
            </a:r>
            <a:r>
              <a:rPr lang="en-IN" sz="1400" b="1" dirty="0" err="1" smtClean="0"/>
              <a:t>contd</a:t>
            </a:r>
            <a:r>
              <a:rPr lang="en-IN" sz="1400" b="1" dirty="0" smtClean="0"/>
              <a:t>…</a:t>
            </a:r>
            <a:endParaRPr lang="en-US" dirty="0"/>
          </a:p>
        </p:txBody>
      </p:sp>
      <p:sp>
        <p:nvSpPr>
          <p:cNvPr id="3" name="Content Placeholder 2"/>
          <p:cNvSpPr>
            <a:spLocks noGrp="1"/>
          </p:cNvSpPr>
          <p:nvPr>
            <p:ph sz="quarter" idx="1"/>
          </p:nvPr>
        </p:nvSpPr>
        <p:spPr>
          <a:xfrm>
            <a:off x="457200" y="928670"/>
            <a:ext cx="8077200" cy="5643602"/>
          </a:xfrm>
        </p:spPr>
        <p:txBody>
          <a:bodyPr>
            <a:normAutofit lnSpcReduction="10000"/>
          </a:bodyPr>
          <a:lstStyle/>
          <a:p>
            <a:pPr lvl="0" algn="just"/>
            <a:r>
              <a:rPr lang="en-IN" b="1" dirty="0" smtClean="0"/>
              <a:t>Scope /Coverage</a:t>
            </a:r>
            <a:r>
              <a:rPr lang="en-IN" dirty="0" smtClean="0"/>
              <a:t>: </a:t>
            </a:r>
            <a:r>
              <a:rPr lang="en-IN" dirty="0" smtClean="0">
                <a:solidFill>
                  <a:srgbClr val="FF0000"/>
                </a:solidFill>
              </a:rPr>
              <a:t>The Policy covers </a:t>
            </a:r>
            <a:endParaRPr lang="en-US" sz="2000" dirty="0" smtClean="0">
              <a:solidFill>
                <a:srgbClr val="FF0000"/>
              </a:solidFill>
            </a:endParaRPr>
          </a:p>
          <a:p>
            <a:pPr lvl="1" algn="just"/>
            <a:r>
              <a:rPr lang="en-IN" sz="2400" dirty="0" smtClean="0"/>
              <a:t>Actual Loss of Gross Profit during delay commencing from Scheduled Date of Commencement of Commercial Operations (COD) till the Actual Date of COD, with the delay having been caused by a claim payable under the linked Project Policy of CAR/EAR/MCE</a:t>
            </a:r>
            <a:endParaRPr lang="en-US" sz="2000" dirty="0" smtClean="0"/>
          </a:p>
          <a:p>
            <a:pPr lvl="1" algn="just"/>
            <a:r>
              <a:rPr lang="en-IN" sz="2400" dirty="0" smtClean="0"/>
              <a:t>The delay period however is subject to Time Excess and Indemnity Period selected.</a:t>
            </a:r>
            <a:endParaRPr lang="en-US" sz="2000" dirty="0" smtClean="0"/>
          </a:p>
          <a:p>
            <a:pPr lvl="1" algn="just"/>
            <a:r>
              <a:rPr lang="en-IN" sz="2400" dirty="0" smtClean="0"/>
              <a:t>This policy is necessitated as Project Policy covers only for repairs &amp; Replacements and not for GP.</a:t>
            </a:r>
            <a:endParaRPr lang="en-US" sz="2000" dirty="0" smtClean="0"/>
          </a:p>
          <a:p>
            <a:pPr lvl="1" algn="just"/>
            <a:r>
              <a:rPr lang="en-IN" sz="2400" dirty="0" smtClean="0"/>
              <a:t>The </a:t>
            </a:r>
            <a:r>
              <a:rPr lang="en-IN" sz="2400" b="1" dirty="0" smtClean="0"/>
              <a:t>indemnity</a:t>
            </a:r>
            <a:r>
              <a:rPr lang="en-IN" sz="2400" dirty="0" smtClean="0"/>
              <a:t> provided under the Policy relates to: Loss of Gross Profit sustained during Indemnity Period resulting from a Reduction in T.O including any Increased Cost of Working.</a:t>
            </a:r>
            <a:endParaRPr lang="en-US" sz="2000" dirty="0" smtClean="0"/>
          </a:p>
          <a:p>
            <a:endParaRPr lang="en-US" dirty="0"/>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7467600" cy="655638"/>
          </a:xfrm>
        </p:spPr>
        <p:txBody>
          <a:bodyPr/>
          <a:lstStyle/>
          <a:p>
            <a:pPr algn="ctr"/>
            <a:r>
              <a:rPr lang="en-IN" b="1" dirty="0" smtClean="0"/>
              <a:t>ADVANCE LOSS OF PROFITS </a:t>
            </a:r>
            <a:r>
              <a:rPr lang="en-IN" sz="1400" b="1" dirty="0" err="1" smtClean="0"/>
              <a:t>contd</a:t>
            </a:r>
            <a:r>
              <a:rPr lang="en-IN" sz="1400" b="1" dirty="0" smtClean="0"/>
              <a:t>…</a:t>
            </a:r>
            <a:endParaRPr lang="en-US" dirty="0"/>
          </a:p>
        </p:txBody>
      </p:sp>
      <p:sp>
        <p:nvSpPr>
          <p:cNvPr id="3" name="Content Placeholder 2"/>
          <p:cNvSpPr>
            <a:spLocks noGrp="1"/>
          </p:cNvSpPr>
          <p:nvPr>
            <p:ph sz="quarter" idx="1"/>
          </p:nvPr>
        </p:nvSpPr>
        <p:spPr>
          <a:xfrm>
            <a:off x="457200" y="1071546"/>
            <a:ext cx="7848600" cy="5402406"/>
          </a:xfrm>
        </p:spPr>
        <p:txBody>
          <a:bodyPr>
            <a:normAutofit/>
          </a:bodyPr>
          <a:lstStyle/>
          <a:p>
            <a:pPr lvl="0"/>
            <a:r>
              <a:rPr lang="en-IN" dirty="0" smtClean="0"/>
              <a:t>Add On Perils/Covers:</a:t>
            </a:r>
            <a:endParaRPr lang="en-US" sz="2000" dirty="0" smtClean="0"/>
          </a:p>
          <a:p>
            <a:pPr lvl="1"/>
            <a:r>
              <a:rPr lang="en-IN" sz="2400" dirty="0" smtClean="0"/>
              <a:t>Earthquake, Volcanic </a:t>
            </a:r>
            <a:r>
              <a:rPr lang="en-IN" sz="2400" dirty="0" err="1" smtClean="0"/>
              <a:t>eruption,Tsunami</a:t>
            </a:r>
            <a:endParaRPr lang="en-US" sz="2000" dirty="0" smtClean="0"/>
          </a:p>
          <a:p>
            <a:pPr lvl="0"/>
            <a:r>
              <a:rPr lang="en-IN" dirty="0" smtClean="0"/>
              <a:t>Important Regulations :</a:t>
            </a:r>
            <a:endParaRPr lang="en-US" sz="2000" dirty="0" smtClean="0"/>
          </a:p>
          <a:p>
            <a:pPr lvl="0"/>
            <a:r>
              <a:rPr lang="en-IN" dirty="0" smtClean="0"/>
              <a:t>Policy Exclusions :Does not cover delay due to</a:t>
            </a:r>
            <a:endParaRPr lang="en-US" sz="2000" dirty="0" smtClean="0"/>
          </a:p>
          <a:p>
            <a:pPr lvl="1"/>
            <a:r>
              <a:rPr lang="en-IN" sz="2400" dirty="0" smtClean="0"/>
              <a:t>Inventory losses</a:t>
            </a:r>
            <a:endParaRPr lang="en-US" sz="2000" dirty="0" smtClean="0"/>
          </a:p>
          <a:p>
            <a:pPr lvl="1"/>
            <a:r>
              <a:rPr lang="en-IN" sz="2400" dirty="0" smtClean="0"/>
              <a:t>Delay in shipment of supplies</a:t>
            </a:r>
            <a:endParaRPr lang="en-US" sz="2000" dirty="0" smtClean="0"/>
          </a:p>
          <a:p>
            <a:pPr lvl="1"/>
            <a:r>
              <a:rPr lang="en-IN" sz="2400" dirty="0" smtClean="0"/>
              <a:t>Normal schedule slippages</a:t>
            </a:r>
            <a:endParaRPr lang="en-US" sz="2000" dirty="0" smtClean="0"/>
          </a:p>
          <a:p>
            <a:pPr lvl="1"/>
            <a:r>
              <a:rPr lang="en-IN" sz="2400" dirty="0" smtClean="0"/>
              <a:t>Non availability of Funds for repairs</a:t>
            </a:r>
            <a:endParaRPr lang="en-US" sz="2000" dirty="0" smtClean="0"/>
          </a:p>
          <a:p>
            <a:pPr lvl="1"/>
            <a:r>
              <a:rPr lang="en-IN" sz="2400" dirty="0" smtClean="0"/>
              <a:t>Cancellation of Licence or Cancellation by Govt.</a:t>
            </a:r>
            <a:endParaRPr lang="en-US" sz="2000" dirty="0" smtClean="0"/>
          </a:p>
          <a:p>
            <a:pPr lvl="1"/>
            <a:r>
              <a:rPr lang="en-IN" sz="2400" dirty="0" smtClean="0"/>
              <a:t>Fines/Penalties</a:t>
            </a:r>
            <a:endParaRPr lang="en-US" sz="2000" dirty="0" smtClean="0"/>
          </a:p>
          <a:p>
            <a:pPr lvl="1"/>
            <a:r>
              <a:rPr lang="en-IN" sz="2400" dirty="0" smtClean="0"/>
              <a:t>War &amp; Nuclear Risks</a:t>
            </a:r>
            <a:endParaRPr lang="en-US" sz="2000" dirty="0" smtClean="0"/>
          </a:p>
          <a:p>
            <a:pPr lvl="0"/>
            <a:r>
              <a:rPr lang="en-IN" dirty="0" smtClean="0"/>
              <a:t>Policy Conditions:</a:t>
            </a:r>
            <a:endParaRPr lang="en-US" sz="2000" dirty="0" smtClean="0"/>
          </a:p>
          <a:p>
            <a:endParaRPr lang="en-US" dirty="0"/>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4290"/>
            <a:ext cx="7467600" cy="642942"/>
          </a:xfrm>
        </p:spPr>
        <p:txBody>
          <a:bodyPr/>
          <a:lstStyle/>
          <a:p>
            <a:pPr algn="ctr"/>
            <a:r>
              <a:rPr lang="en-IN" b="1" dirty="0" smtClean="0"/>
              <a:t>ADVANCE LOSS OF PROFITS </a:t>
            </a:r>
            <a:r>
              <a:rPr lang="en-IN" sz="1400" b="1" dirty="0" err="1" smtClean="0"/>
              <a:t>contd</a:t>
            </a:r>
            <a:r>
              <a:rPr lang="en-IN" sz="1400" b="1" dirty="0" smtClean="0"/>
              <a:t>…</a:t>
            </a:r>
            <a:endParaRPr lang="en-US" dirty="0"/>
          </a:p>
        </p:txBody>
      </p:sp>
      <p:sp>
        <p:nvSpPr>
          <p:cNvPr id="3" name="Content Placeholder 2"/>
          <p:cNvSpPr>
            <a:spLocks noGrp="1"/>
          </p:cNvSpPr>
          <p:nvPr>
            <p:ph sz="quarter" idx="1"/>
          </p:nvPr>
        </p:nvSpPr>
        <p:spPr>
          <a:xfrm>
            <a:off x="457200" y="1000108"/>
            <a:ext cx="8115328" cy="5473844"/>
          </a:xfrm>
        </p:spPr>
        <p:txBody>
          <a:bodyPr/>
          <a:lstStyle/>
          <a:p>
            <a:pPr lvl="0"/>
            <a:r>
              <a:rPr lang="en-IN" dirty="0" smtClean="0"/>
              <a:t>Excess/Deductibles:</a:t>
            </a:r>
            <a:endParaRPr lang="en-US" sz="2000" dirty="0" smtClean="0"/>
          </a:p>
          <a:p>
            <a:pPr lvl="1"/>
            <a:r>
              <a:rPr lang="en-IN" sz="2400" b="1" dirty="0" smtClean="0"/>
              <a:t>Advance Loss of Profits Time excess- </a:t>
            </a:r>
            <a:r>
              <a:rPr lang="en-IN" sz="2400" dirty="0" smtClean="0"/>
              <a:t>30 days for first year+ 1 day for each erection month in addition to 12 months not exceeding 60 days</a:t>
            </a:r>
            <a:endParaRPr lang="en-US" sz="3200" dirty="0" smtClean="0"/>
          </a:p>
          <a:p>
            <a:pPr lvl="0"/>
            <a:r>
              <a:rPr lang="en-IN" dirty="0" smtClean="0"/>
              <a:t>Claim Settlements:</a:t>
            </a:r>
          </a:p>
          <a:p>
            <a:pPr marL="457200" lvl="0" indent="-457200">
              <a:buFont typeface="+mj-lt"/>
              <a:buAutoNum type="alphaLcParenR"/>
            </a:pPr>
            <a:r>
              <a:rPr lang="en-IN" sz="2000" dirty="0" smtClean="0"/>
              <a:t>Total length of Delays are cumulated and only One claim is considered.</a:t>
            </a:r>
          </a:p>
          <a:p>
            <a:pPr marL="457200" lvl="0" indent="-457200">
              <a:buFont typeface="+mj-lt"/>
              <a:buAutoNum type="alphaLcParenR"/>
            </a:pPr>
            <a:r>
              <a:rPr lang="en-IN" sz="2000" dirty="0" smtClean="0"/>
              <a:t>Full &amp; Final Claim will be settled only after commissioning &amp; Completion of 12 months after assessing the Actual figures of the Business.</a:t>
            </a:r>
            <a:endParaRPr lang="en-US" sz="2000" dirty="0" smtClean="0"/>
          </a:p>
          <a:p>
            <a:pPr lvl="0"/>
            <a:endParaRPr lang="en-US" sz="2000" dirty="0" smtClean="0"/>
          </a:p>
          <a:p>
            <a:pPr>
              <a:buNone/>
            </a:pP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7467600" cy="655638"/>
          </a:xfrm>
        </p:spPr>
        <p:txBody>
          <a:bodyPr/>
          <a:lstStyle/>
          <a:p>
            <a:pPr algn="ctr"/>
            <a:r>
              <a:rPr lang="en-IN" b="1" dirty="0" smtClean="0"/>
              <a:t>All Risks Vs Named Peril Policies</a:t>
            </a:r>
            <a:endParaRPr lang="en-US" dirty="0"/>
          </a:p>
        </p:txBody>
      </p:sp>
      <p:sp>
        <p:nvSpPr>
          <p:cNvPr id="3" name="Content Placeholder 2"/>
          <p:cNvSpPr>
            <a:spLocks noGrp="1"/>
          </p:cNvSpPr>
          <p:nvPr>
            <p:ph sz="quarter" idx="1"/>
          </p:nvPr>
        </p:nvSpPr>
        <p:spPr>
          <a:xfrm>
            <a:off x="457200" y="1295400"/>
            <a:ext cx="7772400" cy="5178552"/>
          </a:xfrm>
        </p:spPr>
        <p:txBody>
          <a:bodyPr/>
          <a:lstStyle/>
          <a:p>
            <a:endParaRPr lang="en-US" dirty="0" smtClean="0"/>
          </a:p>
          <a:p>
            <a:pPr lvl="1"/>
            <a:r>
              <a:rPr lang="en-IN" sz="2400" b="1" dirty="0" smtClean="0"/>
              <a:t>All Risks</a:t>
            </a:r>
            <a:r>
              <a:rPr lang="en-IN" sz="2400" dirty="0" smtClean="0"/>
              <a:t>:</a:t>
            </a:r>
            <a:endParaRPr lang="en-US" sz="2000" dirty="0" smtClean="0"/>
          </a:p>
          <a:p>
            <a:pPr lvl="2"/>
            <a:r>
              <a:rPr lang="en-IN" dirty="0" smtClean="0"/>
              <a:t>It covers direct Physical, Sudden ,Unforeseen loss to the insured property unless the Policy excludes or limits the Coverage. Also </a:t>
            </a:r>
            <a:r>
              <a:rPr lang="en-IN" i="1" dirty="0" smtClean="0"/>
              <a:t>called Named Exclusion Policies</a:t>
            </a:r>
            <a:r>
              <a:rPr lang="en-IN" dirty="0" smtClean="0"/>
              <a:t>.</a:t>
            </a:r>
            <a:endParaRPr lang="en-US" sz="1600" dirty="0" smtClean="0"/>
          </a:p>
          <a:p>
            <a:pPr lvl="2"/>
            <a:r>
              <a:rPr lang="en-IN" dirty="0" smtClean="0"/>
              <a:t>The Burden shifts to Insurer to prove one of the excepted Perils operated.</a:t>
            </a:r>
          </a:p>
          <a:p>
            <a:pPr lvl="2"/>
            <a:endParaRPr lang="en-US" sz="1600" dirty="0" smtClean="0"/>
          </a:p>
          <a:p>
            <a:pPr lvl="1"/>
            <a:r>
              <a:rPr lang="en-IN" sz="2400" b="1" dirty="0" smtClean="0"/>
              <a:t>Named Peril Policy</a:t>
            </a:r>
            <a:endParaRPr lang="en-US" sz="2000" dirty="0" smtClean="0"/>
          </a:p>
          <a:p>
            <a:pPr lvl="2"/>
            <a:r>
              <a:rPr lang="en-IN" dirty="0" smtClean="0"/>
              <a:t>Covers only what is specifically noted in the Policy</a:t>
            </a:r>
            <a:endParaRPr lang="en-US" sz="1600" dirty="0" smtClean="0"/>
          </a:p>
          <a:p>
            <a:pPr lvl="2"/>
            <a:r>
              <a:rPr lang="en-IN" dirty="0" smtClean="0"/>
              <a:t>It is usually less expensive</a:t>
            </a:r>
            <a:endParaRPr lang="en-US" sz="1600" dirty="0" smtClean="0"/>
          </a:p>
          <a:p>
            <a:pPr lvl="2"/>
            <a:r>
              <a:rPr lang="en-IN" dirty="0" smtClean="0"/>
              <a:t>The burden of Proof lies on the Insured that on of the named peril caused the loss.</a:t>
            </a:r>
            <a:endParaRPr lang="en-US" sz="1600" dirty="0" smtClean="0"/>
          </a:p>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467600" cy="655638"/>
          </a:xfrm>
        </p:spPr>
        <p:txBody>
          <a:bodyPr/>
          <a:lstStyle/>
          <a:p>
            <a:pPr algn="ctr"/>
            <a:r>
              <a:rPr lang="en-IN" b="1" dirty="0" smtClean="0"/>
              <a:t>Machinery Insurance </a:t>
            </a:r>
            <a:endParaRPr lang="en-US" dirty="0"/>
          </a:p>
        </p:txBody>
      </p:sp>
      <p:sp>
        <p:nvSpPr>
          <p:cNvPr id="3" name="Content Placeholder 2"/>
          <p:cNvSpPr>
            <a:spLocks noGrp="1"/>
          </p:cNvSpPr>
          <p:nvPr>
            <p:ph sz="quarter" idx="1"/>
          </p:nvPr>
        </p:nvSpPr>
        <p:spPr>
          <a:xfrm>
            <a:off x="457200" y="990600"/>
            <a:ext cx="7924800" cy="5483352"/>
          </a:xfrm>
        </p:spPr>
        <p:txBody>
          <a:bodyPr>
            <a:normAutofit fontScale="92500" lnSpcReduction="10000"/>
          </a:bodyPr>
          <a:lstStyle/>
          <a:p>
            <a:pPr lvl="0"/>
            <a:r>
              <a:rPr lang="en-IN" b="1" dirty="0" smtClean="0"/>
              <a:t>Applicability</a:t>
            </a:r>
            <a:endParaRPr lang="en-US" sz="2000" dirty="0" smtClean="0"/>
          </a:p>
          <a:p>
            <a:pPr lvl="1"/>
            <a:r>
              <a:rPr lang="en-IN" sz="2400" dirty="0" smtClean="0"/>
              <a:t>Group I - Electrical Machinery installed in Plants </a:t>
            </a:r>
            <a:r>
              <a:rPr lang="en-IN" sz="2400" u="sng" dirty="0" smtClean="0"/>
              <a:t>other than Cold Storages and Ice Plants </a:t>
            </a:r>
            <a:r>
              <a:rPr lang="en-IN" sz="2400" dirty="0" smtClean="0"/>
              <a:t>e.g. </a:t>
            </a:r>
            <a:endParaRPr lang="en-US" sz="2000" dirty="0" smtClean="0"/>
          </a:p>
          <a:p>
            <a:pPr lvl="2"/>
            <a:r>
              <a:rPr lang="en-IN" dirty="0" smtClean="0"/>
              <a:t>Switch gear , </a:t>
            </a:r>
            <a:endParaRPr lang="en-US" sz="1600" dirty="0" smtClean="0"/>
          </a:p>
          <a:p>
            <a:pPr lvl="2"/>
            <a:r>
              <a:rPr lang="en-IN" dirty="0" smtClean="0"/>
              <a:t>Cables , </a:t>
            </a:r>
            <a:endParaRPr lang="en-US" sz="1600" dirty="0" smtClean="0"/>
          </a:p>
          <a:p>
            <a:pPr lvl="2"/>
            <a:r>
              <a:rPr lang="en-IN" dirty="0" smtClean="0"/>
              <a:t>Electrical Motors , </a:t>
            </a:r>
            <a:endParaRPr lang="en-US" sz="1600" dirty="0" smtClean="0"/>
          </a:p>
          <a:p>
            <a:pPr lvl="2"/>
            <a:r>
              <a:rPr lang="en-IN" dirty="0" smtClean="0"/>
              <a:t>DG Sets, </a:t>
            </a:r>
            <a:endParaRPr lang="en-US" sz="1600" dirty="0" smtClean="0"/>
          </a:p>
          <a:p>
            <a:pPr lvl="2"/>
            <a:r>
              <a:rPr lang="en-IN" dirty="0" smtClean="0"/>
              <a:t>Transformers , </a:t>
            </a:r>
            <a:endParaRPr lang="en-US" sz="1600" dirty="0" smtClean="0"/>
          </a:p>
          <a:p>
            <a:pPr lvl="2"/>
            <a:r>
              <a:rPr lang="en-IN" dirty="0" smtClean="0"/>
              <a:t>TG Sets</a:t>
            </a:r>
            <a:endParaRPr lang="en-US" sz="1600" dirty="0" smtClean="0"/>
          </a:p>
          <a:p>
            <a:pPr lvl="1"/>
            <a:r>
              <a:rPr lang="en-IN" sz="2400" dirty="0" smtClean="0"/>
              <a:t>Group II- MECHANICAL ITEMS (MACHINES COMMON TO ALL INDUSTRIES) </a:t>
            </a:r>
            <a:r>
              <a:rPr lang="en-IN" sz="2400" dirty="0" err="1" smtClean="0"/>
              <a:t>e.g</a:t>
            </a:r>
            <a:endParaRPr lang="en-US" sz="2000" dirty="0" smtClean="0"/>
          </a:p>
          <a:p>
            <a:pPr lvl="2"/>
            <a:r>
              <a:rPr lang="en-IN" dirty="0" smtClean="0"/>
              <a:t>Compressors &amp; Auxiliaries , </a:t>
            </a:r>
            <a:endParaRPr lang="en-US" sz="1600" dirty="0" smtClean="0"/>
          </a:p>
          <a:p>
            <a:pPr lvl="2"/>
            <a:r>
              <a:rPr lang="en-IN" dirty="0" smtClean="0"/>
              <a:t>Centrifuges , </a:t>
            </a:r>
            <a:endParaRPr lang="en-US" sz="1600" dirty="0" smtClean="0"/>
          </a:p>
          <a:p>
            <a:pPr lvl="2"/>
            <a:r>
              <a:rPr lang="en-IN" dirty="0" smtClean="0"/>
              <a:t>Gear Boxes , </a:t>
            </a:r>
            <a:endParaRPr lang="en-US" sz="1600" dirty="0" smtClean="0"/>
          </a:p>
          <a:p>
            <a:pPr lvl="2"/>
            <a:r>
              <a:rPr lang="en-IN" dirty="0" smtClean="0"/>
              <a:t>Lathes (CNC) , </a:t>
            </a:r>
            <a:endParaRPr lang="en-US" sz="1600" dirty="0" smtClean="0"/>
          </a:p>
          <a:p>
            <a:pPr lvl="2"/>
            <a:r>
              <a:rPr lang="en-IN" dirty="0" smtClean="0"/>
              <a:t>Material Handling Equipments(Conveyors) , </a:t>
            </a:r>
            <a:endParaRPr lang="en-US" sz="1600" dirty="0" smtClean="0"/>
          </a:p>
          <a:p>
            <a:pPr lvl="2"/>
            <a:r>
              <a:rPr lang="en-IN" dirty="0" smtClean="0"/>
              <a:t>Occupancy wise Machines like Textile ,Paint Mfg etc.</a:t>
            </a:r>
            <a:endParaRPr lang="en-US" sz="1600" dirty="0" smtClean="0"/>
          </a:p>
          <a:p>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467600" cy="579438"/>
          </a:xfrm>
        </p:spPr>
        <p:txBody>
          <a:bodyPr/>
          <a:lstStyle/>
          <a:p>
            <a:pPr algn="ctr"/>
            <a:r>
              <a:rPr lang="en-IN" b="1" dirty="0" smtClean="0"/>
              <a:t>Machinery Insurance  </a:t>
            </a:r>
            <a:r>
              <a:rPr lang="en-IN" sz="1600" b="1" dirty="0" err="1" smtClean="0"/>
              <a:t>Contd</a:t>
            </a:r>
            <a:r>
              <a:rPr lang="en-IN" sz="1600" b="1" dirty="0" smtClean="0"/>
              <a:t>….</a:t>
            </a:r>
            <a:endParaRPr lang="en-US" sz="1600" dirty="0"/>
          </a:p>
        </p:txBody>
      </p:sp>
      <p:sp>
        <p:nvSpPr>
          <p:cNvPr id="3" name="Content Placeholder 2"/>
          <p:cNvSpPr>
            <a:spLocks noGrp="1"/>
          </p:cNvSpPr>
          <p:nvPr>
            <p:ph sz="quarter" idx="1"/>
          </p:nvPr>
        </p:nvSpPr>
        <p:spPr>
          <a:xfrm>
            <a:off x="457200" y="1219200"/>
            <a:ext cx="7848600" cy="5254752"/>
          </a:xfrm>
        </p:spPr>
        <p:txBody>
          <a:bodyPr>
            <a:normAutofit/>
          </a:bodyPr>
          <a:lstStyle/>
          <a:p>
            <a:pPr lvl="1"/>
            <a:r>
              <a:rPr lang="en-IN" sz="2400" dirty="0" smtClean="0"/>
              <a:t>Group III - Machinery in Cold Storages and Ice Plants</a:t>
            </a:r>
            <a:endParaRPr lang="en-US" sz="2000" dirty="0" smtClean="0"/>
          </a:p>
          <a:p>
            <a:pPr lvl="1"/>
            <a:r>
              <a:rPr lang="en-IN" sz="2400" dirty="0" smtClean="0"/>
              <a:t>Group IV- Fertilizer Plants/Petrochemical Plants/Refineries</a:t>
            </a:r>
            <a:endParaRPr lang="en-US" sz="2000" dirty="0" smtClean="0"/>
          </a:p>
          <a:p>
            <a:pPr lvl="1"/>
            <a:r>
              <a:rPr lang="en-IN" sz="2400" dirty="0" smtClean="0"/>
              <a:t>Declined List of Machinery –</a:t>
            </a:r>
            <a:endParaRPr lang="en-US" sz="2000" dirty="0" smtClean="0"/>
          </a:p>
          <a:p>
            <a:pPr lvl="2"/>
            <a:r>
              <a:rPr lang="en-IN" dirty="0" smtClean="0"/>
              <a:t>Stone Crushers , </a:t>
            </a:r>
            <a:endParaRPr lang="en-US" sz="1600" dirty="0" smtClean="0"/>
          </a:p>
          <a:p>
            <a:pPr lvl="2"/>
            <a:r>
              <a:rPr lang="en-IN" dirty="0" smtClean="0"/>
              <a:t>PVC lined, Rubber lined and such other lined vessels , </a:t>
            </a:r>
            <a:endParaRPr lang="en-US" sz="1600" dirty="0" smtClean="0"/>
          </a:p>
          <a:p>
            <a:pPr lvl="2"/>
            <a:r>
              <a:rPr lang="en-IN" dirty="0" smtClean="0"/>
              <a:t>Radios, Tape Recorders, TV Sets , </a:t>
            </a:r>
            <a:endParaRPr lang="en-US" sz="1600" dirty="0" smtClean="0"/>
          </a:p>
          <a:p>
            <a:pPr lvl="2"/>
            <a:r>
              <a:rPr lang="en-IN" dirty="0" smtClean="0"/>
              <a:t>Any Imported Machinery which cannot be repaired in the country , </a:t>
            </a:r>
            <a:endParaRPr lang="en-US" sz="1600" dirty="0" smtClean="0"/>
          </a:p>
          <a:p>
            <a:pPr lvl="2"/>
            <a:r>
              <a:rPr lang="en-IN" dirty="0" smtClean="0"/>
              <a:t>Pumps-with glass, graphite, rubber impellers , </a:t>
            </a:r>
            <a:endParaRPr lang="en-US" sz="1600" dirty="0" smtClean="0"/>
          </a:p>
          <a:p>
            <a:pPr lvl="2"/>
            <a:r>
              <a:rPr lang="en-IN" dirty="0" smtClean="0"/>
              <a:t>Pipe lines , </a:t>
            </a:r>
            <a:endParaRPr lang="en-US" sz="1600" dirty="0" smtClean="0"/>
          </a:p>
          <a:p>
            <a:pPr lvl="2"/>
            <a:r>
              <a:rPr lang="en-IN" b="1" dirty="0" smtClean="0"/>
              <a:t>Computers and other Electronic Equipments , </a:t>
            </a:r>
            <a:endParaRPr lang="en-US" sz="1600" dirty="0" smtClean="0"/>
          </a:p>
          <a:p>
            <a:pPr lvl="2"/>
            <a:r>
              <a:rPr lang="en-IN" b="1" dirty="0" smtClean="0"/>
              <a:t>Portable and Mobile Equipments.</a:t>
            </a:r>
            <a:endParaRPr lang="en-US" sz="1600" dirty="0" smtClean="0"/>
          </a:p>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852"/>
            <a:ext cx="7924800" cy="571504"/>
          </a:xfrm>
        </p:spPr>
        <p:txBody>
          <a:bodyPr>
            <a:normAutofit fontScale="90000"/>
          </a:bodyPr>
          <a:lstStyle/>
          <a:p>
            <a:pPr lvl="0" algn="ctr"/>
            <a:r>
              <a:rPr lang="en-IN" b="1" dirty="0" smtClean="0"/>
              <a:t/>
            </a:r>
            <a:br>
              <a:rPr lang="en-IN" b="1" dirty="0" smtClean="0"/>
            </a:br>
            <a:r>
              <a:rPr lang="en-IN" b="1" dirty="0" smtClean="0"/>
              <a:t/>
            </a:r>
            <a:br>
              <a:rPr lang="en-IN" b="1" dirty="0" smtClean="0"/>
            </a:br>
            <a:r>
              <a:rPr lang="en-IN" b="1" dirty="0" smtClean="0"/>
              <a:t> </a:t>
            </a:r>
            <a:r>
              <a:rPr lang="en-US" sz="1400" dirty="0" smtClean="0"/>
              <a:t/>
            </a:r>
            <a:br>
              <a:rPr lang="en-US" sz="1400" dirty="0" smtClean="0"/>
            </a:br>
            <a:r>
              <a:rPr lang="en-IN" b="1" dirty="0" smtClean="0"/>
              <a:t> Machinery Insurance </a:t>
            </a:r>
            <a:endParaRPr lang="en-US" dirty="0"/>
          </a:p>
        </p:txBody>
      </p:sp>
      <p:sp>
        <p:nvSpPr>
          <p:cNvPr id="3" name="Content Placeholder 2"/>
          <p:cNvSpPr>
            <a:spLocks noGrp="1"/>
          </p:cNvSpPr>
          <p:nvPr>
            <p:ph sz="quarter" idx="1"/>
          </p:nvPr>
        </p:nvSpPr>
        <p:spPr>
          <a:xfrm>
            <a:off x="457200" y="642918"/>
            <a:ext cx="7772400" cy="5831034"/>
          </a:xfrm>
        </p:spPr>
        <p:txBody>
          <a:bodyPr>
            <a:normAutofit fontScale="92500" lnSpcReduction="20000"/>
          </a:bodyPr>
          <a:lstStyle/>
          <a:p>
            <a:pPr lvl="1" algn="just">
              <a:buNone/>
            </a:pPr>
            <a:r>
              <a:rPr lang="en-IN" sz="3000" b="1" u="sng" dirty="0" smtClean="0"/>
              <a:t>Insuring Clause</a:t>
            </a:r>
          </a:p>
          <a:p>
            <a:pPr lvl="1" algn="just"/>
            <a:r>
              <a:rPr lang="en-IN" sz="2400" dirty="0" smtClean="0"/>
              <a:t>Indemnifies the Insured against </a:t>
            </a:r>
            <a:r>
              <a:rPr lang="en-IN" sz="2400" b="1" dirty="0" smtClean="0"/>
              <a:t>unforeseen and sudden physical damage</a:t>
            </a:r>
            <a:r>
              <a:rPr lang="en-IN" sz="2400" dirty="0" smtClean="0"/>
              <a:t> by any cause not  excluded</a:t>
            </a:r>
            <a:endParaRPr lang="en-US" sz="2000" dirty="0" smtClean="0"/>
          </a:p>
          <a:p>
            <a:pPr lvl="1" algn="just"/>
            <a:r>
              <a:rPr lang="en-IN" sz="2400" dirty="0" smtClean="0"/>
              <a:t>Insurer retains </a:t>
            </a:r>
            <a:r>
              <a:rPr lang="en-IN" sz="2400" b="1" dirty="0" smtClean="0"/>
              <a:t>option</a:t>
            </a:r>
            <a:r>
              <a:rPr lang="en-IN" sz="2400" dirty="0" smtClean="0"/>
              <a:t> by payment </a:t>
            </a:r>
            <a:r>
              <a:rPr lang="en-IN" sz="2400" i="1" dirty="0" smtClean="0"/>
              <a:t>or</a:t>
            </a:r>
            <a:r>
              <a:rPr lang="en-IN" sz="2400" dirty="0" smtClean="0"/>
              <a:t> reinstatement </a:t>
            </a:r>
            <a:r>
              <a:rPr lang="en-IN" sz="2400" i="1" dirty="0" smtClean="0"/>
              <a:t>or</a:t>
            </a:r>
            <a:r>
              <a:rPr lang="en-IN" sz="2400" dirty="0" smtClean="0"/>
              <a:t> repair.</a:t>
            </a:r>
            <a:endParaRPr lang="en-US" sz="2000" dirty="0" smtClean="0"/>
          </a:p>
          <a:p>
            <a:pPr lvl="1" algn="just"/>
            <a:r>
              <a:rPr lang="en-IN" sz="2400" dirty="0" smtClean="0"/>
              <a:t>Whilst in the </a:t>
            </a:r>
            <a:r>
              <a:rPr lang="en-IN" sz="2400" b="1" dirty="0" smtClean="0"/>
              <a:t>premises</a:t>
            </a:r>
            <a:r>
              <a:rPr lang="en-IN" sz="2400" dirty="0" smtClean="0"/>
              <a:t>.</a:t>
            </a:r>
            <a:endParaRPr lang="en-US" sz="2000" dirty="0" smtClean="0"/>
          </a:p>
          <a:p>
            <a:pPr lvl="1" algn="just"/>
            <a:r>
              <a:rPr lang="en-IN" sz="2400" dirty="0" smtClean="0"/>
              <a:t>Necessitating its </a:t>
            </a:r>
            <a:r>
              <a:rPr lang="en-IN" sz="2400" b="1" dirty="0" smtClean="0"/>
              <a:t>immediate repair or replacement</a:t>
            </a:r>
            <a:r>
              <a:rPr lang="en-IN" sz="2400" dirty="0" smtClean="0"/>
              <a:t>.</a:t>
            </a:r>
            <a:endParaRPr lang="en-US" sz="2000" dirty="0" smtClean="0"/>
          </a:p>
          <a:p>
            <a:pPr lvl="1" algn="just"/>
            <a:r>
              <a:rPr lang="en-IN" sz="2400" dirty="0" smtClean="0"/>
              <a:t>Applies after successful completion of performance/acceptance tests.</a:t>
            </a:r>
            <a:endParaRPr lang="en-US" sz="2000" dirty="0" smtClean="0"/>
          </a:p>
          <a:p>
            <a:pPr lvl="1" algn="just"/>
            <a:r>
              <a:rPr lang="en-IN" sz="2400" dirty="0" smtClean="0"/>
              <a:t>Whether they are </a:t>
            </a:r>
            <a:endParaRPr lang="en-US" sz="2000" dirty="0" smtClean="0"/>
          </a:p>
          <a:p>
            <a:pPr lvl="2" algn="just"/>
            <a:r>
              <a:rPr lang="en-IN" dirty="0" smtClean="0"/>
              <a:t>at work or </a:t>
            </a:r>
            <a:endParaRPr lang="en-US" sz="1600" dirty="0" smtClean="0"/>
          </a:p>
          <a:p>
            <a:pPr lvl="2" algn="just"/>
            <a:r>
              <a:rPr lang="en-IN" dirty="0" smtClean="0"/>
              <a:t>at rest, or </a:t>
            </a:r>
            <a:endParaRPr lang="en-US" sz="1600" dirty="0" smtClean="0"/>
          </a:p>
          <a:p>
            <a:pPr lvl="2" algn="just"/>
            <a:r>
              <a:rPr lang="en-IN" dirty="0" smtClean="0"/>
              <a:t>being dismantled for the purpose of cleaning or overhauling, or </a:t>
            </a:r>
            <a:endParaRPr lang="en-US" sz="1600" dirty="0" smtClean="0"/>
          </a:p>
          <a:p>
            <a:pPr lvl="2" algn="just"/>
            <a:r>
              <a:rPr lang="en-IN" dirty="0" smtClean="0"/>
              <a:t>in the course of the aforesaid operations themselves, or </a:t>
            </a:r>
            <a:endParaRPr lang="en-US" sz="1600" dirty="0" smtClean="0"/>
          </a:p>
          <a:p>
            <a:pPr lvl="2" algn="just"/>
            <a:r>
              <a:rPr lang="en-IN" dirty="0" smtClean="0"/>
              <a:t>when being shifted within the premises, or </a:t>
            </a:r>
            <a:endParaRPr lang="en-US" sz="1600" dirty="0" smtClean="0"/>
          </a:p>
          <a:p>
            <a:pPr lvl="2" algn="just"/>
            <a:r>
              <a:rPr lang="en-IN" dirty="0" smtClean="0"/>
              <a:t>during subsequent re-erection</a:t>
            </a:r>
            <a:endParaRPr lang="en-US" sz="1600" dirty="0" smtClean="0"/>
          </a:p>
          <a:p>
            <a:pPr algn="just"/>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15962"/>
          </a:xfrm>
        </p:spPr>
        <p:txBody>
          <a:bodyPr/>
          <a:lstStyle/>
          <a:p>
            <a:pPr algn="ctr"/>
            <a:r>
              <a:rPr lang="en-IN" b="1" dirty="0" smtClean="0"/>
              <a:t>Machinery Insurance  </a:t>
            </a:r>
            <a:r>
              <a:rPr lang="en-IN" sz="1600" b="1" dirty="0" err="1" smtClean="0"/>
              <a:t>Contd</a:t>
            </a:r>
            <a:r>
              <a:rPr lang="en-IN" sz="1600" b="1" dirty="0" smtClean="0"/>
              <a:t>….</a:t>
            </a:r>
            <a:endParaRPr lang="en-US" dirty="0"/>
          </a:p>
        </p:txBody>
      </p:sp>
      <p:sp>
        <p:nvSpPr>
          <p:cNvPr id="3" name="Content Placeholder 2"/>
          <p:cNvSpPr>
            <a:spLocks noGrp="1"/>
          </p:cNvSpPr>
          <p:nvPr>
            <p:ph sz="quarter" idx="1"/>
          </p:nvPr>
        </p:nvSpPr>
        <p:spPr>
          <a:xfrm>
            <a:off x="457200" y="1071546"/>
            <a:ext cx="7772400" cy="5402406"/>
          </a:xfrm>
        </p:spPr>
        <p:txBody>
          <a:bodyPr/>
          <a:lstStyle/>
          <a:p>
            <a:pPr lvl="0"/>
            <a:r>
              <a:rPr lang="en-IN" b="1" u="sng" dirty="0" smtClean="0"/>
              <a:t>Sum Insured</a:t>
            </a:r>
            <a:endParaRPr lang="en-US" sz="2000" u="sng" dirty="0" smtClean="0"/>
          </a:p>
          <a:p>
            <a:pPr lvl="1" algn="just"/>
            <a:r>
              <a:rPr lang="en-IN" sz="2400" dirty="0" smtClean="0"/>
              <a:t>Sum Insured shall be equal to the cost of replacement of the insured property by new property of the same kind and same capacity </a:t>
            </a:r>
            <a:endParaRPr lang="en-US" sz="2000" dirty="0" smtClean="0"/>
          </a:p>
          <a:p>
            <a:pPr lvl="1" algn="just"/>
            <a:r>
              <a:rPr lang="en-IN" sz="2400" dirty="0" smtClean="0"/>
              <a:t>Which shall mean its replacement cost including </a:t>
            </a:r>
            <a:r>
              <a:rPr lang="en-IN" sz="2400" b="1" dirty="0" smtClean="0"/>
              <a:t>Packing</a:t>
            </a:r>
            <a:r>
              <a:rPr lang="en-IN" sz="2400" dirty="0" smtClean="0"/>
              <a:t>, </a:t>
            </a:r>
            <a:r>
              <a:rPr lang="en-IN" sz="2400" b="1" dirty="0" smtClean="0"/>
              <a:t>freight</a:t>
            </a:r>
            <a:r>
              <a:rPr lang="en-IN" sz="2400" dirty="0" smtClean="0"/>
              <a:t> and </a:t>
            </a:r>
            <a:r>
              <a:rPr lang="en-IN" sz="2400" b="1" dirty="0" smtClean="0"/>
              <a:t>customs</a:t>
            </a:r>
            <a:r>
              <a:rPr lang="en-IN" sz="2400" dirty="0" smtClean="0"/>
              <a:t> duties, if any, and </a:t>
            </a:r>
            <a:r>
              <a:rPr lang="en-IN" sz="2400" b="1" dirty="0" smtClean="0"/>
              <a:t>erection</a:t>
            </a:r>
            <a:r>
              <a:rPr lang="en-IN" sz="2400" dirty="0" smtClean="0"/>
              <a:t> costs.</a:t>
            </a:r>
            <a:endParaRPr lang="en-US" sz="2000" dirty="0" smtClean="0"/>
          </a:p>
          <a:p>
            <a:pPr lvl="0" algn="just"/>
            <a:r>
              <a:rPr lang="en-IN" b="1" u="sng" dirty="0" smtClean="0"/>
              <a:t>Policy Period</a:t>
            </a:r>
            <a:endParaRPr lang="en-US" sz="2000" u="sng" dirty="0" smtClean="0"/>
          </a:p>
          <a:p>
            <a:pPr lvl="1" algn="just"/>
            <a:r>
              <a:rPr lang="en-IN" sz="2400" dirty="0" smtClean="0"/>
              <a:t>Annual</a:t>
            </a:r>
            <a:endParaRPr lang="en-US" sz="2000" dirty="0" smtClean="0"/>
          </a:p>
          <a:p>
            <a:pPr lvl="1" algn="just"/>
            <a:r>
              <a:rPr lang="en-IN" sz="2400" dirty="0" smtClean="0"/>
              <a:t>The policies, if to be issued for shorter period than twelve months should be issued at the rates set out. 1 wk/10% to 8 m/85%</a:t>
            </a:r>
            <a:endParaRPr lang="en-US" sz="2000" dirty="0" smtClean="0"/>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54032"/>
          </a:xfrm>
        </p:spPr>
        <p:txBody>
          <a:bodyPr/>
          <a:lstStyle/>
          <a:p>
            <a:r>
              <a:rPr lang="en-IN" dirty="0" smtClean="0"/>
              <a:t>Introduction to </a:t>
            </a:r>
            <a:r>
              <a:rPr lang="en-IN" dirty="0" err="1" smtClean="0"/>
              <a:t>Engg</a:t>
            </a:r>
            <a:r>
              <a:rPr lang="en-IN" dirty="0" smtClean="0"/>
              <a:t> Insurance</a:t>
            </a:r>
            <a:endParaRPr lang="en-IN" dirty="0"/>
          </a:p>
        </p:txBody>
      </p:sp>
      <p:sp>
        <p:nvSpPr>
          <p:cNvPr id="3" name="Content Placeholder 2"/>
          <p:cNvSpPr>
            <a:spLocks noGrp="1"/>
          </p:cNvSpPr>
          <p:nvPr>
            <p:ph sz="quarter" idx="1"/>
          </p:nvPr>
        </p:nvSpPr>
        <p:spPr>
          <a:xfrm>
            <a:off x="457200" y="1071546"/>
            <a:ext cx="8043890" cy="5402406"/>
          </a:xfrm>
        </p:spPr>
        <p:txBody>
          <a:bodyPr/>
          <a:lstStyle/>
          <a:p>
            <a:pPr algn="just">
              <a:buNone/>
            </a:pPr>
            <a:r>
              <a:rPr lang="en-IN" dirty="0" smtClean="0"/>
              <a:t>Definition of </a:t>
            </a:r>
            <a:r>
              <a:rPr lang="en-IN" b="1" dirty="0" smtClean="0"/>
              <a:t>Engineering</a:t>
            </a:r>
            <a:r>
              <a:rPr lang="en-IN" dirty="0" smtClean="0"/>
              <a:t>:</a:t>
            </a:r>
          </a:p>
          <a:p>
            <a:pPr algn="just">
              <a:buNone/>
            </a:pPr>
            <a:endParaRPr lang="en-IN" dirty="0" smtClean="0"/>
          </a:p>
          <a:p>
            <a:pPr algn="just"/>
            <a:r>
              <a:rPr lang="en-IN" b="1" dirty="0" smtClean="0"/>
              <a:t>Engineering</a:t>
            </a:r>
            <a:r>
              <a:rPr lang="en-IN" dirty="0" smtClean="0"/>
              <a:t> is the designing, testing and building of machines, structures and processes and subsequent Usage ;using maths and science.</a:t>
            </a:r>
          </a:p>
          <a:p>
            <a:pPr algn="just"/>
            <a:r>
              <a:rPr lang="en-IN" dirty="0" smtClean="0"/>
              <a:t>Engineering Insurance has suitable  policies for each phase of Construction /erection and usage.</a:t>
            </a:r>
            <a:endParaRPr lang="en-IN"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14290"/>
            <a:ext cx="7467600" cy="642942"/>
          </a:xfrm>
        </p:spPr>
        <p:txBody>
          <a:bodyPr>
            <a:normAutofit/>
          </a:bodyPr>
          <a:lstStyle/>
          <a:p>
            <a:pPr lvl="0" algn="ctr"/>
            <a:r>
              <a:rPr lang="en-IN" b="1" dirty="0" smtClean="0"/>
              <a:t>Machinery Insurance  </a:t>
            </a:r>
            <a:r>
              <a:rPr lang="en-IN" sz="3300" b="1" dirty="0" smtClean="0"/>
              <a:t>(</a:t>
            </a:r>
            <a:r>
              <a:rPr lang="en-IN" b="1" dirty="0" smtClean="0"/>
              <a:t>Exclusions</a:t>
            </a:r>
            <a:r>
              <a:rPr lang="en-IN" sz="3300" b="1" dirty="0" smtClean="0"/>
              <a:t>)</a:t>
            </a:r>
            <a:r>
              <a:rPr lang="en-IN" sz="1400" b="1" dirty="0" smtClean="0"/>
              <a:t> </a:t>
            </a:r>
            <a:endParaRPr lang="en-US" dirty="0"/>
          </a:p>
        </p:txBody>
      </p:sp>
      <p:sp>
        <p:nvSpPr>
          <p:cNvPr id="3" name="Content Placeholder 2"/>
          <p:cNvSpPr>
            <a:spLocks noGrp="1"/>
          </p:cNvSpPr>
          <p:nvPr>
            <p:ph sz="quarter" idx="1"/>
          </p:nvPr>
        </p:nvSpPr>
        <p:spPr>
          <a:xfrm>
            <a:off x="457200" y="928670"/>
            <a:ext cx="7924800" cy="5545282"/>
          </a:xfrm>
        </p:spPr>
        <p:txBody>
          <a:bodyPr>
            <a:normAutofit/>
          </a:bodyPr>
          <a:lstStyle/>
          <a:p>
            <a:pPr>
              <a:buNone/>
            </a:pPr>
            <a:r>
              <a:rPr lang="en-US" sz="2000" b="1" dirty="0" smtClean="0"/>
              <a:t>General Exclusions under MBD</a:t>
            </a:r>
          </a:p>
          <a:p>
            <a:pPr marL="457200" indent="-457200" algn="just">
              <a:buFont typeface="+mj-lt"/>
              <a:buAutoNum type="arabicPeriod"/>
            </a:pPr>
            <a:r>
              <a:rPr lang="en-IN" sz="2000" b="1" dirty="0" smtClean="0"/>
              <a:t>Loss, damage and/or liability caused by or arising from or in consequence, directly or indirectly from the </a:t>
            </a:r>
            <a:r>
              <a:rPr lang="en-IN" sz="2000" b="1" dirty="0" smtClean="0">
                <a:solidFill>
                  <a:srgbClr val="FF0000"/>
                </a:solidFill>
              </a:rPr>
              <a:t>following are not payable</a:t>
            </a:r>
            <a:r>
              <a:rPr lang="en-IN" sz="2000" b="1" dirty="0" smtClean="0"/>
              <a:t>.:</a:t>
            </a:r>
            <a:endParaRPr lang="en-US" sz="2000" b="1" dirty="0" smtClean="0"/>
          </a:p>
          <a:p>
            <a:pPr lvl="1" algn="just"/>
            <a:r>
              <a:rPr lang="en-IN" sz="2000" dirty="0" smtClean="0"/>
              <a:t>Fire including extinguishment of a fire or clearance of debris and dismantling  , Smoke</a:t>
            </a:r>
          </a:p>
          <a:p>
            <a:pPr lvl="1" algn="just"/>
            <a:r>
              <a:rPr lang="en-IN" sz="2000" dirty="0" smtClean="0"/>
              <a:t>Lightning</a:t>
            </a:r>
          </a:p>
          <a:p>
            <a:pPr lvl="1" algn="just"/>
            <a:r>
              <a:rPr lang="en-IN" sz="2000" dirty="0" smtClean="0"/>
              <a:t>Explosion of any kind (</a:t>
            </a:r>
            <a:r>
              <a:rPr lang="en-IN" sz="2000" i="1" dirty="0" smtClean="0">
                <a:solidFill>
                  <a:srgbClr val="7030A0"/>
                </a:solidFill>
              </a:rPr>
              <a:t> </a:t>
            </a:r>
            <a:r>
              <a:rPr lang="en-IN" sz="2000" b="1" dirty="0" smtClean="0">
                <a:solidFill>
                  <a:srgbClr val="7030A0"/>
                </a:solidFill>
              </a:rPr>
              <a:t>other than </a:t>
            </a:r>
            <a:r>
              <a:rPr lang="en-IN" sz="2000" dirty="0" smtClean="0"/>
              <a:t>bursting or disruption of turbines, compressors, cylinders of steam engines, hydraulic cylinders or fly wheels or other apparatus subject to </a:t>
            </a:r>
            <a:r>
              <a:rPr lang="en-IN" sz="2000" b="1" dirty="0" smtClean="0">
                <a:solidFill>
                  <a:srgbClr val="7030A0"/>
                </a:solidFill>
              </a:rPr>
              <a:t>centrifugal force, internal pressure- </a:t>
            </a:r>
            <a:r>
              <a:rPr lang="en-IN" sz="2000" b="1" i="1" dirty="0" smtClean="0">
                <a:solidFill>
                  <a:srgbClr val="7030A0"/>
                </a:solidFill>
              </a:rPr>
              <a:t>Which is </a:t>
            </a:r>
            <a:r>
              <a:rPr lang="en-IN" sz="2000" b="1" i="1" dirty="0" err="1" smtClean="0">
                <a:solidFill>
                  <a:srgbClr val="7030A0"/>
                </a:solidFill>
              </a:rPr>
              <a:t>Writeback</a:t>
            </a:r>
            <a:r>
              <a:rPr lang="en-IN" sz="2000" dirty="0" smtClean="0"/>
              <a:t>)</a:t>
            </a:r>
          </a:p>
          <a:p>
            <a:pPr lvl="1" algn="just"/>
            <a:r>
              <a:rPr lang="en-IN" sz="2000" dirty="0" smtClean="0"/>
              <a:t>Theft</a:t>
            </a:r>
          </a:p>
          <a:p>
            <a:pPr lvl="1" algn="just"/>
            <a:r>
              <a:rPr lang="en-IN" sz="2000" dirty="0" smtClean="0"/>
              <a:t>Collapse of Buildings</a:t>
            </a:r>
          </a:p>
          <a:p>
            <a:pPr lvl="1" algn="just"/>
            <a:r>
              <a:rPr lang="en-IN" sz="2000" dirty="0" smtClean="0"/>
              <a:t>S/LR Risks</a:t>
            </a:r>
          </a:p>
          <a:p>
            <a:pPr lvl="1" algn="just"/>
            <a:r>
              <a:rPr lang="en-IN" sz="2000" dirty="0" smtClean="0"/>
              <a:t>Water which escapes from water containing apparatus</a:t>
            </a:r>
          </a:p>
          <a:p>
            <a:pPr lvl="1" algn="just"/>
            <a:endParaRPr lang="en-US" sz="2000" b="1" dirty="0" smtClean="0"/>
          </a:p>
          <a:p>
            <a:endParaRPr lang="en-US" sz="2000" b="1"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4290"/>
            <a:ext cx="7467600" cy="714380"/>
          </a:xfrm>
        </p:spPr>
        <p:txBody>
          <a:bodyPr/>
          <a:lstStyle/>
          <a:p>
            <a:r>
              <a:rPr lang="en-IN" b="1" dirty="0" smtClean="0"/>
              <a:t>Machinery Insurance  </a:t>
            </a:r>
            <a:r>
              <a:rPr lang="en-IN" sz="3300" b="1" dirty="0" smtClean="0"/>
              <a:t>(</a:t>
            </a:r>
            <a:r>
              <a:rPr lang="en-IN" b="1" dirty="0" smtClean="0"/>
              <a:t>Exclusions</a:t>
            </a:r>
            <a:r>
              <a:rPr lang="en-IN" sz="3300" b="1" dirty="0" smtClean="0"/>
              <a:t>)</a:t>
            </a:r>
            <a:endParaRPr lang="en-IN" dirty="0"/>
          </a:p>
        </p:txBody>
      </p:sp>
      <p:sp>
        <p:nvSpPr>
          <p:cNvPr id="3" name="Content Placeholder 2"/>
          <p:cNvSpPr>
            <a:spLocks noGrp="1"/>
          </p:cNvSpPr>
          <p:nvPr>
            <p:ph sz="quarter" idx="1"/>
          </p:nvPr>
        </p:nvSpPr>
        <p:spPr>
          <a:xfrm>
            <a:off x="457200" y="1000108"/>
            <a:ext cx="8115328" cy="5473844"/>
          </a:xfrm>
        </p:spPr>
        <p:txBody>
          <a:bodyPr/>
          <a:lstStyle/>
          <a:p>
            <a:pPr lvl="1" algn="just">
              <a:buFont typeface="Symbol" pitchFamily="18" charset="2"/>
              <a:buChar char=""/>
            </a:pPr>
            <a:r>
              <a:rPr lang="en-IN" dirty="0" smtClean="0"/>
              <a:t>STFI /EQ/ other Acts of God</a:t>
            </a:r>
          </a:p>
          <a:p>
            <a:pPr lvl="1" algn="just">
              <a:buFont typeface="Symbol" pitchFamily="18" charset="2"/>
              <a:buChar char=""/>
            </a:pPr>
            <a:r>
              <a:rPr lang="en-IN" dirty="0" smtClean="0"/>
              <a:t>Impact of land borne or waterborne or airborne craft or other aerial devices and/or articles dropped </a:t>
            </a:r>
            <a:r>
              <a:rPr lang="en-IN" dirty="0" err="1" smtClean="0"/>
              <a:t>therefrom</a:t>
            </a:r>
            <a:r>
              <a:rPr lang="en-IN" dirty="0" smtClean="0"/>
              <a:t>.</a:t>
            </a:r>
          </a:p>
          <a:p>
            <a:pPr lvl="1" algn="just">
              <a:buFont typeface="Symbol" pitchFamily="18" charset="2"/>
              <a:buChar char=""/>
            </a:pPr>
            <a:r>
              <a:rPr lang="en-IN" b="1" dirty="0" err="1" smtClean="0">
                <a:solidFill>
                  <a:srgbClr val="7030A0"/>
                </a:solidFill>
              </a:rPr>
              <a:t>Writeback</a:t>
            </a:r>
            <a:r>
              <a:rPr lang="en-IN" b="1" dirty="0" smtClean="0">
                <a:solidFill>
                  <a:srgbClr val="7030A0"/>
                </a:solidFill>
              </a:rPr>
              <a:t>:</a:t>
            </a:r>
            <a:r>
              <a:rPr lang="en-IN" dirty="0" smtClean="0"/>
              <a:t> Any damage by </a:t>
            </a:r>
            <a:r>
              <a:rPr lang="en-IN" b="1" dirty="0" smtClean="0"/>
              <a:t>fire within the electrical appliances </a:t>
            </a:r>
            <a:r>
              <a:rPr lang="en-IN" dirty="0" smtClean="0"/>
              <a:t>arising from or occasioned by overrunning, excessive pressure, short circuiting, arcing, self heating or leakage of electricity, from whatever cause (</a:t>
            </a:r>
            <a:r>
              <a:rPr lang="en-IN" b="1" dirty="0" smtClean="0">
                <a:solidFill>
                  <a:srgbClr val="7030A0"/>
                </a:solidFill>
              </a:rPr>
              <a:t>lightning included</a:t>
            </a:r>
            <a:r>
              <a:rPr lang="en-IN" dirty="0" smtClean="0"/>
              <a:t>), </a:t>
            </a:r>
            <a:r>
              <a:rPr lang="en-IN" b="1" dirty="0" smtClean="0">
                <a:solidFill>
                  <a:srgbClr val="7030A0"/>
                </a:solidFill>
              </a:rPr>
              <a:t>is </a:t>
            </a:r>
            <a:r>
              <a:rPr lang="en-IN" b="1" dirty="0" err="1" smtClean="0">
                <a:solidFill>
                  <a:srgbClr val="7030A0"/>
                </a:solidFill>
              </a:rPr>
              <a:t>covered</a:t>
            </a:r>
            <a:r>
              <a:rPr lang="en-IN" dirty="0" err="1" smtClean="0"/>
              <a:t>;This</a:t>
            </a:r>
            <a:r>
              <a:rPr lang="en-IN" dirty="0" smtClean="0"/>
              <a:t> coverage </a:t>
            </a:r>
            <a:r>
              <a:rPr lang="en-IN" b="1" dirty="0" smtClean="0">
                <a:solidFill>
                  <a:srgbClr val="7030A0"/>
                </a:solidFill>
              </a:rPr>
              <a:t>shall apply only to the particular electrical machine; so affected </a:t>
            </a:r>
            <a:r>
              <a:rPr lang="en-IN" dirty="0" smtClean="0"/>
              <a:t>and not to other  machine which may be destroyed or damaged by fire so set up.</a:t>
            </a:r>
          </a:p>
          <a:p>
            <a:pPr lvl="1" algn="just">
              <a:buFont typeface="Symbol" pitchFamily="18" charset="2"/>
              <a:buChar char=""/>
            </a:pPr>
            <a:endParaRPr lang="en-IN" dirty="0" smtClean="0"/>
          </a:p>
          <a:p>
            <a:pPr lvl="1">
              <a:buFont typeface="Symbol" pitchFamily="18" charset="2"/>
              <a:buChar char=""/>
            </a:pPr>
            <a:endParaRPr lang="en-IN" dirty="0" smtClean="0"/>
          </a:p>
          <a:p>
            <a:pPr lvl="1">
              <a:buFont typeface="Symbol" pitchFamily="18" charset="2"/>
              <a:buChar char=""/>
            </a:pPr>
            <a:endParaRPr lang="en-IN"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467600" cy="960438"/>
          </a:xfrm>
        </p:spPr>
        <p:txBody>
          <a:bodyPr/>
          <a:lstStyle/>
          <a:p>
            <a:pPr algn="ctr"/>
            <a:r>
              <a:rPr lang="en-IN" b="1" dirty="0" smtClean="0"/>
              <a:t>Machinery Insurance  </a:t>
            </a:r>
            <a:r>
              <a:rPr lang="en-IN" sz="3300" b="1" dirty="0" smtClean="0"/>
              <a:t>(</a:t>
            </a:r>
            <a:r>
              <a:rPr lang="en-IN" b="1" dirty="0" smtClean="0"/>
              <a:t>Exclusions</a:t>
            </a:r>
            <a:r>
              <a:rPr lang="en-IN" sz="3300" b="1" dirty="0" smtClean="0"/>
              <a:t>)</a:t>
            </a:r>
            <a:r>
              <a:rPr lang="en-IN" sz="1400" b="1" dirty="0" smtClean="0"/>
              <a:t> </a:t>
            </a:r>
            <a:r>
              <a:rPr lang="en-IN" sz="1400" b="1" dirty="0" err="1" smtClean="0"/>
              <a:t>Contd</a:t>
            </a:r>
            <a:r>
              <a:rPr lang="en-IN" sz="1400" b="1" dirty="0" smtClean="0"/>
              <a:t>….</a:t>
            </a:r>
            <a:endParaRPr lang="en-US" dirty="0"/>
          </a:p>
        </p:txBody>
      </p:sp>
      <p:sp>
        <p:nvSpPr>
          <p:cNvPr id="3" name="Content Placeholder 2"/>
          <p:cNvSpPr>
            <a:spLocks noGrp="1"/>
          </p:cNvSpPr>
          <p:nvPr>
            <p:ph sz="quarter" idx="1"/>
          </p:nvPr>
        </p:nvSpPr>
        <p:spPr>
          <a:xfrm>
            <a:off x="457200" y="1142984"/>
            <a:ext cx="8258204" cy="5330968"/>
          </a:xfrm>
        </p:spPr>
        <p:txBody>
          <a:bodyPr>
            <a:normAutofit fontScale="92500" lnSpcReduction="10000"/>
          </a:bodyPr>
          <a:lstStyle/>
          <a:p>
            <a:pPr>
              <a:buNone/>
            </a:pPr>
            <a:r>
              <a:rPr lang="en-IN" sz="2200" b="1" dirty="0" smtClean="0"/>
              <a:t> </a:t>
            </a:r>
            <a:endParaRPr lang="en-US" sz="2200" dirty="0" smtClean="0"/>
          </a:p>
          <a:p>
            <a:pPr marL="822960" lvl="1" indent="-457200" algn="just">
              <a:buFont typeface="+mj-lt"/>
              <a:buAutoNum type="arabicPeriod" startAt="2"/>
            </a:pPr>
            <a:r>
              <a:rPr lang="en-IN" sz="2200" dirty="0" smtClean="0"/>
              <a:t>Political Risks</a:t>
            </a:r>
            <a:endParaRPr lang="en-US" sz="2200" dirty="0" smtClean="0"/>
          </a:p>
          <a:p>
            <a:pPr marL="822960" lvl="1" indent="-457200" algn="just">
              <a:buFont typeface="+mj-lt"/>
              <a:buAutoNum type="arabicPeriod" startAt="2"/>
            </a:pPr>
            <a:r>
              <a:rPr lang="en-IN" sz="2200" dirty="0" smtClean="0"/>
              <a:t>Nuclear Risks</a:t>
            </a:r>
            <a:endParaRPr lang="en-US" sz="2200" dirty="0" smtClean="0"/>
          </a:p>
          <a:p>
            <a:pPr marL="822960" lvl="1" indent="-457200" algn="just">
              <a:buFont typeface="+mj-lt"/>
              <a:buAutoNum type="arabicPeriod" startAt="2"/>
            </a:pPr>
            <a:r>
              <a:rPr lang="en-IN" sz="2200" dirty="0" smtClean="0"/>
              <a:t>Overload Experiments </a:t>
            </a:r>
          </a:p>
          <a:p>
            <a:pPr marL="822960" lvl="1" indent="-457200" algn="just">
              <a:buFont typeface="+mj-lt"/>
              <a:buAutoNum type="arabicPeriod" startAt="2"/>
            </a:pPr>
            <a:r>
              <a:rPr lang="en-IN" sz="2400" dirty="0" smtClean="0"/>
              <a:t>Gradually developing flaws, </a:t>
            </a:r>
            <a:r>
              <a:rPr lang="en-IN" sz="2400" dirty="0" err="1" smtClean="0"/>
              <a:t>defects,not</a:t>
            </a:r>
            <a:r>
              <a:rPr lang="en-IN" sz="2400" dirty="0" smtClean="0"/>
              <a:t> necessitating immediate stoppage, although at some future time repair or renewal of the parts affected may be necessary.</a:t>
            </a:r>
          </a:p>
          <a:p>
            <a:pPr marL="822960" lvl="1" indent="-457200" algn="just">
              <a:buFont typeface="+mj-lt"/>
              <a:buAutoNum type="arabicPeriod" startAt="2"/>
            </a:pPr>
            <a:r>
              <a:rPr lang="en-IN" sz="2400" dirty="0" err="1" smtClean="0"/>
              <a:t>Willful</a:t>
            </a:r>
            <a:r>
              <a:rPr lang="en-IN" sz="2400" dirty="0" smtClean="0"/>
              <a:t> act, </a:t>
            </a:r>
            <a:r>
              <a:rPr lang="en-IN" sz="2400" dirty="0" err="1" smtClean="0"/>
              <a:t>willful</a:t>
            </a:r>
            <a:r>
              <a:rPr lang="en-IN" sz="2400" dirty="0" smtClean="0"/>
              <a:t> neglect or gross negligence of the Insured or his responsible representatives.</a:t>
            </a:r>
          </a:p>
          <a:p>
            <a:pPr marL="822960" lvl="1" indent="-457200" algn="just">
              <a:buFont typeface="+mj-lt"/>
              <a:buAutoNum type="arabicPeriod" startAt="2"/>
            </a:pPr>
            <a:r>
              <a:rPr lang="en-IN" sz="2400" dirty="0" smtClean="0"/>
              <a:t>Loss, damage  due to Pre Existing Defects</a:t>
            </a:r>
          </a:p>
          <a:p>
            <a:pPr marL="822960" lvl="1" indent="-457200" algn="just">
              <a:buFont typeface="+mj-lt"/>
              <a:buAutoNum type="arabicPeriod" startAt="2"/>
            </a:pPr>
            <a:r>
              <a:rPr lang="en-IN" sz="2400" dirty="0" smtClean="0"/>
              <a:t>Consequential Loss-MLOP</a:t>
            </a:r>
          </a:p>
          <a:p>
            <a:pPr marL="822960" lvl="1" indent="-457200" algn="just">
              <a:buFont typeface="+mj-lt"/>
              <a:buAutoNum type="arabicPeriod" startAt="2"/>
            </a:pPr>
            <a:r>
              <a:rPr lang="en-IN" sz="2400" dirty="0" smtClean="0"/>
              <a:t>Loss, damage and/or liability due to explosions in Chemical Recovery Boilers, </a:t>
            </a:r>
            <a:r>
              <a:rPr lang="en-IN" sz="2400" i="1" dirty="0" smtClean="0">
                <a:solidFill>
                  <a:srgbClr val="7030A0"/>
                </a:solidFill>
              </a:rPr>
              <a:t>other than pressure explosions</a:t>
            </a:r>
            <a:r>
              <a:rPr lang="en-IN" sz="2400" dirty="0" smtClean="0"/>
              <a:t> for e.g. smelt, chemical, ignition, explosions etc.</a:t>
            </a:r>
            <a:endParaRPr lang="en-US" sz="2200" dirty="0" smtClean="0"/>
          </a:p>
          <a:p>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7467600" cy="655638"/>
          </a:xfrm>
        </p:spPr>
        <p:txBody>
          <a:bodyPr>
            <a:normAutofit fontScale="90000"/>
          </a:bodyPr>
          <a:lstStyle/>
          <a:p>
            <a:pPr algn="ctr"/>
            <a:r>
              <a:rPr lang="en-IN" b="1" dirty="0" smtClean="0"/>
              <a:t>Machinery Insurance  </a:t>
            </a:r>
            <a:r>
              <a:rPr lang="en-IN" sz="3300" b="1" dirty="0" smtClean="0"/>
              <a:t>(</a:t>
            </a:r>
            <a:r>
              <a:rPr lang="en-IN" b="1" dirty="0" smtClean="0"/>
              <a:t>Exclusions</a:t>
            </a:r>
            <a:r>
              <a:rPr lang="en-IN" sz="3300" b="1" dirty="0" smtClean="0"/>
              <a:t>)</a:t>
            </a:r>
            <a:r>
              <a:rPr lang="en-IN" sz="1400" b="1" dirty="0" smtClean="0"/>
              <a:t> </a:t>
            </a:r>
            <a:r>
              <a:rPr lang="en-IN" sz="1400" b="1" dirty="0" err="1" smtClean="0"/>
              <a:t>Contd</a:t>
            </a:r>
            <a:r>
              <a:rPr lang="en-IN" sz="1400" b="1" dirty="0" smtClean="0"/>
              <a:t>….</a:t>
            </a:r>
            <a:endParaRPr lang="en-US" dirty="0"/>
          </a:p>
        </p:txBody>
      </p:sp>
      <p:sp>
        <p:nvSpPr>
          <p:cNvPr id="3" name="Content Placeholder 2"/>
          <p:cNvSpPr>
            <a:spLocks noGrp="1"/>
          </p:cNvSpPr>
          <p:nvPr>
            <p:ph sz="quarter" idx="1"/>
          </p:nvPr>
        </p:nvSpPr>
        <p:spPr>
          <a:xfrm>
            <a:off x="457200" y="714356"/>
            <a:ext cx="7848600" cy="5759596"/>
          </a:xfrm>
        </p:spPr>
        <p:txBody>
          <a:bodyPr>
            <a:normAutofit/>
          </a:bodyPr>
          <a:lstStyle/>
          <a:p>
            <a:pPr lvl="1">
              <a:buNone/>
            </a:pPr>
            <a:r>
              <a:rPr lang="en-IN" sz="2400" dirty="0" smtClean="0"/>
              <a:t>Special Exclusions</a:t>
            </a:r>
          </a:p>
          <a:p>
            <a:pPr marL="822960" lvl="1" indent="-457200">
              <a:buFont typeface="+mj-lt"/>
              <a:buAutoNum type="arabicPeriod"/>
            </a:pPr>
            <a:r>
              <a:rPr lang="en-IN" sz="2400" dirty="0" smtClean="0"/>
              <a:t>Excess</a:t>
            </a:r>
          </a:p>
          <a:p>
            <a:pPr marL="822960" lvl="1" indent="-457200">
              <a:buFont typeface="+mj-lt"/>
              <a:buAutoNum type="arabicPeriod" startAt="2"/>
            </a:pPr>
            <a:r>
              <a:rPr lang="en-IN" sz="2400" dirty="0" smtClean="0"/>
              <a:t>Parts of Short life or Consumable in nature like</a:t>
            </a:r>
            <a:endParaRPr lang="en-US" sz="2000" dirty="0" smtClean="0"/>
          </a:p>
          <a:p>
            <a:pPr lvl="2"/>
            <a:r>
              <a:rPr lang="en-IN" dirty="0" smtClean="0"/>
              <a:t>Belts, ropes, chains</a:t>
            </a:r>
            <a:endParaRPr lang="en-US" sz="1600" dirty="0" smtClean="0"/>
          </a:p>
          <a:p>
            <a:pPr lvl="2"/>
            <a:r>
              <a:rPr lang="en-IN" dirty="0" smtClean="0"/>
              <a:t>Rubber tyres</a:t>
            </a:r>
            <a:endParaRPr lang="en-US" sz="1600" dirty="0" smtClean="0"/>
          </a:p>
          <a:p>
            <a:pPr lvl="2"/>
            <a:r>
              <a:rPr lang="en-IN" dirty="0" smtClean="0"/>
              <a:t>Dies, moulds</a:t>
            </a:r>
            <a:endParaRPr lang="en-US" sz="1600" dirty="0" smtClean="0"/>
          </a:p>
          <a:p>
            <a:pPr lvl="2"/>
            <a:r>
              <a:rPr lang="en-IN" dirty="0" smtClean="0"/>
              <a:t>Blades, cutters, knives or exchangeable tools</a:t>
            </a:r>
            <a:endParaRPr lang="en-US" sz="1600" dirty="0" smtClean="0"/>
          </a:p>
          <a:p>
            <a:pPr lvl="2"/>
            <a:r>
              <a:rPr lang="en-IN" dirty="0" smtClean="0"/>
              <a:t>Objects made of glass, porcelain, ceramics</a:t>
            </a:r>
            <a:endParaRPr lang="en-US" sz="1600" dirty="0" smtClean="0"/>
          </a:p>
          <a:p>
            <a:pPr lvl="2"/>
            <a:r>
              <a:rPr lang="en-IN" dirty="0" smtClean="0"/>
              <a:t>All operating media e.g. lubricating oil, fuel, catalyst, refrigerant, </a:t>
            </a:r>
            <a:r>
              <a:rPr lang="en-IN" dirty="0" err="1" smtClean="0"/>
              <a:t>dowtherm</a:t>
            </a:r>
            <a:r>
              <a:rPr lang="en-IN" dirty="0" smtClean="0"/>
              <a:t>(A heat transfer fluid).</a:t>
            </a:r>
          </a:p>
          <a:p>
            <a:pPr lvl="3"/>
            <a:r>
              <a:rPr lang="en-IN" sz="1900" dirty="0" smtClean="0"/>
              <a:t>.</a:t>
            </a:r>
          </a:p>
          <a:p>
            <a:pPr marL="800100" lvl="1" indent="-342900">
              <a:buFont typeface="+mj-lt"/>
              <a:buAutoNum type="arabicPeriod" startAt="2"/>
            </a:pPr>
            <a:endParaRPr lang="en-US" sz="1900" dirty="0" smtClean="0"/>
          </a:p>
          <a:p>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852"/>
            <a:ext cx="7467600" cy="785818"/>
          </a:xfrm>
        </p:spPr>
        <p:txBody>
          <a:bodyPr>
            <a:normAutofit fontScale="90000"/>
          </a:bodyPr>
          <a:lstStyle/>
          <a:p>
            <a:r>
              <a:rPr lang="en-IN" b="1" dirty="0" smtClean="0"/>
              <a:t>Machinery Insurance  </a:t>
            </a:r>
            <a:r>
              <a:rPr lang="en-IN" sz="3300" b="1" dirty="0" smtClean="0"/>
              <a:t>(</a:t>
            </a:r>
            <a:r>
              <a:rPr lang="en-IN" b="1" dirty="0" smtClean="0"/>
              <a:t>Exclusions</a:t>
            </a:r>
            <a:r>
              <a:rPr lang="en-IN" sz="3300" b="1" dirty="0" smtClean="0"/>
              <a:t>)</a:t>
            </a:r>
            <a:r>
              <a:rPr lang="en-IN" sz="1400" b="1" dirty="0" smtClean="0"/>
              <a:t> </a:t>
            </a:r>
            <a:r>
              <a:rPr lang="en-IN" sz="1400" b="1" dirty="0" err="1" smtClean="0"/>
              <a:t>Contd</a:t>
            </a:r>
            <a:r>
              <a:rPr lang="en-IN" sz="1400" b="1" dirty="0" smtClean="0"/>
              <a:t>….</a:t>
            </a:r>
            <a:endParaRPr lang="en-IN" dirty="0"/>
          </a:p>
        </p:txBody>
      </p:sp>
      <p:sp>
        <p:nvSpPr>
          <p:cNvPr id="3" name="Content Placeholder 2"/>
          <p:cNvSpPr>
            <a:spLocks noGrp="1"/>
          </p:cNvSpPr>
          <p:nvPr>
            <p:ph sz="quarter" idx="1"/>
          </p:nvPr>
        </p:nvSpPr>
        <p:spPr>
          <a:xfrm>
            <a:off x="457200" y="857232"/>
            <a:ext cx="7467600" cy="5616720"/>
          </a:xfrm>
        </p:spPr>
        <p:txBody>
          <a:bodyPr>
            <a:normAutofit/>
          </a:bodyPr>
          <a:lstStyle/>
          <a:p>
            <a:pPr lvl="2"/>
            <a:endParaRPr lang="en-IN" dirty="0" smtClean="0"/>
          </a:p>
          <a:p>
            <a:pPr lvl="2" algn="just"/>
            <a:r>
              <a:rPr lang="en-IN" b="1" dirty="0" smtClean="0"/>
              <a:t>Felts</a:t>
            </a:r>
            <a:r>
              <a:rPr lang="en-IN" dirty="0" smtClean="0"/>
              <a:t>(Felt is a dense, non-woven fabric and without any warp or weft : Felt is used in  within appliances as gasket, or as a sealant in industrial machinery) </a:t>
            </a:r>
            <a:endParaRPr lang="en-US" sz="1600" dirty="0" smtClean="0"/>
          </a:p>
          <a:p>
            <a:pPr lvl="2" algn="just"/>
            <a:r>
              <a:rPr lang="en-IN" dirty="0" smtClean="0"/>
              <a:t>Endless conveyor belts(</a:t>
            </a:r>
            <a:r>
              <a:rPr lang="en-IN" b="1" dirty="0" smtClean="0"/>
              <a:t>Endless conveyor belt</a:t>
            </a:r>
            <a:r>
              <a:rPr lang="en-IN" dirty="0" smtClean="0"/>
              <a:t> is </a:t>
            </a:r>
            <a:r>
              <a:rPr lang="en-IN" b="1" dirty="0" smtClean="0"/>
              <a:t>conveyor belt</a:t>
            </a:r>
            <a:r>
              <a:rPr lang="en-IN" dirty="0" smtClean="0"/>
              <a:t> that has been made into </a:t>
            </a:r>
            <a:r>
              <a:rPr lang="en-IN" b="1" dirty="0" smtClean="0"/>
              <a:t>endless</a:t>
            </a:r>
            <a:r>
              <a:rPr lang="en-IN" dirty="0" smtClean="0"/>
              <a:t> without joint in the process of production.  The </a:t>
            </a:r>
            <a:r>
              <a:rPr lang="en-IN" b="1" dirty="0" smtClean="0"/>
              <a:t>belt</a:t>
            </a:r>
            <a:r>
              <a:rPr lang="en-IN" dirty="0" smtClean="0"/>
              <a:t> is flat in surface and even in tension, thus it runs smoothly and its elongation in working is low) or wires.</a:t>
            </a:r>
            <a:endParaRPr lang="en-US" sz="1600" dirty="0" smtClean="0"/>
          </a:p>
          <a:p>
            <a:pPr lvl="2" algn="just"/>
            <a:r>
              <a:rPr lang="en-IN" dirty="0" smtClean="0"/>
              <a:t>Sieves, fabrics, heat resisting and anti-corrosive lining.</a:t>
            </a:r>
            <a:endParaRPr lang="en-US" sz="1600" dirty="0" smtClean="0"/>
          </a:p>
          <a:p>
            <a:pPr lvl="2" algn="just"/>
            <a:r>
              <a:rPr lang="en-IN" dirty="0" smtClean="0"/>
              <a:t>Packing material(</a:t>
            </a:r>
            <a:r>
              <a:rPr lang="en-IN" dirty="0" err="1" smtClean="0"/>
              <a:t>Gaskets,O</a:t>
            </a:r>
            <a:r>
              <a:rPr lang="en-IN" dirty="0" smtClean="0"/>
              <a:t> Rings etc), parts not made of metal (except insulating material) and non-metallic lining or coating of metal part.</a:t>
            </a:r>
            <a:endParaRPr lang="en-US" sz="1600" dirty="0" smtClean="0"/>
          </a:p>
          <a:p>
            <a:pPr lvl="2"/>
            <a:endParaRPr lang="en-US" sz="1600" dirty="0" smtClean="0"/>
          </a:p>
          <a:p>
            <a:pPr marL="914400" lvl="1" indent="-457200">
              <a:buFont typeface="+mj-lt"/>
              <a:buAutoNum type="arabicPeriod" startAt="3"/>
            </a:pPr>
            <a:r>
              <a:rPr lang="en-IN" sz="1900" dirty="0" smtClean="0"/>
              <a:t>Manufacturers liabilities </a:t>
            </a:r>
            <a:r>
              <a:rPr lang="en-IN" sz="1900" b="1" dirty="0" smtClean="0">
                <a:solidFill>
                  <a:srgbClr val="7030A0"/>
                </a:solidFill>
              </a:rPr>
              <a:t>like Guarantees/warranties</a:t>
            </a:r>
            <a:endParaRPr lang="en-IN" dirty="0" smtClean="0"/>
          </a:p>
          <a:p>
            <a:pPr lvl="2"/>
            <a:endParaRPr lang="en-IN" dirty="0" smtClean="0"/>
          </a:p>
          <a:p>
            <a:pPr lvl="2"/>
            <a:endParaRPr lang="en-IN" dirty="0" smtClean="0"/>
          </a:p>
          <a:p>
            <a:endParaRPr lang="en-IN"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7467600" cy="579438"/>
          </a:xfrm>
        </p:spPr>
        <p:txBody>
          <a:bodyPr/>
          <a:lstStyle/>
          <a:p>
            <a:pPr algn="ctr"/>
            <a:r>
              <a:rPr lang="en-IN" b="1" dirty="0" smtClean="0"/>
              <a:t>Machinery Insurance </a:t>
            </a:r>
            <a:r>
              <a:rPr lang="en-IN" sz="1600" b="1" dirty="0" err="1" smtClean="0"/>
              <a:t>Contd</a:t>
            </a:r>
            <a:r>
              <a:rPr lang="en-IN" sz="1600" b="1" dirty="0" smtClean="0"/>
              <a:t>…</a:t>
            </a:r>
            <a:endParaRPr lang="en-US" sz="1600" dirty="0"/>
          </a:p>
        </p:txBody>
      </p:sp>
      <p:sp>
        <p:nvSpPr>
          <p:cNvPr id="3" name="Content Placeholder 2"/>
          <p:cNvSpPr>
            <a:spLocks noGrp="1"/>
          </p:cNvSpPr>
          <p:nvPr>
            <p:ph sz="quarter" idx="1"/>
          </p:nvPr>
        </p:nvSpPr>
        <p:spPr>
          <a:xfrm>
            <a:off x="457200" y="857232"/>
            <a:ext cx="7696200" cy="5616720"/>
          </a:xfrm>
        </p:spPr>
        <p:txBody>
          <a:bodyPr>
            <a:normAutofit/>
          </a:bodyPr>
          <a:lstStyle/>
          <a:p>
            <a:pPr lvl="0">
              <a:buNone/>
            </a:pPr>
            <a:r>
              <a:rPr lang="en-IN" sz="2000" dirty="0" smtClean="0"/>
              <a:t>Policy Provisions</a:t>
            </a:r>
          </a:p>
          <a:p>
            <a:pPr lvl="0" algn="just">
              <a:buNone/>
            </a:pPr>
            <a:r>
              <a:rPr lang="en-IN" sz="2000" dirty="0" smtClean="0"/>
              <a:t>1) </a:t>
            </a:r>
            <a:r>
              <a:rPr lang="en-IN" sz="2000" b="1" dirty="0" smtClean="0"/>
              <a:t>Sum Insured</a:t>
            </a:r>
            <a:r>
              <a:rPr lang="en-IN" sz="2000" dirty="0" smtClean="0"/>
              <a:t>: by new property of the same kind and same capacity / </a:t>
            </a:r>
            <a:r>
              <a:rPr lang="en-IN" sz="2000" dirty="0" err="1" smtClean="0"/>
              <a:t>i.e.Replacement</a:t>
            </a:r>
            <a:r>
              <a:rPr lang="en-IN" sz="2000" dirty="0" smtClean="0"/>
              <a:t> cost including freight and customs </a:t>
            </a:r>
            <a:r>
              <a:rPr lang="en-IN" sz="2000" dirty="0" err="1" smtClean="0"/>
              <a:t>duties,if</a:t>
            </a:r>
            <a:r>
              <a:rPr lang="en-IN" sz="2000" dirty="0" smtClean="0"/>
              <a:t> </a:t>
            </a:r>
            <a:r>
              <a:rPr lang="en-IN" sz="2000" dirty="0" err="1" smtClean="0"/>
              <a:t>any,and</a:t>
            </a:r>
            <a:r>
              <a:rPr lang="en-IN" sz="2000" dirty="0" smtClean="0"/>
              <a:t> erection costs</a:t>
            </a:r>
            <a:endParaRPr lang="en-US" sz="2000" dirty="0" smtClean="0"/>
          </a:p>
          <a:p>
            <a:pPr marL="457200" lvl="0" indent="-457200">
              <a:buNone/>
            </a:pPr>
            <a:r>
              <a:rPr lang="en-IN" sz="1800" b="1" dirty="0" smtClean="0"/>
              <a:t>2)BASIS OF INDEMNITY IN CASE OF CLAIMS</a:t>
            </a:r>
            <a:endParaRPr lang="en-US" sz="1800" dirty="0" smtClean="0"/>
          </a:p>
          <a:p>
            <a:pPr lvl="1"/>
            <a:r>
              <a:rPr lang="en-IN" sz="2000" b="1" dirty="0" smtClean="0"/>
              <a:t>Partial/Repair Losses</a:t>
            </a:r>
            <a:r>
              <a:rPr lang="en-IN" sz="2000" dirty="0" smtClean="0"/>
              <a:t>:</a:t>
            </a:r>
            <a:endParaRPr lang="en-US" sz="2000" dirty="0" smtClean="0"/>
          </a:p>
          <a:p>
            <a:pPr lvl="2" algn="just"/>
            <a:r>
              <a:rPr lang="en-IN" sz="2000" dirty="0" smtClean="0"/>
              <a:t>Expenses necessarily incurred to restore the damaged machine to its former state of serviceability.</a:t>
            </a:r>
            <a:endParaRPr lang="en-US" sz="2000" dirty="0" smtClean="0"/>
          </a:p>
          <a:p>
            <a:pPr lvl="2" algn="just"/>
            <a:r>
              <a:rPr lang="en-IN" sz="2000" dirty="0" smtClean="0"/>
              <a:t>Plus the Cost of dismantling and re-erection incurred as well as ordinary freight to and from a repair shop, customs duties if any to the extent such expenses have been included in the Sum Insured.</a:t>
            </a:r>
            <a:endParaRPr lang="en-US" sz="2000" dirty="0" smtClean="0"/>
          </a:p>
          <a:p>
            <a:pPr lvl="2" algn="just"/>
            <a:r>
              <a:rPr lang="en-IN" sz="2000" u="sng" dirty="0" smtClean="0"/>
              <a:t>If Repaired at Insured’s Workshop</a:t>
            </a:r>
            <a:r>
              <a:rPr lang="en-IN" sz="2000" dirty="0" smtClean="0"/>
              <a:t>: Pays the cost of materials and wages  plus a reasonable percentage to cover overhead charges.</a:t>
            </a:r>
            <a:endParaRPr lang="en-US" sz="2000" dirty="0" smtClean="0"/>
          </a:p>
          <a:p>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467600" cy="503238"/>
          </a:xfrm>
        </p:spPr>
        <p:txBody>
          <a:bodyPr>
            <a:normAutofit fontScale="90000"/>
          </a:bodyPr>
          <a:lstStyle/>
          <a:p>
            <a:pPr algn="ctr"/>
            <a:r>
              <a:rPr lang="en-IN" b="1" dirty="0" smtClean="0"/>
              <a:t>Machinery Insurance </a:t>
            </a:r>
            <a:r>
              <a:rPr lang="en-IN" sz="1600" b="1" dirty="0" err="1" smtClean="0"/>
              <a:t>Contd</a:t>
            </a:r>
            <a:r>
              <a:rPr lang="en-IN" sz="1600" b="1" dirty="0" smtClean="0"/>
              <a:t>…</a:t>
            </a:r>
            <a:endParaRPr lang="en-US" dirty="0"/>
          </a:p>
        </p:txBody>
      </p:sp>
      <p:sp>
        <p:nvSpPr>
          <p:cNvPr id="3" name="Content Placeholder 2"/>
          <p:cNvSpPr>
            <a:spLocks noGrp="1"/>
          </p:cNvSpPr>
          <p:nvPr>
            <p:ph sz="quarter" idx="1"/>
          </p:nvPr>
        </p:nvSpPr>
        <p:spPr>
          <a:xfrm>
            <a:off x="0" y="785794"/>
            <a:ext cx="8610600" cy="6072206"/>
          </a:xfrm>
        </p:spPr>
        <p:txBody>
          <a:bodyPr/>
          <a:lstStyle/>
          <a:p>
            <a:pPr lvl="3" algn="just"/>
            <a:r>
              <a:rPr lang="en-IN" sz="2000" u="sng" dirty="0" smtClean="0"/>
              <a:t>Depreciation</a:t>
            </a:r>
            <a:r>
              <a:rPr lang="en-IN" sz="2000" dirty="0" smtClean="0"/>
              <a:t>: No deduction shall be made for depreciation in respect of parts replaced </a:t>
            </a:r>
            <a:r>
              <a:rPr lang="en-IN" sz="2000" b="1" dirty="0" smtClean="0"/>
              <a:t>except for </a:t>
            </a:r>
            <a:r>
              <a:rPr lang="en-IN" sz="2000" dirty="0" smtClean="0"/>
              <a:t>(</a:t>
            </a:r>
            <a:r>
              <a:rPr lang="en-IN" sz="2000" dirty="0" err="1" smtClean="0"/>
              <a:t>i</a:t>
            </a:r>
            <a:r>
              <a:rPr lang="en-IN" sz="2000" dirty="0" smtClean="0"/>
              <a:t>) </a:t>
            </a:r>
            <a:r>
              <a:rPr lang="en-IN" sz="2000" b="1" dirty="0" smtClean="0"/>
              <a:t>wear and tear parts</a:t>
            </a:r>
            <a:r>
              <a:rPr lang="en-IN" sz="2000" dirty="0" smtClean="0"/>
              <a:t>(</a:t>
            </a:r>
            <a:r>
              <a:rPr lang="en-IN" sz="2000" b="1" dirty="0" smtClean="0"/>
              <a:t>which do not last whole machine life</a:t>
            </a:r>
            <a:r>
              <a:rPr lang="en-IN" sz="2000" dirty="0" smtClean="0"/>
              <a:t>) and (ii) parts for which manufacturers have specified a </a:t>
            </a:r>
            <a:r>
              <a:rPr lang="en-IN" sz="2000" b="1" dirty="0" smtClean="0"/>
              <a:t>fixed life </a:t>
            </a:r>
            <a:r>
              <a:rPr lang="en-IN" sz="2000" dirty="0" smtClean="0"/>
              <a:t>for use.</a:t>
            </a:r>
          </a:p>
          <a:p>
            <a:pPr lvl="3" algn="just"/>
            <a:endParaRPr lang="en-US" sz="2000" dirty="0" smtClean="0"/>
          </a:p>
          <a:p>
            <a:pPr lvl="3" algn="just"/>
            <a:r>
              <a:rPr lang="en-IN" sz="2000" u="sng" dirty="0" smtClean="0"/>
              <a:t>Salvage</a:t>
            </a:r>
            <a:r>
              <a:rPr lang="en-IN" sz="2000" dirty="0" smtClean="0"/>
              <a:t>: The value of any salvage will be taken into account.</a:t>
            </a:r>
          </a:p>
          <a:p>
            <a:pPr lvl="3" algn="just">
              <a:buNone/>
            </a:pPr>
            <a:endParaRPr lang="en-US" sz="2000" dirty="0" smtClean="0"/>
          </a:p>
          <a:p>
            <a:pPr lvl="3" algn="just"/>
            <a:r>
              <a:rPr lang="en-IN" sz="2000" u="sng" dirty="0" smtClean="0"/>
              <a:t>Constructive Total Loss</a:t>
            </a:r>
            <a:r>
              <a:rPr lang="en-IN" sz="2000" dirty="0" smtClean="0"/>
              <a:t>: Cost of repairs as detailed hereinabove equals or exceeds the </a:t>
            </a:r>
            <a:r>
              <a:rPr lang="en-IN" sz="2000" b="1" dirty="0" smtClean="0"/>
              <a:t>actual value</a:t>
            </a:r>
            <a:r>
              <a:rPr lang="en-IN" sz="2000" dirty="0" smtClean="0"/>
              <a:t> of the machinery immediately before the occurrence of the damage ,the settlement shall be made on the basis provided for in </a:t>
            </a:r>
            <a:r>
              <a:rPr lang="en-IN" sz="2000" b="1" dirty="0" smtClean="0"/>
              <a:t>(ii)</a:t>
            </a:r>
            <a:r>
              <a:rPr lang="en-IN" sz="2000" dirty="0" smtClean="0"/>
              <a:t> below.</a:t>
            </a:r>
          </a:p>
          <a:p>
            <a:pPr lvl="3" algn="just"/>
            <a:endParaRPr lang="en-US" sz="2000" dirty="0" smtClean="0"/>
          </a:p>
          <a:p>
            <a:pPr lvl="3" algn="just"/>
            <a:r>
              <a:rPr lang="en-IN" sz="2000" u="sng" dirty="0" smtClean="0"/>
              <a:t>Repair Bills</a:t>
            </a:r>
            <a:r>
              <a:rPr lang="en-IN" sz="2000" dirty="0" smtClean="0"/>
              <a:t>: will make payments only after being satisfied, </a:t>
            </a:r>
            <a:r>
              <a:rPr lang="en-IN" sz="2000" i="1" dirty="0" smtClean="0"/>
              <a:t>with the necessary bills and documents</a:t>
            </a:r>
            <a:r>
              <a:rPr lang="en-IN" sz="2000" dirty="0" smtClean="0"/>
              <a:t>, that the repairs have been effected or replacements have taken place.</a:t>
            </a:r>
            <a:endParaRPr lang="en-US" sz="2000" dirty="0" smtClean="0"/>
          </a:p>
          <a:p>
            <a:pPr>
              <a:buNone/>
            </a:pP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7467600" cy="503238"/>
          </a:xfrm>
        </p:spPr>
        <p:txBody>
          <a:bodyPr>
            <a:normAutofit fontScale="90000"/>
          </a:bodyPr>
          <a:lstStyle/>
          <a:p>
            <a:pPr algn="ctr"/>
            <a:r>
              <a:rPr lang="en-IN" b="1" dirty="0" smtClean="0"/>
              <a:t>Machinery Insurance </a:t>
            </a:r>
            <a:r>
              <a:rPr lang="en-IN" sz="1600" b="1" dirty="0" err="1" smtClean="0"/>
              <a:t>Contd</a:t>
            </a:r>
            <a:r>
              <a:rPr lang="en-IN" sz="1600" b="1" dirty="0" smtClean="0"/>
              <a:t>…</a:t>
            </a:r>
            <a:endParaRPr lang="en-US" dirty="0"/>
          </a:p>
        </p:txBody>
      </p:sp>
      <p:sp>
        <p:nvSpPr>
          <p:cNvPr id="3" name="Content Placeholder 2"/>
          <p:cNvSpPr>
            <a:spLocks noGrp="1"/>
          </p:cNvSpPr>
          <p:nvPr>
            <p:ph sz="quarter" idx="1"/>
          </p:nvPr>
        </p:nvSpPr>
        <p:spPr>
          <a:xfrm>
            <a:off x="381000" y="838200"/>
            <a:ext cx="7848600" cy="5635752"/>
          </a:xfrm>
        </p:spPr>
        <p:txBody>
          <a:bodyPr>
            <a:normAutofit lnSpcReduction="10000"/>
          </a:bodyPr>
          <a:lstStyle/>
          <a:p>
            <a:pPr algn="just"/>
            <a:r>
              <a:rPr lang="en-IN" b="1" dirty="0" smtClean="0"/>
              <a:t>Total Losses/insured item is destroyed</a:t>
            </a:r>
          </a:p>
          <a:p>
            <a:pPr lvl="2" algn="just">
              <a:buNone/>
            </a:pPr>
            <a:endParaRPr lang="en-US" sz="1600" dirty="0" smtClean="0"/>
          </a:p>
          <a:p>
            <a:pPr lvl="2" algn="just"/>
            <a:r>
              <a:rPr lang="en-IN" dirty="0" smtClean="0"/>
              <a:t>will pay the actual value of the item </a:t>
            </a:r>
            <a:r>
              <a:rPr lang="en-IN" i="1" dirty="0" smtClean="0"/>
              <a:t>immediately before the occurrence of the loss</a:t>
            </a:r>
            <a:r>
              <a:rPr lang="en-IN" dirty="0" smtClean="0"/>
              <a:t> including costs for ordinary </a:t>
            </a:r>
            <a:r>
              <a:rPr lang="en-IN" i="1" dirty="0" smtClean="0"/>
              <a:t>freight erection and customs</a:t>
            </a:r>
            <a:r>
              <a:rPr lang="en-IN" dirty="0" smtClean="0"/>
              <a:t> duties if any provided such expenses have been included in the sum insured.</a:t>
            </a:r>
          </a:p>
          <a:p>
            <a:pPr lvl="3" algn="just"/>
            <a:endParaRPr lang="en-US" sz="1600" dirty="0" smtClean="0"/>
          </a:p>
          <a:p>
            <a:pPr lvl="2" algn="just"/>
            <a:r>
              <a:rPr lang="en-IN" u="sng" dirty="0" smtClean="0"/>
              <a:t>Actual value</a:t>
            </a:r>
            <a:r>
              <a:rPr lang="en-IN" dirty="0" smtClean="0"/>
              <a:t>: to be calculated by deducting proper depreciation from the replacement value of the item.</a:t>
            </a:r>
          </a:p>
          <a:p>
            <a:pPr lvl="3" algn="just"/>
            <a:endParaRPr lang="en-US" sz="1600" dirty="0" smtClean="0"/>
          </a:p>
          <a:p>
            <a:pPr lvl="2" algn="just"/>
            <a:r>
              <a:rPr lang="en-IN" u="sng" dirty="0" smtClean="0"/>
              <a:t>Dismantling</a:t>
            </a:r>
            <a:r>
              <a:rPr lang="en-IN" dirty="0" smtClean="0"/>
              <a:t> charges of the machinery destroyed , will also be paid.</a:t>
            </a:r>
          </a:p>
          <a:p>
            <a:pPr lvl="3" algn="just"/>
            <a:endParaRPr lang="en-US" sz="1600" dirty="0" smtClean="0"/>
          </a:p>
          <a:p>
            <a:pPr lvl="2" algn="just"/>
            <a:r>
              <a:rPr lang="en-IN" u="sng" dirty="0" smtClean="0"/>
              <a:t>Salvage</a:t>
            </a:r>
            <a:r>
              <a:rPr lang="en-IN" dirty="0" smtClean="0"/>
              <a:t> will be taken into account.</a:t>
            </a:r>
          </a:p>
          <a:p>
            <a:pPr lvl="3" algn="just"/>
            <a:endParaRPr lang="en-US" sz="1600" dirty="0" smtClean="0"/>
          </a:p>
          <a:p>
            <a:pPr lvl="2" algn="just"/>
            <a:r>
              <a:rPr lang="en-IN" u="sng" dirty="0" smtClean="0"/>
              <a:t>Replacement Bills</a:t>
            </a:r>
            <a:r>
              <a:rPr lang="en-IN" dirty="0" smtClean="0"/>
              <a:t>:  May, however, not insist for bills and documents in case of total loss where the Insured is </a:t>
            </a:r>
            <a:r>
              <a:rPr lang="en-IN" i="1" dirty="0" smtClean="0">
                <a:solidFill>
                  <a:srgbClr val="FF0000"/>
                </a:solidFill>
              </a:rPr>
              <a:t>unable to replace</a:t>
            </a:r>
            <a:r>
              <a:rPr lang="en-IN" dirty="0" smtClean="0"/>
              <a:t> the damaged equipments for reasons beyond their control.</a:t>
            </a:r>
            <a:endParaRPr lang="en-US" sz="1600" dirty="0" smtClean="0"/>
          </a:p>
          <a:p>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467600" cy="579438"/>
          </a:xfrm>
        </p:spPr>
        <p:txBody>
          <a:bodyPr/>
          <a:lstStyle/>
          <a:p>
            <a:pPr algn="ctr"/>
            <a:r>
              <a:rPr lang="en-IN" b="1" dirty="0" smtClean="0"/>
              <a:t>Machinery Insurance </a:t>
            </a:r>
            <a:r>
              <a:rPr lang="en-IN" sz="1600" b="1" dirty="0" err="1" smtClean="0"/>
              <a:t>Contd</a:t>
            </a:r>
            <a:r>
              <a:rPr lang="en-IN" sz="1600" b="1" dirty="0" smtClean="0"/>
              <a:t>…</a:t>
            </a:r>
            <a:endParaRPr lang="en-US" dirty="0"/>
          </a:p>
        </p:txBody>
      </p:sp>
      <p:sp>
        <p:nvSpPr>
          <p:cNvPr id="3" name="Content Placeholder 2"/>
          <p:cNvSpPr>
            <a:spLocks noGrp="1"/>
          </p:cNvSpPr>
          <p:nvPr>
            <p:ph sz="quarter" idx="1"/>
          </p:nvPr>
        </p:nvSpPr>
        <p:spPr>
          <a:xfrm>
            <a:off x="457200" y="1143000"/>
            <a:ext cx="8001000" cy="5330952"/>
          </a:xfrm>
        </p:spPr>
        <p:txBody>
          <a:bodyPr/>
          <a:lstStyle/>
          <a:p>
            <a:pPr lvl="1" algn="just"/>
            <a:r>
              <a:rPr lang="en-IN" dirty="0" smtClean="0"/>
              <a:t>Common to both modes</a:t>
            </a:r>
            <a:endParaRPr lang="en-US" sz="1900" dirty="0" smtClean="0"/>
          </a:p>
          <a:p>
            <a:pPr algn="just"/>
            <a:endParaRPr lang="en-US" sz="2000" dirty="0" smtClean="0"/>
          </a:p>
          <a:p>
            <a:pPr lvl="2" algn="just"/>
            <a:r>
              <a:rPr lang="en-IN" b="1" dirty="0" smtClean="0"/>
              <a:t>Company not liable for</a:t>
            </a:r>
          </a:p>
          <a:p>
            <a:pPr lvl="3" algn="just"/>
            <a:endParaRPr lang="en-US" sz="1600" dirty="0" smtClean="0"/>
          </a:p>
          <a:p>
            <a:pPr lvl="3" algn="just"/>
            <a:r>
              <a:rPr lang="en-IN" dirty="0" smtClean="0"/>
              <a:t>Makers' drawings, patterns and Core boxes necessary for the execution of a repair.</a:t>
            </a:r>
          </a:p>
          <a:p>
            <a:pPr lvl="4" algn="just"/>
            <a:endParaRPr lang="en-US" sz="1400" dirty="0" smtClean="0"/>
          </a:p>
          <a:p>
            <a:pPr lvl="3" algn="just"/>
            <a:r>
              <a:rPr lang="en-IN" dirty="0" smtClean="0"/>
              <a:t>cost of any alterations, improvements or overhauls.</a:t>
            </a:r>
          </a:p>
          <a:p>
            <a:pPr lvl="4" algn="just"/>
            <a:endParaRPr lang="en-US" sz="1400" dirty="0" smtClean="0"/>
          </a:p>
          <a:p>
            <a:pPr lvl="2" algn="just"/>
            <a:r>
              <a:rPr lang="en-IN" dirty="0" smtClean="0"/>
              <a:t>Provisional repairs will be borne by the Company if such repairs constitute part of the final repairs.</a:t>
            </a:r>
          </a:p>
          <a:p>
            <a:pPr lvl="4" algn="just"/>
            <a:endParaRPr lang="en-US" sz="1400" dirty="0" smtClean="0"/>
          </a:p>
          <a:p>
            <a:pPr lvl="2" algn="just"/>
            <a:r>
              <a:rPr lang="en-IN" u="sng" dirty="0" smtClean="0"/>
              <a:t>Under Insurance</a:t>
            </a:r>
            <a:r>
              <a:rPr lang="en-IN" dirty="0" smtClean="0"/>
              <a:t>: If the Sum Insured is less than the </a:t>
            </a:r>
            <a:r>
              <a:rPr lang="en-IN" i="1" dirty="0" err="1" smtClean="0"/>
              <a:t>NRV+Incidentals</a:t>
            </a:r>
            <a:r>
              <a:rPr lang="en-IN" dirty="0" smtClean="0"/>
              <a:t>, the Company will pay only in such proportion as the Sum Insured bears to the amount required to be insured. Every item if more than one shall be subject to this condition separately.</a:t>
            </a:r>
            <a:endParaRPr lang="en-US" dirty="0" smtClean="0"/>
          </a:p>
          <a:p>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7467600" cy="655638"/>
          </a:xfrm>
        </p:spPr>
        <p:txBody>
          <a:bodyPr/>
          <a:lstStyle/>
          <a:p>
            <a:pPr algn="ctr"/>
            <a:r>
              <a:rPr lang="en-IN" b="1" dirty="0" smtClean="0"/>
              <a:t>Machinery Insurance </a:t>
            </a:r>
            <a:r>
              <a:rPr lang="en-IN" sz="1600" b="1" dirty="0" err="1" smtClean="0"/>
              <a:t>Contd</a:t>
            </a:r>
            <a:r>
              <a:rPr lang="en-IN" sz="1600" b="1" dirty="0" smtClean="0"/>
              <a:t>…</a:t>
            </a:r>
            <a:endParaRPr lang="en-US" dirty="0"/>
          </a:p>
        </p:txBody>
      </p:sp>
      <p:sp>
        <p:nvSpPr>
          <p:cNvPr id="3" name="Content Placeholder 2"/>
          <p:cNvSpPr>
            <a:spLocks noGrp="1"/>
          </p:cNvSpPr>
          <p:nvPr>
            <p:ph sz="quarter" idx="1"/>
          </p:nvPr>
        </p:nvSpPr>
        <p:spPr>
          <a:xfrm>
            <a:off x="228600" y="1066800"/>
            <a:ext cx="8077200" cy="5407152"/>
          </a:xfrm>
        </p:spPr>
        <p:txBody>
          <a:bodyPr>
            <a:normAutofit lnSpcReduction="10000"/>
          </a:bodyPr>
          <a:lstStyle/>
          <a:p>
            <a:pPr algn="just">
              <a:buNone/>
            </a:pPr>
            <a:r>
              <a:rPr lang="en-IN" sz="2700" dirty="0" smtClean="0"/>
              <a:t>INSPECTION OF TURBINES AND TURBO GENERATORS</a:t>
            </a:r>
            <a:endParaRPr lang="en-US" sz="2300" dirty="0" smtClean="0"/>
          </a:p>
          <a:p>
            <a:pPr lvl="2" algn="just"/>
            <a:r>
              <a:rPr lang="en-IN" b="1" u="sng" dirty="0" smtClean="0"/>
              <a:t>All Mechanical and Electrical parts of any steam turbine, gas turbine or generator</a:t>
            </a:r>
            <a:r>
              <a:rPr lang="en-IN" dirty="0" smtClean="0"/>
              <a:t> shall be </a:t>
            </a:r>
            <a:r>
              <a:rPr lang="en-IN" i="1" dirty="0" smtClean="0"/>
              <a:t>inspected and overhauled</a:t>
            </a:r>
            <a:r>
              <a:rPr lang="en-IN" dirty="0" smtClean="0"/>
              <a:t> thoroughly under the supervision of Maker's representatives, in a </a:t>
            </a:r>
            <a:r>
              <a:rPr lang="en-IN" i="1" dirty="0" smtClean="0"/>
              <a:t>completely opened up state</a:t>
            </a:r>
            <a:r>
              <a:rPr lang="en-IN" dirty="0" smtClean="0"/>
              <a:t>.</a:t>
            </a:r>
            <a:endParaRPr lang="en-US" sz="1600" dirty="0" smtClean="0"/>
          </a:p>
          <a:p>
            <a:pPr lvl="2" algn="just"/>
            <a:r>
              <a:rPr lang="en-IN" dirty="0" err="1" smtClean="0"/>
              <a:t>Upto</a:t>
            </a:r>
            <a:r>
              <a:rPr lang="en-IN" dirty="0" smtClean="0"/>
              <a:t> 30,000 </a:t>
            </a:r>
            <a:r>
              <a:rPr lang="en-IN" dirty="0" err="1" smtClean="0"/>
              <a:t>KW:at</a:t>
            </a:r>
            <a:r>
              <a:rPr lang="en-IN" dirty="0" smtClean="0"/>
              <a:t> least every two years</a:t>
            </a:r>
            <a:endParaRPr lang="en-US" sz="1600" dirty="0" smtClean="0"/>
          </a:p>
          <a:p>
            <a:pPr lvl="2" algn="just"/>
            <a:r>
              <a:rPr lang="en-IN" dirty="0" smtClean="0"/>
              <a:t>Exceeding 30,000 </a:t>
            </a:r>
            <a:r>
              <a:rPr lang="en-IN" dirty="0" err="1" smtClean="0"/>
              <a:t>KW:After</a:t>
            </a:r>
            <a:r>
              <a:rPr lang="en-IN" dirty="0" smtClean="0"/>
              <a:t> 32,000 </a:t>
            </a:r>
            <a:r>
              <a:rPr lang="en-IN" i="1" dirty="0" smtClean="0"/>
              <a:t>hours of operation </a:t>
            </a:r>
            <a:r>
              <a:rPr lang="en-IN" u="sng" dirty="0" smtClean="0"/>
              <a:t>or </a:t>
            </a:r>
            <a:r>
              <a:rPr lang="en-IN" dirty="0" smtClean="0"/>
              <a:t>every four years.</a:t>
            </a:r>
            <a:endParaRPr lang="en-US" sz="1600" dirty="0" smtClean="0"/>
          </a:p>
          <a:p>
            <a:pPr lvl="2" algn="just"/>
            <a:r>
              <a:rPr lang="en-IN" dirty="0" smtClean="0"/>
              <a:t>If the insured fails to comply with the requirements of his condition, the Company </a:t>
            </a:r>
            <a:r>
              <a:rPr lang="en-IN" i="1" dirty="0" smtClean="0"/>
              <a:t>shall be free from all liability</a:t>
            </a:r>
            <a:r>
              <a:rPr lang="en-IN" dirty="0" smtClean="0"/>
              <a:t> for loss or damage caused by any circumstances, whatsoever.</a:t>
            </a:r>
            <a:endParaRPr lang="en-US" sz="1600" dirty="0" smtClean="0"/>
          </a:p>
          <a:p>
            <a:pPr lvl="2" algn="just"/>
            <a:r>
              <a:rPr lang="en-IN" u="sng" dirty="0" smtClean="0"/>
              <a:t>Extension</a:t>
            </a:r>
            <a:r>
              <a:rPr lang="en-IN" dirty="0" smtClean="0"/>
              <a:t>: The insured may apply for an extension of the period between any two regular inspections, and such extension may be considered if in the opinion of the Company the </a:t>
            </a:r>
            <a:r>
              <a:rPr lang="en-IN" b="1" i="1" dirty="0" smtClean="0"/>
              <a:t>risk is not aggravated</a:t>
            </a:r>
            <a:r>
              <a:rPr lang="en-IN" b="1" dirty="0" smtClean="0"/>
              <a:t> </a:t>
            </a:r>
            <a:r>
              <a:rPr lang="en-IN" dirty="0" smtClean="0"/>
              <a:t>thereby. This concession can be allowed only, </a:t>
            </a:r>
            <a:r>
              <a:rPr lang="en-IN" b="1" i="1" dirty="0" smtClean="0"/>
              <a:t>when the health of the machine is certified by the manufacturer or any competent agency</a:t>
            </a:r>
            <a:r>
              <a:rPr lang="en-IN" dirty="0" smtClean="0"/>
              <a:t> in the field.</a:t>
            </a:r>
            <a:endParaRPr lang="en-US" sz="1600" dirty="0" smtClean="0"/>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IN" dirty="0" smtClean="0"/>
              <a:t>Classification of Engineering Policies</a:t>
            </a:r>
            <a:r>
              <a:rPr lang="en-US" dirty="0" smtClean="0"/>
              <a:t/>
            </a:r>
            <a:br>
              <a:rPr lang="en-US" dirty="0" smtClean="0"/>
            </a:br>
            <a:endParaRPr lang="en-US" dirty="0"/>
          </a:p>
        </p:txBody>
      </p:sp>
      <p:sp>
        <p:nvSpPr>
          <p:cNvPr id="3" name="Content Placeholder 2"/>
          <p:cNvSpPr>
            <a:spLocks noGrp="1"/>
          </p:cNvSpPr>
          <p:nvPr>
            <p:ph sz="quarter" idx="1"/>
          </p:nvPr>
        </p:nvSpPr>
        <p:spPr>
          <a:xfrm>
            <a:off x="457200" y="1142984"/>
            <a:ext cx="7772400" cy="5330968"/>
          </a:xfrm>
        </p:spPr>
        <p:txBody>
          <a:bodyPr>
            <a:normAutofit fontScale="92500" lnSpcReduction="10000"/>
          </a:bodyPr>
          <a:lstStyle/>
          <a:p>
            <a:pPr lvl="0"/>
            <a:r>
              <a:rPr lang="en-IN" u="sng" dirty="0" smtClean="0"/>
              <a:t>Annual</a:t>
            </a:r>
            <a:endParaRPr lang="en-US" sz="1600" u="sng" dirty="0" smtClean="0"/>
          </a:p>
          <a:p>
            <a:pPr lvl="1">
              <a:buFont typeface="Arial" pitchFamily="34" charset="0"/>
              <a:buChar char="•"/>
            </a:pPr>
            <a:r>
              <a:rPr lang="en-IN" sz="1700" dirty="0" smtClean="0"/>
              <a:t>MBD – Operational Electro mechanical equipment</a:t>
            </a:r>
            <a:endParaRPr lang="en-US" sz="1700" dirty="0" smtClean="0"/>
          </a:p>
          <a:p>
            <a:pPr lvl="1">
              <a:buFont typeface="Arial" pitchFamily="34" charset="0"/>
              <a:buChar char="•"/>
            </a:pPr>
            <a:r>
              <a:rPr lang="en-IN" sz="1700" dirty="0" smtClean="0"/>
              <a:t>EEI – Operational Electronic equipment</a:t>
            </a:r>
            <a:endParaRPr lang="en-US" sz="1700" dirty="0" smtClean="0"/>
          </a:p>
          <a:p>
            <a:pPr lvl="1">
              <a:buFont typeface="Arial" pitchFamily="34" charset="0"/>
              <a:buChar char="•"/>
            </a:pPr>
            <a:r>
              <a:rPr lang="en-IN" sz="1700" dirty="0" smtClean="0"/>
              <a:t>CPM – Operational Construction Equipment</a:t>
            </a:r>
            <a:endParaRPr lang="en-US" sz="1700" dirty="0" smtClean="0"/>
          </a:p>
          <a:p>
            <a:pPr lvl="1">
              <a:buFont typeface="Arial" pitchFamily="34" charset="0"/>
              <a:buChar char="•"/>
            </a:pPr>
            <a:r>
              <a:rPr lang="en-IN" sz="1700" dirty="0" smtClean="0"/>
              <a:t>BPP - Boilers</a:t>
            </a:r>
            <a:endParaRPr lang="en-US" sz="1700" dirty="0" smtClean="0"/>
          </a:p>
          <a:p>
            <a:pPr lvl="1">
              <a:buFont typeface="Arial" pitchFamily="34" charset="0"/>
              <a:buChar char="•"/>
            </a:pPr>
            <a:r>
              <a:rPr lang="en-IN" sz="1700" dirty="0" smtClean="0"/>
              <a:t>CECR – Completed Civil </a:t>
            </a:r>
            <a:r>
              <a:rPr lang="en-IN" sz="1700" dirty="0" err="1" smtClean="0"/>
              <a:t>Engg</a:t>
            </a:r>
            <a:r>
              <a:rPr lang="en-IN" sz="1700" dirty="0" smtClean="0"/>
              <a:t> Risks</a:t>
            </a:r>
            <a:endParaRPr lang="en-US" sz="1700" dirty="0" smtClean="0"/>
          </a:p>
          <a:p>
            <a:pPr lvl="0"/>
            <a:endParaRPr lang="en-IN" dirty="0" smtClean="0"/>
          </a:p>
          <a:p>
            <a:pPr lvl="0"/>
            <a:r>
              <a:rPr lang="en-IN" u="sng" dirty="0" smtClean="0"/>
              <a:t>Project</a:t>
            </a:r>
          </a:p>
          <a:p>
            <a:pPr lvl="0"/>
            <a:endParaRPr lang="en-US" sz="1600" u="sng" dirty="0" smtClean="0"/>
          </a:p>
          <a:p>
            <a:pPr lvl="1">
              <a:buFont typeface="Arial" pitchFamily="34" charset="0"/>
              <a:buChar char="•"/>
            </a:pPr>
            <a:r>
              <a:rPr lang="en-IN" sz="1600" dirty="0" smtClean="0"/>
              <a:t>EAR/SCE/MCE – </a:t>
            </a:r>
            <a:r>
              <a:rPr lang="en-IN" sz="1600" dirty="0" err="1" smtClean="0"/>
              <a:t>Erction</a:t>
            </a:r>
            <a:r>
              <a:rPr lang="en-IN" sz="1600" dirty="0" smtClean="0"/>
              <a:t> of Electro Mechanical Equipment</a:t>
            </a:r>
            <a:endParaRPr lang="en-US" sz="1600" dirty="0" smtClean="0"/>
          </a:p>
          <a:p>
            <a:pPr lvl="1">
              <a:buFont typeface="Arial" pitchFamily="34" charset="0"/>
              <a:buChar char="•"/>
            </a:pPr>
            <a:r>
              <a:rPr lang="en-IN" sz="1600" dirty="0" smtClean="0"/>
              <a:t>CAR – Construction of Civil Works</a:t>
            </a:r>
            <a:endParaRPr lang="en-US" sz="1600" dirty="0" smtClean="0"/>
          </a:p>
          <a:p>
            <a:pPr lvl="0"/>
            <a:endParaRPr lang="en-IN" dirty="0" smtClean="0"/>
          </a:p>
          <a:p>
            <a:pPr lvl="0"/>
            <a:r>
              <a:rPr lang="en-IN" u="sng" dirty="0" smtClean="0"/>
              <a:t>Consequential</a:t>
            </a:r>
          </a:p>
          <a:p>
            <a:pPr lvl="0"/>
            <a:endParaRPr lang="en-US" sz="1600" u="sng" dirty="0" smtClean="0"/>
          </a:p>
          <a:p>
            <a:pPr lvl="1">
              <a:buFont typeface="Arial" pitchFamily="34" charset="0"/>
              <a:buChar char="•"/>
            </a:pPr>
            <a:r>
              <a:rPr lang="en-IN" sz="1600" dirty="0" smtClean="0"/>
              <a:t>MLOP – LOP triggered by Insured breakdown of Machinery /Boilers</a:t>
            </a:r>
            <a:endParaRPr lang="en-US" sz="1600" dirty="0" smtClean="0"/>
          </a:p>
          <a:p>
            <a:pPr lvl="1">
              <a:buFont typeface="Arial" pitchFamily="34" charset="0"/>
              <a:buChar char="•"/>
            </a:pPr>
            <a:r>
              <a:rPr lang="en-IN" sz="1600" dirty="0" smtClean="0"/>
              <a:t>ALOP – LOP triggered by Insured losses during Project phase</a:t>
            </a:r>
            <a:endParaRPr lang="en-US" sz="1600" dirty="0" smtClean="0"/>
          </a:p>
          <a:p>
            <a:pPr lvl="1">
              <a:buFont typeface="Arial" pitchFamily="34" charset="0"/>
              <a:buChar char="•"/>
            </a:pPr>
            <a:r>
              <a:rPr lang="en-IN" sz="1600" dirty="0" smtClean="0"/>
              <a:t>DOS – DOS followed by insured losses of connected machinery.</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467600" cy="655638"/>
          </a:xfrm>
        </p:spPr>
        <p:txBody>
          <a:bodyPr/>
          <a:lstStyle/>
          <a:p>
            <a:pPr algn="ctr"/>
            <a:r>
              <a:rPr lang="en-IN" b="1" dirty="0" smtClean="0"/>
              <a:t>Machinery Insurance </a:t>
            </a:r>
            <a:r>
              <a:rPr lang="en-IN" sz="1600" b="1" dirty="0" err="1" smtClean="0"/>
              <a:t>Contd</a:t>
            </a:r>
            <a:r>
              <a:rPr lang="en-IN" sz="1600" b="1" dirty="0" smtClean="0"/>
              <a:t>…</a:t>
            </a:r>
            <a:endParaRPr lang="en-US" dirty="0"/>
          </a:p>
        </p:txBody>
      </p:sp>
      <p:graphicFrame>
        <p:nvGraphicFramePr>
          <p:cNvPr id="5" name="Content Placeholder 4"/>
          <p:cNvGraphicFramePr>
            <a:graphicFrameLocks noGrp="1"/>
          </p:cNvGraphicFramePr>
          <p:nvPr>
            <p:ph sz="quarter" idx="1"/>
          </p:nvPr>
        </p:nvGraphicFramePr>
        <p:xfrm>
          <a:off x="304800" y="990599"/>
          <a:ext cx="7924800" cy="5565083"/>
        </p:xfrm>
        <a:graphic>
          <a:graphicData uri="http://schemas.openxmlformats.org/drawingml/2006/table">
            <a:tbl>
              <a:tblPr firstRow="1" bandRow="1">
                <a:tableStyleId>{5C22544A-7EE6-4342-B048-85BDC9FD1C3A}</a:tableStyleId>
              </a:tblPr>
              <a:tblGrid>
                <a:gridCol w="3962400"/>
                <a:gridCol w="3962400"/>
              </a:tblGrid>
              <a:tr h="810203">
                <a:tc>
                  <a:txBody>
                    <a:bodyPr/>
                    <a:lstStyle/>
                    <a:p>
                      <a:pPr algn="ctr"/>
                      <a:r>
                        <a:rPr kumimoji="0" lang="en-IN" sz="1800" b="1" kern="1200" dirty="0" smtClean="0">
                          <a:solidFill>
                            <a:schemeClr val="lt1"/>
                          </a:solidFill>
                          <a:latin typeface="+mn-lt"/>
                          <a:ea typeface="+mn-ea"/>
                          <a:cs typeface="+mn-cs"/>
                        </a:rPr>
                        <a:t>Period between successive overhauls</a:t>
                      </a:r>
                      <a:endParaRPr lang="en-US" dirty="0"/>
                    </a:p>
                  </a:txBody>
                  <a:tcPr/>
                </a:tc>
                <a:tc>
                  <a:txBody>
                    <a:bodyPr/>
                    <a:lstStyle/>
                    <a:p>
                      <a:pPr algn="ctr"/>
                      <a:r>
                        <a:rPr kumimoji="0" lang="en-IN" sz="1800" b="1" kern="1200" dirty="0" smtClean="0">
                          <a:solidFill>
                            <a:schemeClr val="lt1"/>
                          </a:solidFill>
                          <a:latin typeface="+mn-lt"/>
                          <a:ea typeface="+mn-ea"/>
                          <a:cs typeface="+mn-cs"/>
                        </a:rPr>
                        <a:t>Terms &amp; Conditions</a:t>
                      </a:r>
                      <a:endParaRPr lang="en-US" dirty="0"/>
                    </a:p>
                  </a:txBody>
                  <a:tcPr/>
                </a:tc>
              </a:tr>
              <a:tr h="899269">
                <a:tc>
                  <a:txBody>
                    <a:bodyPr/>
                    <a:lstStyle/>
                    <a:p>
                      <a:r>
                        <a:rPr kumimoji="0" lang="en-IN" sz="1800" kern="1200" dirty="0" smtClean="0">
                          <a:solidFill>
                            <a:schemeClr val="dk1"/>
                          </a:solidFill>
                          <a:latin typeface="+mn-lt"/>
                          <a:ea typeface="+mn-ea"/>
                          <a:cs typeface="+mn-cs"/>
                        </a:rPr>
                        <a:t>Beyond 32,000 hrs/4 years and </a:t>
                      </a:r>
                      <a:r>
                        <a:rPr kumimoji="0" lang="en-IN" sz="1800" kern="1200" dirty="0" err="1" smtClean="0">
                          <a:solidFill>
                            <a:schemeClr val="dk1"/>
                          </a:solidFill>
                          <a:latin typeface="+mn-lt"/>
                          <a:ea typeface="+mn-ea"/>
                          <a:cs typeface="+mn-cs"/>
                        </a:rPr>
                        <a:t>upto</a:t>
                      </a:r>
                      <a:r>
                        <a:rPr kumimoji="0" lang="en-IN" sz="1800" kern="1200" dirty="0" smtClean="0">
                          <a:solidFill>
                            <a:schemeClr val="dk1"/>
                          </a:solidFill>
                          <a:latin typeface="+mn-lt"/>
                          <a:ea typeface="+mn-ea"/>
                          <a:cs typeface="+mn-cs"/>
                        </a:rPr>
                        <a:t> 48,000 hrs/6 years</a:t>
                      </a:r>
                      <a:endParaRPr lang="en-US" dirty="0"/>
                    </a:p>
                  </a:txBody>
                  <a:tcPr/>
                </a:tc>
                <a:tc>
                  <a:txBody>
                    <a:bodyPr/>
                    <a:lstStyle/>
                    <a:p>
                      <a:pPr algn="just"/>
                      <a:r>
                        <a:rPr kumimoji="0" lang="en-IN" sz="1800" kern="1200" dirty="0" smtClean="0">
                          <a:solidFill>
                            <a:schemeClr val="dk1"/>
                          </a:solidFill>
                          <a:latin typeface="+mn-lt"/>
                          <a:ea typeface="+mn-ea"/>
                          <a:cs typeface="+mn-cs"/>
                        </a:rPr>
                        <a:t>Excess shall be 25% of claim subject to a minimum of 150% of tariff excess</a:t>
                      </a:r>
                      <a:endParaRPr lang="en-US" dirty="0"/>
                    </a:p>
                  </a:txBody>
                  <a:tcPr/>
                </a:tc>
              </a:tr>
              <a:tr h="899269">
                <a:tc>
                  <a:txBody>
                    <a:bodyPr/>
                    <a:lstStyle/>
                    <a:p>
                      <a:r>
                        <a:rPr kumimoji="0" lang="en-IN" sz="1800" kern="1200" dirty="0" smtClean="0">
                          <a:solidFill>
                            <a:schemeClr val="dk1"/>
                          </a:solidFill>
                          <a:latin typeface="+mn-lt"/>
                          <a:ea typeface="+mn-ea"/>
                          <a:cs typeface="+mn-cs"/>
                        </a:rPr>
                        <a:t>Beyond 48,000 hrs/6 years and </a:t>
                      </a:r>
                      <a:r>
                        <a:rPr kumimoji="0" lang="en-IN" sz="1800" kern="1200" dirty="0" err="1" smtClean="0">
                          <a:solidFill>
                            <a:schemeClr val="dk1"/>
                          </a:solidFill>
                          <a:latin typeface="+mn-lt"/>
                          <a:ea typeface="+mn-ea"/>
                          <a:cs typeface="+mn-cs"/>
                        </a:rPr>
                        <a:t>upto</a:t>
                      </a:r>
                      <a:r>
                        <a:rPr kumimoji="0" lang="en-IN" sz="1800" kern="1200" dirty="0" smtClean="0">
                          <a:solidFill>
                            <a:schemeClr val="dk1"/>
                          </a:solidFill>
                          <a:latin typeface="+mn-lt"/>
                          <a:ea typeface="+mn-ea"/>
                          <a:cs typeface="+mn-cs"/>
                        </a:rPr>
                        <a:t> 56,000 hrs/7 years</a:t>
                      </a:r>
                      <a:endParaRPr lang="en-US" dirty="0"/>
                    </a:p>
                  </a:txBody>
                  <a:tcPr/>
                </a:tc>
                <a:tc>
                  <a:txBody>
                    <a:bodyPr/>
                    <a:lstStyle/>
                    <a:p>
                      <a:pPr algn="just"/>
                      <a:r>
                        <a:rPr kumimoji="0" lang="en-IN" sz="1800" kern="1200" dirty="0" smtClean="0">
                          <a:solidFill>
                            <a:schemeClr val="dk1"/>
                          </a:solidFill>
                          <a:latin typeface="+mn-lt"/>
                          <a:ea typeface="+mn-ea"/>
                          <a:cs typeface="+mn-cs"/>
                        </a:rPr>
                        <a:t>Excess shall be 37.5% of claim subject to a minimum of 200% of tariff excess</a:t>
                      </a:r>
                      <a:endParaRPr lang="en-US" dirty="0"/>
                    </a:p>
                  </a:txBody>
                  <a:tcPr/>
                </a:tc>
              </a:tr>
              <a:tr h="899269">
                <a:tc>
                  <a:txBody>
                    <a:bodyPr/>
                    <a:lstStyle/>
                    <a:p>
                      <a:r>
                        <a:rPr kumimoji="0" lang="en-IN" sz="1800" kern="1200" dirty="0" smtClean="0">
                          <a:solidFill>
                            <a:schemeClr val="dk1"/>
                          </a:solidFill>
                          <a:latin typeface="+mn-lt"/>
                          <a:ea typeface="+mn-ea"/>
                          <a:cs typeface="+mn-cs"/>
                        </a:rPr>
                        <a:t>Beyond 56,000 hrs/7 years and </a:t>
                      </a:r>
                      <a:r>
                        <a:rPr kumimoji="0" lang="en-IN" sz="1800" kern="1200" dirty="0" err="1" smtClean="0">
                          <a:solidFill>
                            <a:schemeClr val="dk1"/>
                          </a:solidFill>
                          <a:latin typeface="+mn-lt"/>
                          <a:ea typeface="+mn-ea"/>
                          <a:cs typeface="+mn-cs"/>
                        </a:rPr>
                        <a:t>upto</a:t>
                      </a:r>
                      <a:r>
                        <a:rPr kumimoji="0" lang="en-IN" sz="1800" kern="1200" dirty="0" smtClean="0">
                          <a:solidFill>
                            <a:schemeClr val="dk1"/>
                          </a:solidFill>
                          <a:latin typeface="+mn-lt"/>
                          <a:ea typeface="+mn-ea"/>
                          <a:cs typeface="+mn-cs"/>
                        </a:rPr>
                        <a:t> 64,000 hrs/8 years</a:t>
                      </a:r>
                      <a:endParaRPr lang="en-US" dirty="0"/>
                    </a:p>
                  </a:txBody>
                  <a:tcPr/>
                </a:tc>
                <a:tc>
                  <a:txBody>
                    <a:bodyPr/>
                    <a:lstStyle/>
                    <a:p>
                      <a:pPr algn="just"/>
                      <a:r>
                        <a:rPr kumimoji="0" lang="en-IN" sz="1800" kern="1200" dirty="0" smtClean="0">
                          <a:solidFill>
                            <a:schemeClr val="dk1"/>
                          </a:solidFill>
                          <a:latin typeface="+mn-lt"/>
                          <a:ea typeface="+mn-ea"/>
                          <a:cs typeface="+mn-cs"/>
                        </a:rPr>
                        <a:t>Excess shall be 50% of claim subject to a minimum of 300% of tariff excess</a:t>
                      </a:r>
                      <a:endParaRPr lang="en-US" dirty="0"/>
                    </a:p>
                  </a:txBody>
                  <a:tcPr/>
                </a:tc>
              </a:tr>
              <a:tr h="1978392">
                <a:tc>
                  <a:txBody>
                    <a:bodyPr/>
                    <a:lstStyle/>
                    <a:p>
                      <a:r>
                        <a:rPr kumimoji="0" lang="en-IN" sz="1800" kern="1200" dirty="0" smtClean="0">
                          <a:solidFill>
                            <a:schemeClr val="dk1"/>
                          </a:solidFill>
                          <a:latin typeface="+mn-lt"/>
                          <a:ea typeface="+mn-ea"/>
                          <a:cs typeface="+mn-cs"/>
                        </a:rPr>
                        <a:t>Beyond 64,000 hrs/8 years and </a:t>
                      </a:r>
                      <a:r>
                        <a:rPr kumimoji="0" lang="en-IN" sz="1800" kern="1200" dirty="0" err="1" smtClean="0">
                          <a:solidFill>
                            <a:schemeClr val="dk1"/>
                          </a:solidFill>
                          <a:latin typeface="+mn-lt"/>
                          <a:ea typeface="+mn-ea"/>
                          <a:cs typeface="+mn-cs"/>
                        </a:rPr>
                        <a:t>upto</a:t>
                      </a:r>
                      <a:r>
                        <a:rPr kumimoji="0" lang="en-IN" sz="1800" kern="1200" dirty="0" smtClean="0">
                          <a:solidFill>
                            <a:schemeClr val="dk1"/>
                          </a:solidFill>
                          <a:latin typeface="+mn-lt"/>
                          <a:ea typeface="+mn-ea"/>
                          <a:cs typeface="+mn-cs"/>
                        </a:rPr>
                        <a:t> 72,000 hrs/9 years</a:t>
                      </a:r>
                      <a:endParaRPr lang="en-US" dirty="0"/>
                    </a:p>
                  </a:txBody>
                  <a:tcPr/>
                </a:tc>
                <a:tc>
                  <a:txBody>
                    <a:bodyPr/>
                    <a:lstStyle/>
                    <a:p>
                      <a:pPr algn="just"/>
                      <a:r>
                        <a:rPr kumimoji="0" lang="en-IN" sz="1800" kern="1200" dirty="0" smtClean="0">
                          <a:solidFill>
                            <a:schemeClr val="dk1"/>
                          </a:solidFill>
                          <a:latin typeface="+mn-lt"/>
                          <a:ea typeface="+mn-ea"/>
                          <a:cs typeface="+mn-cs"/>
                        </a:rPr>
                        <a:t>Excess shall be 50% of claim subject to a minimum of 500% of tariff excess and subject to compliance with manufacturer’s recommendations and satisfactory report by the insurance company’s engineer.</a:t>
                      </a:r>
                      <a:endParaRPr lang="en-US" dirty="0"/>
                    </a:p>
                  </a:txBody>
                  <a:tcPr/>
                </a:tc>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7467600" cy="579438"/>
          </a:xfrm>
        </p:spPr>
        <p:txBody>
          <a:bodyPr/>
          <a:lstStyle/>
          <a:p>
            <a:pPr algn="ctr"/>
            <a:r>
              <a:rPr lang="en-IN" b="1" dirty="0" smtClean="0"/>
              <a:t>Machinery Insurance </a:t>
            </a:r>
            <a:r>
              <a:rPr lang="en-IN" sz="1600" b="1" dirty="0" err="1" smtClean="0"/>
              <a:t>Contd</a:t>
            </a:r>
            <a:r>
              <a:rPr lang="en-IN" sz="1600" b="1" dirty="0" smtClean="0"/>
              <a:t>…</a:t>
            </a:r>
            <a:endParaRPr lang="en-US" dirty="0"/>
          </a:p>
        </p:txBody>
      </p:sp>
      <p:sp>
        <p:nvSpPr>
          <p:cNvPr id="3" name="Content Placeholder 2"/>
          <p:cNvSpPr>
            <a:spLocks noGrp="1"/>
          </p:cNvSpPr>
          <p:nvPr>
            <p:ph sz="quarter" idx="1"/>
          </p:nvPr>
        </p:nvSpPr>
        <p:spPr>
          <a:xfrm>
            <a:off x="457200" y="1066800"/>
            <a:ext cx="7772400" cy="5407152"/>
          </a:xfrm>
        </p:spPr>
        <p:txBody>
          <a:bodyPr>
            <a:normAutofit fontScale="92500" lnSpcReduction="10000"/>
          </a:bodyPr>
          <a:lstStyle/>
          <a:p>
            <a:pPr algn="just"/>
            <a:r>
              <a:rPr lang="en-IN" sz="2700" dirty="0" smtClean="0"/>
              <a:t>All benefit under this Policy shall be forfeited.</a:t>
            </a:r>
            <a:endParaRPr lang="en-US" sz="2300" dirty="0" smtClean="0"/>
          </a:p>
          <a:p>
            <a:pPr lvl="2" algn="just"/>
            <a:r>
              <a:rPr lang="en-IN" dirty="0" smtClean="0"/>
              <a:t>If a claim is in any respect fraudulent/false declaration/fraudulent means or devices are used.</a:t>
            </a:r>
            <a:endParaRPr lang="en-US" sz="1600" dirty="0" smtClean="0"/>
          </a:p>
          <a:p>
            <a:pPr lvl="2" algn="just"/>
            <a:r>
              <a:rPr lang="en-IN" dirty="0" smtClean="0"/>
              <a:t>If a claim is made and rejected and no action, or suit is commenced within three months after such rejection.</a:t>
            </a:r>
            <a:endParaRPr lang="en-US" sz="1600" dirty="0" smtClean="0"/>
          </a:p>
          <a:p>
            <a:pPr algn="just">
              <a:buNone/>
            </a:pPr>
            <a:endParaRPr lang="en-US" sz="2000" dirty="0" smtClean="0"/>
          </a:p>
          <a:p>
            <a:pPr algn="just"/>
            <a:r>
              <a:rPr lang="en-IN" sz="2700" dirty="0" smtClean="0"/>
              <a:t>Policy shall be void unless its continuance be agreed by endorsement signed by the Company</a:t>
            </a:r>
            <a:r>
              <a:rPr lang="en-IN" sz="2700" b="1" dirty="0" smtClean="0"/>
              <a:t>. In the event of any</a:t>
            </a:r>
          </a:p>
          <a:p>
            <a:pPr lvl="1" algn="just"/>
            <a:endParaRPr lang="en-US" sz="2000" dirty="0" smtClean="0"/>
          </a:p>
          <a:p>
            <a:pPr lvl="2" algn="just"/>
            <a:r>
              <a:rPr lang="en-IN" dirty="0" smtClean="0"/>
              <a:t>Material change in the original risk</a:t>
            </a:r>
            <a:endParaRPr lang="en-US" sz="1600" dirty="0" smtClean="0"/>
          </a:p>
          <a:p>
            <a:pPr lvl="2" algn="just"/>
            <a:r>
              <a:rPr lang="en-IN" dirty="0" smtClean="0"/>
              <a:t>Alteration, modification or addition to insured item.</a:t>
            </a:r>
            <a:endParaRPr lang="en-US" sz="1600" dirty="0" smtClean="0"/>
          </a:p>
          <a:p>
            <a:pPr lvl="2" algn="just"/>
            <a:r>
              <a:rPr lang="en-IN" dirty="0" smtClean="0"/>
              <a:t>Departure from prescribed operating conditions, whereby the risk or loss or damage increases.</a:t>
            </a:r>
            <a:endParaRPr lang="en-US" sz="1600" dirty="0" smtClean="0"/>
          </a:p>
          <a:p>
            <a:pPr lvl="2" algn="just"/>
            <a:r>
              <a:rPr lang="en-IN" dirty="0" smtClean="0"/>
              <a:t>Changes in the Insured's Interest (such as discontinuation or liquidation of the business or being placed in receivership).</a:t>
            </a:r>
            <a:endParaRPr lang="en-US" sz="1600" dirty="0" smtClean="0"/>
          </a:p>
          <a:p>
            <a:pPr lvl="2" algn="just"/>
            <a:r>
              <a:rPr lang="en-IN" dirty="0" smtClean="0"/>
              <a:t>TRANSFER OF </a:t>
            </a:r>
            <a:r>
              <a:rPr lang="en-IN" dirty="0" err="1" smtClean="0"/>
              <a:t>INTEREST:The</a:t>
            </a:r>
            <a:r>
              <a:rPr lang="en-IN" dirty="0" smtClean="0"/>
              <a:t> interest in which shall pass from the Insured otherwise than by will or operation of law.</a:t>
            </a:r>
            <a:endParaRPr lang="en-US" sz="1600" dirty="0" smtClean="0"/>
          </a:p>
          <a:p>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467600" cy="655638"/>
          </a:xfrm>
        </p:spPr>
        <p:txBody>
          <a:bodyPr/>
          <a:lstStyle/>
          <a:p>
            <a:pPr algn="ctr"/>
            <a:r>
              <a:rPr lang="en-IN" b="1" dirty="0" smtClean="0"/>
              <a:t>Machinery Insurance </a:t>
            </a:r>
            <a:r>
              <a:rPr lang="en-IN" sz="1600" b="1" dirty="0" err="1" smtClean="0"/>
              <a:t>Contd</a:t>
            </a:r>
            <a:r>
              <a:rPr lang="en-IN" sz="1600" b="1" dirty="0" smtClean="0"/>
              <a:t>…</a:t>
            </a:r>
            <a:endParaRPr lang="en-US" dirty="0"/>
          </a:p>
        </p:txBody>
      </p:sp>
      <p:sp>
        <p:nvSpPr>
          <p:cNvPr id="3" name="Content Placeholder 2"/>
          <p:cNvSpPr>
            <a:spLocks noGrp="1"/>
          </p:cNvSpPr>
          <p:nvPr>
            <p:ph sz="quarter" idx="1"/>
          </p:nvPr>
        </p:nvSpPr>
        <p:spPr>
          <a:xfrm>
            <a:off x="457200" y="1219200"/>
            <a:ext cx="7467600" cy="5334000"/>
          </a:xfrm>
        </p:spPr>
        <p:txBody>
          <a:bodyPr>
            <a:normAutofit fontScale="92500" lnSpcReduction="10000"/>
          </a:bodyPr>
          <a:lstStyle/>
          <a:p>
            <a:r>
              <a:rPr lang="en-IN" sz="2700" dirty="0" smtClean="0"/>
              <a:t>DUTIES FOLLOWING AN ACCIDENT</a:t>
            </a:r>
          </a:p>
          <a:p>
            <a:pPr lvl="1"/>
            <a:endParaRPr lang="en-US" sz="2000" dirty="0" smtClean="0"/>
          </a:p>
          <a:p>
            <a:pPr lvl="2" algn="just"/>
            <a:r>
              <a:rPr lang="en-IN" dirty="0" smtClean="0"/>
              <a:t>immediately notify the Company giving an indication as to the nature and extent of loss or damage.</a:t>
            </a:r>
          </a:p>
          <a:p>
            <a:pPr lvl="2" algn="just"/>
            <a:endParaRPr lang="en-US" sz="1600" dirty="0" smtClean="0"/>
          </a:p>
          <a:p>
            <a:pPr lvl="2" algn="just"/>
            <a:r>
              <a:rPr lang="en-IN" dirty="0" smtClean="0"/>
              <a:t>minimise the extent of the loss or damage</a:t>
            </a:r>
          </a:p>
          <a:p>
            <a:pPr lvl="2" algn="just"/>
            <a:endParaRPr lang="en-US" sz="1600" dirty="0" smtClean="0"/>
          </a:p>
          <a:p>
            <a:pPr lvl="2" algn="just"/>
            <a:r>
              <a:rPr lang="en-IN" dirty="0" smtClean="0"/>
              <a:t>preserve the damaged or defective parts &amp; furnish all such information and documentary evidence.</a:t>
            </a:r>
          </a:p>
          <a:p>
            <a:pPr lvl="2" algn="just"/>
            <a:endParaRPr lang="en-US" sz="1600" dirty="0" smtClean="0"/>
          </a:p>
          <a:p>
            <a:pPr lvl="2" algn="just"/>
            <a:r>
              <a:rPr lang="en-IN" u="sng" dirty="0" smtClean="0"/>
              <a:t>Claim filing Limitation</a:t>
            </a:r>
            <a:r>
              <a:rPr lang="en-IN" dirty="0" smtClean="0"/>
              <a:t>: The Company shall not be liable for any loss or damage of which no notice and completed claim form have been received by the Company </a:t>
            </a:r>
            <a:r>
              <a:rPr lang="en-IN" b="1" dirty="0" smtClean="0"/>
              <a:t>within Fourteen days of its occurrence</a:t>
            </a:r>
            <a:r>
              <a:rPr lang="en-IN" dirty="0" smtClean="0"/>
              <a:t>.</a:t>
            </a:r>
          </a:p>
          <a:p>
            <a:pPr lvl="2" algn="just"/>
            <a:endParaRPr lang="en-US" sz="1600" dirty="0" smtClean="0"/>
          </a:p>
          <a:p>
            <a:pPr lvl="2" algn="just"/>
            <a:r>
              <a:rPr lang="en-IN" u="sng" dirty="0" smtClean="0"/>
              <a:t>Provisional Repairs </a:t>
            </a:r>
            <a:r>
              <a:rPr lang="en-IN" dirty="0" smtClean="0"/>
              <a:t>: After notification of a claim, the insured may proceed with the repair of any minor damage not exceeding Rs. 2,500/- provided that the carrying out of such repair is without prejudice to any question of liability of the Company.</a:t>
            </a:r>
            <a:endParaRPr lang="en-US" sz="1600" dirty="0" smtClean="0"/>
          </a:p>
          <a:p>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7467600" cy="503238"/>
          </a:xfrm>
        </p:spPr>
        <p:txBody>
          <a:bodyPr>
            <a:normAutofit fontScale="90000"/>
          </a:bodyPr>
          <a:lstStyle/>
          <a:p>
            <a:pPr algn="ctr"/>
            <a:r>
              <a:rPr lang="en-IN" b="1" dirty="0" smtClean="0"/>
              <a:t>Machinery Insurance </a:t>
            </a:r>
            <a:r>
              <a:rPr lang="en-IN" sz="1600" b="1" dirty="0" err="1" smtClean="0"/>
              <a:t>Contd</a:t>
            </a:r>
            <a:r>
              <a:rPr lang="en-IN" sz="1600" b="1" dirty="0" smtClean="0"/>
              <a:t>…</a:t>
            </a:r>
            <a:endParaRPr lang="en-US" dirty="0"/>
          </a:p>
        </p:txBody>
      </p:sp>
      <p:sp>
        <p:nvSpPr>
          <p:cNvPr id="3" name="Content Placeholder 2"/>
          <p:cNvSpPr>
            <a:spLocks noGrp="1"/>
          </p:cNvSpPr>
          <p:nvPr>
            <p:ph sz="quarter" idx="1"/>
          </p:nvPr>
        </p:nvSpPr>
        <p:spPr>
          <a:xfrm>
            <a:off x="457200" y="714356"/>
            <a:ext cx="8001000" cy="5759596"/>
          </a:xfrm>
        </p:spPr>
        <p:txBody>
          <a:bodyPr>
            <a:normAutofit fontScale="85000" lnSpcReduction="20000"/>
          </a:bodyPr>
          <a:lstStyle/>
          <a:p>
            <a:pPr algn="just"/>
            <a:r>
              <a:rPr lang="en-IN" sz="2700" dirty="0" smtClean="0"/>
              <a:t>OTHER INSURANCE: Principle of Contribution applies.</a:t>
            </a:r>
            <a:endParaRPr lang="en-US" sz="2300" dirty="0" smtClean="0"/>
          </a:p>
          <a:p>
            <a:pPr algn="just"/>
            <a:endParaRPr lang="en-US" sz="2000" dirty="0" smtClean="0"/>
          </a:p>
          <a:p>
            <a:pPr algn="just"/>
            <a:r>
              <a:rPr lang="en-IN" sz="2700" dirty="0" smtClean="0"/>
              <a:t>POSITION AFTER A CLAIM</a:t>
            </a:r>
            <a:endParaRPr lang="en-US" sz="2300" dirty="0" smtClean="0"/>
          </a:p>
          <a:p>
            <a:pPr algn="just"/>
            <a:endParaRPr lang="en-US" sz="2000" dirty="0" smtClean="0"/>
          </a:p>
          <a:p>
            <a:pPr lvl="1" algn="just"/>
            <a:r>
              <a:rPr lang="en-IN" dirty="0" smtClean="0"/>
              <a:t>Insured shall not be entitled to abandon any property whether taken possession of by the Company or not.</a:t>
            </a:r>
            <a:endParaRPr lang="en-US" sz="1900" dirty="0" smtClean="0"/>
          </a:p>
          <a:p>
            <a:pPr lvl="1" algn="just"/>
            <a:r>
              <a:rPr lang="en-IN" dirty="0" smtClean="0"/>
              <a:t>Reinstatement of SI: Post loss , SI gets reduced by amount of Compensation. This amount must be reinstated by paying </a:t>
            </a:r>
            <a:r>
              <a:rPr lang="en-IN" dirty="0" err="1" smtClean="0"/>
              <a:t>Prorata</a:t>
            </a:r>
            <a:r>
              <a:rPr lang="en-IN" dirty="0" smtClean="0"/>
              <a:t> Premium  </a:t>
            </a:r>
            <a:r>
              <a:rPr lang="en-IN" dirty="0" smtClean="0">
                <a:solidFill>
                  <a:srgbClr val="7030A0"/>
                </a:solidFill>
              </a:rPr>
              <a:t>from the day repaired item is again put to work</a:t>
            </a:r>
            <a:r>
              <a:rPr lang="en-IN" dirty="0" smtClean="0"/>
              <a:t>.</a:t>
            </a:r>
          </a:p>
          <a:p>
            <a:pPr lvl="2" algn="just"/>
            <a:endParaRPr lang="en-US" sz="1600" dirty="0" smtClean="0"/>
          </a:p>
          <a:p>
            <a:pPr algn="just"/>
            <a:r>
              <a:rPr lang="en-IN" sz="2700" dirty="0" smtClean="0"/>
              <a:t>TERMINATION OF INSURANCE</a:t>
            </a:r>
          </a:p>
          <a:p>
            <a:pPr lvl="1" algn="just"/>
            <a:endParaRPr lang="en-US" sz="2000" dirty="0" smtClean="0"/>
          </a:p>
          <a:p>
            <a:pPr lvl="1" algn="just"/>
            <a:r>
              <a:rPr lang="en-IN" u="sng" dirty="0" smtClean="0"/>
              <a:t>Insured’s Request</a:t>
            </a:r>
            <a:r>
              <a:rPr lang="en-IN" dirty="0" smtClean="0"/>
              <a:t>: May be terminated at any time at the request of the insured, in which case the Company will retain the premium calculated at the customary </a:t>
            </a:r>
            <a:r>
              <a:rPr lang="en-IN" i="1" dirty="0" smtClean="0"/>
              <a:t>short period rate</a:t>
            </a:r>
            <a:r>
              <a:rPr lang="en-IN" dirty="0" smtClean="0"/>
              <a:t> for the time the policy has been in force.</a:t>
            </a:r>
            <a:endParaRPr lang="en-US" sz="1900" dirty="0" smtClean="0"/>
          </a:p>
          <a:p>
            <a:pPr lvl="1" algn="just"/>
            <a:r>
              <a:rPr lang="en-IN" u="sng" dirty="0" smtClean="0"/>
              <a:t>Insurer’s Option</a:t>
            </a:r>
            <a:r>
              <a:rPr lang="en-IN" dirty="0" smtClean="0"/>
              <a:t>: </a:t>
            </a:r>
            <a:r>
              <a:rPr lang="en-IN" i="1" dirty="0" smtClean="0"/>
              <a:t>By 15 days notice</a:t>
            </a:r>
            <a:r>
              <a:rPr lang="en-IN" dirty="0" smtClean="0"/>
              <a:t> to that effect being given to the insured, in which case the Company shall be liable to repay on demand a </a:t>
            </a:r>
            <a:r>
              <a:rPr lang="en-IN" i="1" dirty="0" smtClean="0"/>
              <a:t>rateable proportion</a:t>
            </a:r>
            <a:r>
              <a:rPr lang="en-IN" dirty="0" smtClean="0"/>
              <a:t> of the premium for the unexpired term from the date of the cancellation.</a:t>
            </a:r>
            <a:endParaRPr lang="en-US" sz="1900" dirty="0" smtClean="0"/>
          </a:p>
          <a:p>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04800"/>
            <a:ext cx="7467600" cy="503238"/>
          </a:xfrm>
        </p:spPr>
        <p:txBody>
          <a:bodyPr>
            <a:normAutofit fontScale="90000"/>
          </a:bodyPr>
          <a:lstStyle/>
          <a:p>
            <a:pPr algn="ctr"/>
            <a:r>
              <a:rPr lang="en-IN" b="1" dirty="0" smtClean="0"/>
              <a:t>Machinery Insurance </a:t>
            </a:r>
            <a:r>
              <a:rPr lang="en-IN" sz="1600" b="1" dirty="0" err="1" smtClean="0"/>
              <a:t>Contd</a:t>
            </a:r>
            <a:r>
              <a:rPr lang="en-IN" sz="1600" b="1" dirty="0" smtClean="0"/>
              <a:t>…</a:t>
            </a:r>
            <a:endParaRPr lang="en-US" dirty="0"/>
          </a:p>
        </p:txBody>
      </p:sp>
      <p:sp>
        <p:nvSpPr>
          <p:cNvPr id="3" name="Content Placeholder 2"/>
          <p:cNvSpPr>
            <a:spLocks noGrp="1"/>
          </p:cNvSpPr>
          <p:nvPr>
            <p:ph sz="quarter" idx="1"/>
          </p:nvPr>
        </p:nvSpPr>
        <p:spPr>
          <a:xfrm>
            <a:off x="457200" y="857232"/>
            <a:ext cx="8001000" cy="5848368"/>
          </a:xfrm>
        </p:spPr>
        <p:txBody>
          <a:bodyPr>
            <a:normAutofit fontScale="62500" lnSpcReduction="20000"/>
          </a:bodyPr>
          <a:lstStyle/>
          <a:p>
            <a:pPr lvl="0">
              <a:buNone/>
            </a:pPr>
            <a:r>
              <a:rPr lang="en-IN" b="1" dirty="0" smtClean="0"/>
              <a:t>Tariff Proviso</a:t>
            </a:r>
            <a:endParaRPr lang="en-US" sz="2000" dirty="0" smtClean="0"/>
          </a:p>
          <a:p>
            <a:endParaRPr lang="en-US" sz="2000" dirty="0" smtClean="0"/>
          </a:p>
          <a:p>
            <a:pPr marL="822960" lvl="1" indent="-457200" algn="just">
              <a:buFont typeface="+mj-lt"/>
              <a:buAutoNum type="arabicPeriod"/>
            </a:pPr>
            <a:r>
              <a:rPr lang="en-IN" sz="2800" dirty="0" smtClean="0"/>
              <a:t>No Policy to be issued on </a:t>
            </a:r>
            <a:r>
              <a:rPr lang="en-IN" sz="2800" b="1" dirty="0" smtClean="0"/>
              <a:t>first loss basis</a:t>
            </a:r>
            <a:r>
              <a:rPr lang="en-IN" sz="2800" dirty="0" smtClean="0"/>
              <a:t>. Or on </a:t>
            </a:r>
            <a:r>
              <a:rPr lang="en-IN" sz="2800" b="1" dirty="0" smtClean="0"/>
              <a:t>agreed value</a:t>
            </a:r>
            <a:r>
              <a:rPr lang="en-IN" sz="2800" dirty="0" smtClean="0"/>
              <a:t> basis. (</a:t>
            </a:r>
            <a:r>
              <a:rPr lang="en-IN" sz="2800" b="1" dirty="0" smtClean="0"/>
              <a:t>A first-loss policy</a:t>
            </a:r>
            <a:r>
              <a:rPr lang="en-IN" sz="2800" dirty="0" smtClean="0"/>
              <a:t> is used when it is inconceivable that all property would be lost in a single claim. </a:t>
            </a:r>
            <a:r>
              <a:rPr lang="en-IN" sz="2800" b="1" dirty="0" smtClean="0"/>
              <a:t>A first-loss policy</a:t>
            </a:r>
            <a:r>
              <a:rPr lang="en-IN" sz="2800" dirty="0" smtClean="0"/>
              <a:t> is an insurance policy for goods in which a total loss is unlikely and the insurer provides cover for a sum less than the total value of the goods.)</a:t>
            </a:r>
            <a:endParaRPr lang="en-US" sz="2800" dirty="0" smtClean="0"/>
          </a:p>
          <a:p>
            <a:pPr marL="822960" lvl="1" indent="-457200" algn="just">
              <a:buFont typeface="+mj-lt"/>
              <a:buAutoNum type="arabicPeriod"/>
            </a:pPr>
            <a:r>
              <a:rPr lang="en-IN" sz="2800" dirty="0" smtClean="0"/>
              <a:t>Excess amounts are minimum and cannot be eliminated by payment of additional premium.</a:t>
            </a:r>
            <a:endParaRPr lang="en-US" sz="2800" dirty="0" smtClean="0"/>
          </a:p>
          <a:p>
            <a:pPr marL="822960" lvl="1" indent="-457200" algn="just">
              <a:buFont typeface="+mj-lt"/>
              <a:buAutoNum type="arabicPeriod"/>
            </a:pPr>
            <a:r>
              <a:rPr lang="en-IN" sz="2800" dirty="0" smtClean="0"/>
              <a:t>Projects located outside India would be outside the jurisdiction.</a:t>
            </a:r>
            <a:endParaRPr lang="en-US" sz="2800" dirty="0" smtClean="0"/>
          </a:p>
          <a:p>
            <a:pPr marL="822960" lvl="1" indent="-457200" algn="just">
              <a:buFont typeface="+mj-lt"/>
              <a:buAutoNum type="arabicPeriod"/>
            </a:pPr>
            <a:r>
              <a:rPr lang="en-IN" sz="2800" dirty="0" smtClean="0"/>
              <a:t>Refund of premium for standstill period</a:t>
            </a:r>
            <a:endParaRPr lang="en-US" sz="2800" dirty="0" smtClean="0"/>
          </a:p>
          <a:p>
            <a:pPr lvl="2" algn="just"/>
            <a:r>
              <a:rPr lang="en-IN" sz="2800" dirty="0" smtClean="0"/>
              <a:t>Can be considered under this Policy.</a:t>
            </a:r>
            <a:endParaRPr lang="en-US" sz="2800" dirty="0" smtClean="0"/>
          </a:p>
          <a:p>
            <a:pPr lvl="2" algn="just"/>
            <a:r>
              <a:rPr lang="en-IN" sz="2800" u="sng" dirty="0" smtClean="0"/>
              <a:t>Minimum</a:t>
            </a:r>
            <a:r>
              <a:rPr lang="en-IN" sz="2800" dirty="0" smtClean="0"/>
              <a:t>: 3 months continuous stand still period required</a:t>
            </a:r>
            <a:endParaRPr lang="en-US" sz="2800" dirty="0" smtClean="0"/>
          </a:p>
          <a:p>
            <a:pPr lvl="2" algn="just"/>
            <a:r>
              <a:rPr lang="en-IN" sz="2800" u="sng" dirty="0" smtClean="0"/>
              <a:t>Causes of standstill for complete plant should be as under</a:t>
            </a:r>
            <a:endParaRPr lang="en-US" sz="2800" dirty="0" smtClean="0"/>
          </a:p>
          <a:p>
            <a:pPr lvl="3" algn="just"/>
            <a:r>
              <a:rPr lang="en-IN" sz="2800" dirty="0" smtClean="0"/>
              <a:t>Due to non-availability of raw materials, acute power shortage, shortage of water supply and similar inputs.</a:t>
            </a:r>
            <a:endParaRPr lang="en-US" sz="2800" dirty="0" smtClean="0"/>
          </a:p>
          <a:p>
            <a:pPr lvl="3" algn="just"/>
            <a:r>
              <a:rPr lang="en-IN" sz="2800" dirty="0" smtClean="0"/>
              <a:t>Standstill items like boilers, TG sets, steam engines and Diesel Generating Sets, in lieu of sufficient standby equipments being available in the plant.</a:t>
            </a:r>
            <a:endParaRPr lang="en-US" sz="2800" dirty="0" smtClean="0"/>
          </a:p>
          <a:p>
            <a:pPr lvl="3" algn="just"/>
            <a:r>
              <a:rPr lang="en-IN" sz="2800" dirty="0" smtClean="0"/>
              <a:t>In case of continuous process plant, due to a major breakdown of any item the whole plant cannot be run and as such refund is to be considered.</a:t>
            </a:r>
            <a:endParaRPr lang="en-US" sz="2800" dirty="0" smtClean="0"/>
          </a:p>
          <a:p>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467600" cy="655638"/>
          </a:xfrm>
        </p:spPr>
        <p:txBody>
          <a:bodyPr/>
          <a:lstStyle/>
          <a:p>
            <a:pPr algn="ctr"/>
            <a:r>
              <a:rPr lang="en-IN" b="1" dirty="0" smtClean="0"/>
              <a:t>Machinery Insurance </a:t>
            </a:r>
            <a:r>
              <a:rPr lang="en-IN" sz="1600" b="1" dirty="0" err="1" smtClean="0"/>
              <a:t>Contd</a:t>
            </a:r>
            <a:r>
              <a:rPr lang="en-IN" sz="1600" b="1" dirty="0" smtClean="0"/>
              <a:t>…</a:t>
            </a:r>
            <a:endParaRPr lang="en-US" dirty="0"/>
          </a:p>
        </p:txBody>
      </p:sp>
      <p:sp>
        <p:nvSpPr>
          <p:cNvPr id="3" name="Content Placeholder 2"/>
          <p:cNvSpPr>
            <a:spLocks noGrp="1"/>
          </p:cNvSpPr>
          <p:nvPr>
            <p:ph sz="quarter" idx="1"/>
          </p:nvPr>
        </p:nvSpPr>
        <p:spPr>
          <a:xfrm>
            <a:off x="457200" y="1066800"/>
            <a:ext cx="7772400" cy="5407152"/>
          </a:xfrm>
        </p:spPr>
        <p:txBody>
          <a:bodyPr>
            <a:normAutofit/>
          </a:bodyPr>
          <a:lstStyle/>
          <a:p>
            <a:pPr lvl="2" algn="just"/>
            <a:r>
              <a:rPr lang="en-IN" dirty="0" smtClean="0"/>
              <a:t>Scales: Min 3 months/15% Refund and Max 12 months/50%</a:t>
            </a:r>
            <a:endParaRPr lang="en-US" sz="1600" dirty="0" smtClean="0"/>
          </a:p>
          <a:p>
            <a:pPr lvl="2" algn="just"/>
            <a:r>
              <a:rPr lang="en-IN" dirty="0" smtClean="0"/>
              <a:t>only when the claims experience under the policy for which the discount is sought is less than 60%</a:t>
            </a:r>
            <a:endParaRPr lang="en-US" sz="1600" dirty="0" smtClean="0"/>
          </a:p>
          <a:p>
            <a:pPr lvl="2" algn="just"/>
            <a:r>
              <a:rPr lang="en-IN" dirty="0" smtClean="0"/>
              <a:t>Standstill discount </a:t>
            </a:r>
            <a:r>
              <a:rPr lang="en-IN" b="1" dirty="0" smtClean="0"/>
              <a:t>will not apply</a:t>
            </a:r>
            <a:r>
              <a:rPr lang="en-IN" dirty="0" smtClean="0"/>
              <a:t> during overhauling period (including Hydraulic Testing of Boiler Tubes under BPP Policies)</a:t>
            </a:r>
            <a:endParaRPr lang="en-US" sz="1600" dirty="0" smtClean="0"/>
          </a:p>
          <a:p>
            <a:pPr lvl="2" algn="just"/>
            <a:r>
              <a:rPr lang="en-IN" dirty="0" smtClean="0"/>
              <a:t>Refund of premium for standstill period can be considered for Diesel Generating Sets.</a:t>
            </a:r>
            <a:endParaRPr lang="en-US" sz="1600" dirty="0" smtClean="0"/>
          </a:p>
          <a:p>
            <a:pPr lvl="2" algn="just"/>
            <a:r>
              <a:rPr lang="en-IN" dirty="0" smtClean="0"/>
              <a:t>Refund on account of lockout is not permissible.</a:t>
            </a:r>
            <a:endParaRPr lang="en-US" sz="1600" dirty="0" smtClean="0"/>
          </a:p>
          <a:p>
            <a:pPr marL="822960" lvl="1" indent="-457200" algn="just">
              <a:buFont typeface="+mj-lt"/>
              <a:buAutoNum type="arabicPeriod" startAt="5"/>
            </a:pPr>
            <a:r>
              <a:rPr lang="en-IN" sz="2400" dirty="0" smtClean="0"/>
              <a:t>Seasonal Industries: </a:t>
            </a:r>
            <a:endParaRPr lang="en-US" sz="2000" dirty="0" smtClean="0"/>
          </a:p>
          <a:p>
            <a:pPr lvl="2" algn="just"/>
            <a:r>
              <a:rPr lang="en-IN" dirty="0" smtClean="0"/>
              <a:t>No Standstill  refund  for seasonal industries like sugar factories.</a:t>
            </a:r>
            <a:endParaRPr lang="en-US" sz="1600" dirty="0" smtClean="0"/>
          </a:p>
          <a:p>
            <a:pPr lvl="2" algn="just"/>
            <a:r>
              <a:rPr lang="en-IN" dirty="0" smtClean="0"/>
              <a:t>The rate applicable for machinery shall be 95 % of the rate.</a:t>
            </a:r>
            <a:endParaRPr lang="en-US" sz="1600" dirty="0" smtClean="0"/>
          </a:p>
          <a:p>
            <a:pPr marL="822960" lvl="1" indent="-457200" algn="just">
              <a:buFont typeface="+mj-lt"/>
              <a:buAutoNum type="arabicPeriod" startAt="6"/>
            </a:pPr>
            <a:r>
              <a:rPr lang="en-IN" sz="2400" dirty="0" smtClean="0"/>
              <a:t>MB proposals during the overhauling of the turbines and/or turbine generating sets</a:t>
            </a:r>
            <a:endParaRPr lang="en-US" sz="2000" dirty="0" smtClean="0"/>
          </a:p>
          <a:p>
            <a:pPr lvl="2" algn="just"/>
            <a:r>
              <a:rPr lang="en-IN" dirty="0" smtClean="0"/>
              <a:t>Should not be allowed.</a:t>
            </a:r>
            <a:endParaRPr lang="en-US" sz="1600" dirty="0" smtClean="0"/>
          </a:p>
          <a:p>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467600" cy="579438"/>
          </a:xfrm>
        </p:spPr>
        <p:txBody>
          <a:bodyPr/>
          <a:lstStyle/>
          <a:p>
            <a:pPr algn="ctr"/>
            <a:r>
              <a:rPr lang="en-IN" b="1" dirty="0" smtClean="0"/>
              <a:t>Machinery Insurance </a:t>
            </a:r>
            <a:r>
              <a:rPr lang="en-IN" sz="1600" b="1" dirty="0" err="1" smtClean="0"/>
              <a:t>Contd</a:t>
            </a:r>
            <a:r>
              <a:rPr lang="en-IN" sz="1600" b="1" dirty="0" smtClean="0"/>
              <a:t>…</a:t>
            </a:r>
            <a:endParaRPr lang="en-US" dirty="0"/>
          </a:p>
        </p:txBody>
      </p:sp>
      <p:sp>
        <p:nvSpPr>
          <p:cNvPr id="3" name="Content Placeholder 2"/>
          <p:cNvSpPr>
            <a:spLocks noGrp="1"/>
          </p:cNvSpPr>
          <p:nvPr>
            <p:ph sz="quarter" idx="1"/>
          </p:nvPr>
        </p:nvSpPr>
        <p:spPr>
          <a:xfrm>
            <a:off x="457200" y="857232"/>
            <a:ext cx="7972452" cy="5616720"/>
          </a:xfrm>
        </p:spPr>
        <p:txBody>
          <a:bodyPr>
            <a:normAutofit fontScale="85000" lnSpcReduction="20000"/>
          </a:bodyPr>
          <a:lstStyle/>
          <a:p>
            <a:pPr marL="822960" lvl="1" indent="-457200" algn="just">
              <a:buFont typeface="+mj-lt"/>
              <a:buAutoNum type="arabicPeriod" startAt="7"/>
            </a:pPr>
            <a:r>
              <a:rPr lang="en-IN" sz="2400" dirty="0" smtClean="0"/>
              <a:t>The Machines to be rated should be in worthy working condition with proper preventive maintenance programme. Safety devices wherever provided on the machines must be in proper operating condition.</a:t>
            </a:r>
            <a:endParaRPr lang="en-US" sz="2000" dirty="0" smtClean="0"/>
          </a:p>
          <a:p>
            <a:pPr marL="822960" lvl="1" indent="-457200" algn="just">
              <a:buFont typeface="+mj-lt"/>
              <a:buAutoNum type="arabicPeriod" startAt="8"/>
            </a:pPr>
            <a:r>
              <a:rPr lang="en-IN" sz="2400" dirty="0" smtClean="0"/>
              <a:t>Pre Inspection:</a:t>
            </a:r>
            <a:endParaRPr lang="en-US" sz="2000" dirty="0" smtClean="0"/>
          </a:p>
          <a:p>
            <a:pPr lvl="2" algn="just"/>
            <a:r>
              <a:rPr lang="en-IN" dirty="0" smtClean="0"/>
              <a:t>Every risk shall be accepted only after satisfactory inspection.</a:t>
            </a:r>
            <a:endParaRPr lang="en-US" sz="1600" dirty="0" smtClean="0"/>
          </a:p>
          <a:p>
            <a:pPr marL="822960" lvl="1" indent="-457200" algn="just">
              <a:buFont typeface="+mj-lt"/>
              <a:buAutoNum type="arabicPeriod" startAt="9"/>
            </a:pPr>
            <a:r>
              <a:rPr lang="en-IN" sz="2400" dirty="0" smtClean="0"/>
              <a:t>Machines, which are under erection or testing and commissioning</a:t>
            </a:r>
            <a:endParaRPr lang="en-US" sz="2000" dirty="0" smtClean="0"/>
          </a:p>
          <a:p>
            <a:pPr lvl="2" algn="just"/>
            <a:r>
              <a:rPr lang="en-IN" dirty="0" smtClean="0"/>
              <a:t>Only after successful commissioning</a:t>
            </a:r>
            <a:endParaRPr lang="en-US" sz="1600" dirty="0" smtClean="0"/>
          </a:p>
          <a:p>
            <a:pPr marL="822960" lvl="1" indent="-457200" algn="just">
              <a:buFont typeface="+mj-lt"/>
              <a:buAutoNum type="arabicPeriod" startAt="10"/>
            </a:pPr>
            <a:r>
              <a:rPr lang="en-IN" sz="2400" dirty="0" smtClean="0"/>
              <a:t>No Machinery Insurance Policy should be issued to cover Electronic Equipments .</a:t>
            </a:r>
            <a:endParaRPr lang="en-US" sz="2000" dirty="0" smtClean="0"/>
          </a:p>
          <a:p>
            <a:pPr marL="822960" lvl="1" indent="-457200" algn="just">
              <a:buFont typeface="+mj-lt"/>
              <a:buAutoNum type="arabicPeriod" startAt="10"/>
            </a:pPr>
            <a:r>
              <a:rPr lang="en-IN" sz="2400" b="1" dirty="0" smtClean="0"/>
              <a:t>Gear Boxes </a:t>
            </a:r>
            <a:r>
              <a:rPr lang="en-IN" sz="2400" dirty="0" smtClean="0"/>
              <a:t>&amp;</a:t>
            </a:r>
            <a:r>
              <a:rPr lang="en-IN" sz="2400" b="1" dirty="0" smtClean="0"/>
              <a:t>Turbo chargers </a:t>
            </a:r>
            <a:r>
              <a:rPr lang="en-IN" sz="2400" dirty="0" smtClean="0"/>
              <a:t>should not be insured in isolation but should be insured either with the </a:t>
            </a:r>
            <a:r>
              <a:rPr lang="en-IN" sz="2400" i="1" dirty="0" smtClean="0"/>
              <a:t>drives</a:t>
            </a:r>
            <a:r>
              <a:rPr lang="en-IN" sz="2400" dirty="0" smtClean="0"/>
              <a:t> or the </a:t>
            </a:r>
            <a:r>
              <a:rPr lang="en-IN" sz="2400" i="1" dirty="0" smtClean="0"/>
              <a:t>driven</a:t>
            </a:r>
            <a:r>
              <a:rPr lang="en-IN" sz="2400" dirty="0" smtClean="0"/>
              <a:t> equipment.</a:t>
            </a:r>
            <a:endParaRPr lang="en-US" sz="2000" dirty="0" smtClean="0"/>
          </a:p>
          <a:p>
            <a:pPr marL="822960" lvl="1" indent="-457200" algn="just">
              <a:buFont typeface="+mj-lt"/>
              <a:buAutoNum type="arabicPeriod" startAt="10"/>
            </a:pPr>
            <a:r>
              <a:rPr lang="en-IN" sz="2400" dirty="0" smtClean="0"/>
              <a:t>Parts of machines should not be insured separately.</a:t>
            </a:r>
            <a:endParaRPr lang="en-US" sz="2000" dirty="0" smtClean="0"/>
          </a:p>
          <a:p>
            <a:pPr marL="822960" lvl="1" indent="-457200" algn="just">
              <a:buFont typeface="+mj-lt"/>
              <a:buAutoNum type="arabicPeriod" startAt="10"/>
            </a:pPr>
            <a:r>
              <a:rPr lang="en-IN" sz="2400" dirty="0" smtClean="0"/>
              <a:t>In respect of Turbo generator sets Break up</a:t>
            </a:r>
            <a:endParaRPr lang="en-US" sz="2000" dirty="0" smtClean="0"/>
          </a:p>
          <a:p>
            <a:pPr lvl="2" algn="just"/>
            <a:r>
              <a:rPr lang="en-IN" dirty="0" smtClean="0"/>
              <a:t>Turbine, Alternator, Gear Box, Control Panel ,Cables</a:t>
            </a:r>
            <a:endParaRPr lang="en-US" sz="1600" dirty="0" smtClean="0"/>
          </a:p>
          <a:p>
            <a:pPr marL="822960" lvl="1" indent="-457200" algn="just">
              <a:buFont typeface="+mj-lt"/>
              <a:buAutoNum type="arabicPeriod" startAt="10"/>
            </a:pPr>
            <a:r>
              <a:rPr lang="en-IN" sz="2400" dirty="0" smtClean="0"/>
              <a:t>In cases where the proposal specifically provides for covering foundation, their values should be declared separately.</a:t>
            </a:r>
            <a:endParaRPr lang="en-US" sz="2000" dirty="0" smtClean="0"/>
          </a:p>
          <a:p>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467600" cy="579438"/>
          </a:xfrm>
        </p:spPr>
        <p:txBody>
          <a:bodyPr/>
          <a:lstStyle/>
          <a:p>
            <a:pPr algn="ctr"/>
            <a:r>
              <a:rPr lang="en-IN" b="1" dirty="0" smtClean="0"/>
              <a:t>Machinery Insurance </a:t>
            </a:r>
            <a:r>
              <a:rPr lang="en-IN" sz="1600" b="1" dirty="0" err="1" smtClean="0"/>
              <a:t>Contd</a:t>
            </a:r>
            <a:r>
              <a:rPr lang="en-IN" sz="1600" b="1" dirty="0" smtClean="0"/>
              <a:t>…</a:t>
            </a:r>
            <a:endParaRPr lang="en-US" dirty="0"/>
          </a:p>
        </p:txBody>
      </p:sp>
      <p:sp>
        <p:nvSpPr>
          <p:cNvPr id="3" name="Content Placeholder 2"/>
          <p:cNvSpPr>
            <a:spLocks noGrp="1"/>
          </p:cNvSpPr>
          <p:nvPr>
            <p:ph sz="quarter" idx="1"/>
          </p:nvPr>
        </p:nvSpPr>
        <p:spPr>
          <a:xfrm>
            <a:off x="457200" y="990600"/>
            <a:ext cx="7848600" cy="5483352"/>
          </a:xfrm>
        </p:spPr>
        <p:txBody>
          <a:bodyPr>
            <a:normAutofit fontScale="92500" lnSpcReduction="10000"/>
          </a:bodyPr>
          <a:lstStyle/>
          <a:p>
            <a:pPr marL="822960" lvl="1" indent="-457200" algn="just">
              <a:buFont typeface="+mj-lt"/>
              <a:buAutoNum type="arabicPeriod" startAt="15"/>
            </a:pPr>
            <a:r>
              <a:rPr lang="en-IN" sz="2400" dirty="0" smtClean="0"/>
              <a:t>Mid Term Increase in SI</a:t>
            </a:r>
            <a:endParaRPr lang="en-US" sz="2000" dirty="0" smtClean="0"/>
          </a:p>
          <a:p>
            <a:pPr lvl="2" algn="just"/>
            <a:r>
              <a:rPr lang="en-IN" dirty="0" smtClean="0"/>
              <a:t>SP Scale to increased amounts</a:t>
            </a:r>
            <a:endParaRPr lang="en-US" sz="1600" dirty="0" smtClean="0"/>
          </a:p>
          <a:p>
            <a:pPr lvl="2" algn="just"/>
            <a:r>
              <a:rPr lang="en-IN" dirty="0" smtClean="0"/>
              <a:t>If renewed for 12 months for an amount not less than the increased sum insured, the difference of premium between short period scale of rate and pro-rata rate may be refunded.</a:t>
            </a:r>
            <a:endParaRPr lang="en-US" sz="1600" dirty="0" smtClean="0"/>
          </a:p>
          <a:p>
            <a:pPr marL="822960" lvl="1" indent="-457200" algn="just">
              <a:buFont typeface="+mj-lt"/>
              <a:buAutoNum type="arabicPeriod" startAt="16"/>
            </a:pPr>
            <a:r>
              <a:rPr lang="en-IN" sz="2400" dirty="0" smtClean="0"/>
              <a:t>Mid term decrease in SI</a:t>
            </a:r>
            <a:endParaRPr lang="en-US" sz="2000" dirty="0" smtClean="0"/>
          </a:p>
          <a:p>
            <a:pPr lvl="2" algn="just"/>
            <a:r>
              <a:rPr lang="en-IN" dirty="0" smtClean="0"/>
              <a:t>Short period scale of rates shall apply on the reduced Sum Insured</a:t>
            </a:r>
            <a:endParaRPr lang="en-US" sz="1600" dirty="0" smtClean="0"/>
          </a:p>
          <a:p>
            <a:pPr marL="822960" lvl="1" indent="-457200" algn="just">
              <a:buFont typeface="+mj-lt"/>
              <a:buAutoNum type="arabicPeriod" startAt="17"/>
            </a:pPr>
            <a:r>
              <a:rPr lang="en-IN" sz="2400" dirty="0" smtClean="0"/>
              <a:t>Standby Equipments</a:t>
            </a:r>
            <a:endParaRPr lang="en-US" sz="2000" dirty="0" smtClean="0"/>
          </a:p>
          <a:p>
            <a:pPr lvl="2" algn="just"/>
            <a:r>
              <a:rPr lang="en-IN" dirty="0" smtClean="0"/>
              <a:t>All equipments </a:t>
            </a:r>
            <a:r>
              <a:rPr lang="en-IN" b="1" i="1" dirty="0" smtClean="0"/>
              <a:t>having standby</a:t>
            </a:r>
            <a:r>
              <a:rPr lang="en-IN" dirty="0" smtClean="0"/>
              <a:t>, 50 % discount on Tariff rate.</a:t>
            </a:r>
            <a:endParaRPr lang="en-US" sz="1600" dirty="0" smtClean="0"/>
          </a:p>
          <a:p>
            <a:pPr lvl="2" algn="just"/>
            <a:r>
              <a:rPr lang="en-IN" dirty="0" smtClean="0"/>
              <a:t>The Discount could be considered for Identical machines but only one working at any time, the discount being applicable to any one of the machines. Alternate working clause shall attach.</a:t>
            </a:r>
            <a:endParaRPr lang="en-US" sz="1600" dirty="0" smtClean="0"/>
          </a:p>
          <a:p>
            <a:pPr lvl="2" algn="just"/>
            <a:r>
              <a:rPr lang="en-IN" dirty="0" smtClean="0"/>
              <a:t>D.G. sets are not eligible for any discount for stand-by/ spare equipment.</a:t>
            </a:r>
            <a:endParaRPr lang="en-US" sz="1600" dirty="0" smtClean="0"/>
          </a:p>
          <a:p>
            <a:pPr marL="822960" lvl="1" indent="-457200" algn="just">
              <a:buFont typeface="+mj-lt"/>
              <a:buAutoNum type="arabicPeriod" startAt="18"/>
            </a:pPr>
            <a:r>
              <a:rPr lang="en-IN" sz="2400" dirty="0" smtClean="0"/>
              <a:t>Spares</a:t>
            </a:r>
            <a:endParaRPr lang="en-US" sz="2000" dirty="0" smtClean="0"/>
          </a:p>
          <a:p>
            <a:pPr lvl="2" algn="just"/>
            <a:r>
              <a:rPr lang="en-IN" b="1" i="1" dirty="0" smtClean="0"/>
              <a:t>spares</a:t>
            </a:r>
            <a:r>
              <a:rPr lang="en-IN" dirty="0" smtClean="0"/>
              <a:t> of machines like rotors of generators, compressors, turbines or windings of transformers etc. can be covered along with the machines separately by charging 50% of premium rate.</a:t>
            </a:r>
            <a:endParaRPr lang="en-US" sz="1600" dirty="0" smtClean="0"/>
          </a:p>
          <a:p>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7467600" cy="579438"/>
          </a:xfrm>
        </p:spPr>
        <p:txBody>
          <a:bodyPr/>
          <a:lstStyle/>
          <a:p>
            <a:pPr algn="ctr"/>
            <a:r>
              <a:rPr lang="en-IN" b="1" dirty="0" smtClean="0"/>
              <a:t>Machinery Insurance </a:t>
            </a:r>
            <a:r>
              <a:rPr lang="en-IN" sz="1600" b="1" dirty="0" err="1" smtClean="0"/>
              <a:t>Contd</a:t>
            </a:r>
            <a:r>
              <a:rPr lang="en-IN" sz="1600" b="1" dirty="0" smtClean="0"/>
              <a:t>…</a:t>
            </a:r>
            <a:endParaRPr lang="en-US" dirty="0"/>
          </a:p>
        </p:txBody>
      </p:sp>
      <p:sp>
        <p:nvSpPr>
          <p:cNvPr id="3" name="Content Placeholder 2"/>
          <p:cNvSpPr>
            <a:spLocks noGrp="1"/>
          </p:cNvSpPr>
          <p:nvPr>
            <p:ph sz="quarter" idx="1"/>
          </p:nvPr>
        </p:nvSpPr>
        <p:spPr>
          <a:xfrm>
            <a:off x="304800" y="857232"/>
            <a:ext cx="8001000" cy="5616720"/>
          </a:xfrm>
        </p:spPr>
        <p:txBody>
          <a:bodyPr>
            <a:normAutofit/>
          </a:bodyPr>
          <a:lstStyle/>
          <a:p>
            <a:pPr marL="822960" lvl="1" indent="-457200" algn="just">
              <a:buFont typeface="+mj-lt"/>
              <a:buAutoNum type="arabicPeriod" startAt="19"/>
            </a:pPr>
            <a:r>
              <a:rPr lang="en-IN" sz="2400" dirty="0" smtClean="0"/>
              <a:t>Warranty in Policy Schedule</a:t>
            </a:r>
            <a:endParaRPr lang="en-US" sz="2000" dirty="0" smtClean="0"/>
          </a:p>
          <a:p>
            <a:pPr lvl="2" algn="just"/>
            <a:r>
              <a:rPr lang="en-IN" dirty="0" smtClean="0"/>
              <a:t>Warranted that the machinery described in above schedule of Machinery does not embrace any </a:t>
            </a:r>
            <a:endParaRPr lang="en-US" sz="1600" dirty="0" smtClean="0"/>
          </a:p>
          <a:p>
            <a:pPr lvl="3" algn="just"/>
            <a:r>
              <a:rPr lang="en-IN" dirty="0" smtClean="0"/>
              <a:t>foundations </a:t>
            </a:r>
            <a:endParaRPr lang="en-US" sz="1600" dirty="0" smtClean="0"/>
          </a:p>
          <a:p>
            <a:pPr lvl="3" algn="just"/>
            <a:r>
              <a:rPr lang="en-IN" dirty="0" smtClean="0"/>
              <a:t>masonry and brickwork or </a:t>
            </a:r>
            <a:endParaRPr lang="en-US" sz="1600" dirty="0" smtClean="0"/>
          </a:p>
          <a:p>
            <a:pPr lvl="3" algn="just"/>
            <a:r>
              <a:rPr lang="en-IN" dirty="0" smtClean="0"/>
              <a:t>Oil in transformers and other electrical equipment </a:t>
            </a:r>
            <a:endParaRPr lang="en-US" sz="1600" dirty="0" smtClean="0"/>
          </a:p>
          <a:p>
            <a:pPr lvl="3" algn="just"/>
            <a:r>
              <a:rPr lang="en-IN" b="1" dirty="0" smtClean="0"/>
              <a:t>damage thereto being covered by the Policy only when specifically described in the said schedule</a:t>
            </a:r>
            <a:r>
              <a:rPr lang="en-IN" dirty="0" smtClean="0"/>
              <a:t>.</a:t>
            </a:r>
            <a:endParaRPr lang="en-US" sz="1600" dirty="0" smtClean="0"/>
          </a:p>
          <a:p>
            <a:pPr lvl="3" algn="just"/>
            <a:r>
              <a:rPr lang="en-IN" dirty="0" smtClean="0"/>
              <a:t>Separate value for </a:t>
            </a:r>
            <a:r>
              <a:rPr lang="en-IN" b="1" dirty="0" smtClean="0">
                <a:solidFill>
                  <a:srgbClr val="FF0000"/>
                </a:solidFill>
              </a:rPr>
              <a:t>foundations masonry and brickwork or Oil in transformers </a:t>
            </a:r>
            <a:r>
              <a:rPr lang="en-IN" dirty="0" smtClean="0"/>
              <a:t>and other electrical equipments are to be specified if cover is required.</a:t>
            </a:r>
            <a:endParaRPr lang="en-US" sz="1600" dirty="0" smtClean="0"/>
          </a:p>
          <a:p>
            <a:pPr marL="822960" lvl="1" indent="-457200" algn="just">
              <a:buFont typeface="+mj-lt"/>
              <a:buAutoNum type="arabicPeriod" startAt="20"/>
            </a:pPr>
            <a:r>
              <a:rPr lang="en-IN" sz="2400" u="sng" dirty="0" smtClean="0"/>
              <a:t>Diesel Generator Sets</a:t>
            </a:r>
            <a:r>
              <a:rPr lang="en-IN" sz="2400" dirty="0" smtClean="0"/>
              <a:t>: Claims of DG Sets Necessitating replacement of crankshaft, 20 % of the cost of crankshaft replacement will be borne by the insured </a:t>
            </a:r>
            <a:r>
              <a:rPr lang="en-IN" sz="2400" b="1" dirty="0" smtClean="0">
                <a:solidFill>
                  <a:srgbClr val="FF0000"/>
                </a:solidFill>
              </a:rPr>
              <a:t>in addition </a:t>
            </a:r>
            <a:r>
              <a:rPr lang="en-IN" sz="2400" dirty="0" smtClean="0"/>
              <a:t>to the Excess stipulated above.</a:t>
            </a:r>
            <a:endParaRPr lang="en-US" sz="2000" dirty="0" smtClean="0"/>
          </a:p>
          <a:p>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b="1" dirty="0" smtClean="0"/>
              <a:t>Machinery Insurance </a:t>
            </a:r>
            <a:r>
              <a:rPr lang="en-IN" sz="1600" b="1" dirty="0" err="1" smtClean="0"/>
              <a:t>Contd</a:t>
            </a:r>
            <a:r>
              <a:rPr lang="en-IN" sz="1600" b="1" dirty="0" smtClean="0"/>
              <a:t>…</a:t>
            </a:r>
            <a:endParaRPr lang="en-US" dirty="0"/>
          </a:p>
        </p:txBody>
      </p:sp>
      <p:sp>
        <p:nvSpPr>
          <p:cNvPr id="3" name="Content Placeholder 2"/>
          <p:cNvSpPr>
            <a:spLocks noGrp="1"/>
          </p:cNvSpPr>
          <p:nvPr>
            <p:ph sz="quarter" idx="1"/>
          </p:nvPr>
        </p:nvSpPr>
        <p:spPr>
          <a:xfrm>
            <a:off x="838200" y="1984248"/>
            <a:ext cx="7467600" cy="4873752"/>
          </a:xfrm>
        </p:spPr>
        <p:txBody>
          <a:bodyPr/>
          <a:lstStyle/>
          <a:p>
            <a:pPr lvl="0"/>
            <a:r>
              <a:rPr lang="en-IN" b="1" dirty="0" smtClean="0"/>
              <a:t>Deductibles</a:t>
            </a:r>
            <a:endParaRPr lang="en-US" sz="2000" dirty="0" smtClean="0"/>
          </a:p>
          <a:p>
            <a:pPr lvl="1"/>
            <a:r>
              <a:rPr lang="en-IN" sz="2400" dirty="0" smtClean="0"/>
              <a:t>SI Based</a:t>
            </a:r>
            <a:endParaRPr lang="en-US" sz="2000" dirty="0" smtClean="0"/>
          </a:p>
          <a:p>
            <a:pPr lvl="1"/>
            <a:r>
              <a:rPr lang="en-IN" sz="2400" dirty="0" smtClean="0"/>
              <a:t>Different excesses applicable</a:t>
            </a:r>
            <a:endParaRPr lang="en-US" sz="2000" dirty="0" smtClean="0"/>
          </a:p>
          <a:p>
            <a:pPr lvl="1"/>
            <a:r>
              <a:rPr lang="en-IN" sz="2400" dirty="0" smtClean="0"/>
              <a:t>Glass Lined Vessel</a:t>
            </a:r>
            <a:endParaRPr lang="en-US" sz="2000" dirty="0" smtClean="0"/>
          </a:p>
          <a:p>
            <a:pPr lvl="1"/>
            <a:r>
              <a:rPr lang="en-IN" sz="2400" dirty="0" smtClean="0"/>
              <a:t>Furnace Transformers</a:t>
            </a:r>
            <a:endParaRPr lang="en-US" sz="2000" dirty="0" smtClean="0"/>
          </a:p>
          <a:p>
            <a:pPr lvl="1"/>
            <a:r>
              <a:rPr lang="en-IN" sz="2400" dirty="0" smtClean="0"/>
              <a:t>Photo Copiers</a:t>
            </a:r>
            <a:endParaRPr lang="en-US" sz="2000" dirty="0" smtClean="0"/>
          </a:p>
          <a:p>
            <a:pPr lvl="1"/>
            <a:r>
              <a:rPr lang="en-IN" sz="2400" dirty="0" smtClean="0"/>
              <a:t>Others based on SI Bands ranging form 1% to 0.5%</a:t>
            </a:r>
            <a:endParaRPr lang="en-US" sz="2000" dirty="0" smtClean="0"/>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868346"/>
          </a:xfrm>
        </p:spPr>
        <p:txBody>
          <a:bodyPr>
            <a:normAutofit fontScale="90000"/>
          </a:bodyPr>
          <a:lstStyle/>
          <a:p>
            <a:r>
              <a:rPr lang="en-IN" dirty="0" smtClean="0"/>
              <a:t>Contractors All Risks – CAR</a:t>
            </a:r>
            <a:br>
              <a:rPr lang="en-IN" dirty="0" smtClean="0"/>
            </a:br>
            <a:r>
              <a:rPr lang="en-IN" dirty="0" smtClean="0">
                <a:solidFill>
                  <a:srgbClr val="FF0000"/>
                </a:solidFill>
              </a:rPr>
              <a:t>dam under construction</a:t>
            </a:r>
            <a:endParaRPr lang="en-IN" dirty="0">
              <a:solidFill>
                <a:srgbClr val="FF0000"/>
              </a:solidFill>
            </a:endParaRPr>
          </a:p>
        </p:txBody>
      </p:sp>
      <p:pic>
        <p:nvPicPr>
          <p:cNvPr id="1026" name="Picture 2" descr="C:\Users\70995\Desktop\PE2020\download.jpg"/>
          <p:cNvPicPr>
            <a:picLocks noGrp="1" noChangeAspect="1" noChangeArrowheads="1"/>
          </p:cNvPicPr>
          <p:nvPr>
            <p:ph sz="quarter" idx="1"/>
          </p:nvPr>
        </p:nvPicPr>
        <p:blipFill>
          <a:blip r:embed="rId2"/>
          <a:srcRect/>
          <a:stretch>
            <a:fillRect/>
          </a:stretch>
        </p:blipFill>
        <p:spPr bwMode="auto">
          <a:xfrm>
            <a:off x="857224" y="1142984"/>
            <a:ext cx="7072362" cy="4929222"/>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96908"/>
          </a:xfrm>
        </p:spPr>
        <p:txBody>
          <a:bodyPr/>
          <a:lstStyle/>
          <a:p>
            <a:r>
              <a:rPr lang="en-IN" dirty="0" smtClean="0"/>
              <a:t>MBD -excess</a:t>
            </a:r>
            <a:endParaRPr lang="en-IN" dirty="0"/>
          </a:p>
        </p:txBody>
      </p:sp>
      <p:graphicFrame>
        <p:nvGraphicFramePr>
          <p:cNvPr id="5" name="Content Placeholder 4"/>
          <p:cNvGraphicFramePr>
            <a:graphicFrameLocks noGrp="1"/>
          </p:cNvGraphicFramePr>
          <p:nvPr>
            <p:ph sz="quarter" idx="1"/>
          </p:nvPr>
        </p:nvGraphicFramePr>
        <p:xfrm>
          <a:off x="457200" y="1142981"/>
          <a:ext cx="8115328" cy="5134181"/>
        </p:xfrm>
        <a:graphic>
          <a:graphicData uri="http://schemas.openxmlformats.org/drawingml/2006/table">
            <a:tbl>
              <a:tblPr firstRow="1" bandRow="1">
                <a:tableStyleId>{5C22544A-7EE6-4342-B048-85BDC9FD1C3A}</a:tableStyleId>
              </a:tblPr>
              <a:tblGrid>
                <a:gridCol w="4057664"/>
                <a:gridCol w="4057664"/>
              </a:tblGrid>
              <a:tr h="447578">
                <a:tc>
                  <a:txBody>
                    <a:bodyPr/>
                    <a:lstStyle/>
                    <a:p>
                      <a:pPr algn="ctr">
                        <a:spcAft>
                          <a:spcPts val="0"/>
                        </a:spcAft>
                      </a:pPr>
                      <a:r>
                        <a:rPr lang="en-US" sz="1600" b="0" kern="0" dirty="0">
                          <a:latin typeface="+mj-lt"/>
                        </a:rPr>
                        <a:t>Equipment</a:t>
                      </a:r>
                      <a:endParaRPr lang="en-IN" sz="1600" b="1" kern="0" dirty="0">
                        <a:latin typeface="+mj-lt"/>
                      </a:endParaRPr>
                    </a:p>
                  </a:txBody>
                  <a:tcPr marL="68580" marR="68580" marT="0" marB="0"/>
                </a:tc>
                <a:tc>
                  <a:txBody>
                    <a:bodyPr/>
                    <a:lstStyle/>
                    <a:p>
                      <a:pPr algn="ctr">
                        <a:spcAft>
                          <a:spcPts val="0"/>
                        </a:spcAft>
                      </a:pPr>
                      <a:r>
                        <a:rPr lang="en-US" sz="1600" dirty="0">
                          <a:latin typeface="+mj-lt"/>
                          <a:ea typeface="Times New Roman"/>
                          <a:cs typeface="Times New Roman"/>
                        </a:rPr>
                        <a:t>Excess against each  claim</a:t>
                      </a:r>
                      <a:endParaRPr lang="en-IN" sz="1600" dirty="0">
                        <a:latin typeface="+mj-lt"/>
                        <a:ea typeface="Times New Roman"/>
                        <a:cs typeface="Times New Roman"/>
                      </a:endParaRPr>
                    </a:p>
                  </a:txBody>
                  <a:tcPr marL="68580" marR="68580" marT="0" marB="0"/>
                </a:tc>
              </a:tr>
              <a:tr h="447578">
                <a:tc gridSpan="2">
                  <a:txBody>
                    <a:bodyPr/>
                    <a:lstStyle/>
                    <a:p>
                      <a:pPr marL="342900" lvl="0" indent="-342900">
                        <a:spcAft>
                          <a:spcPts val="0"/>
                        </a:spcAft>
                        <a:buSzPts val="1000"/>
                        <a:buFont typeface="Century Gothic"/>
                        <a:buAutoNum type="alphaLcParenR"/>
                        <a:tabLst>
                          <a:tab pos="228600" algn="l"/>
                        </a:tabLst>
                      </a:pPr>
                      <a:endParaRPr lang="en-IN" sz="1100" dirty="0">
                        <a:latin typeface="Century Gothic"/>
                        <a:ea typeface="Times New Roman"/>
                        <a:cs typeface="Times New Roman"/>
                      </a:endParaRPr>
                    </a:p>
                  </a:txBody>
                  <a:tcPr marL="68580" marR="68580" marT="0" marB="0"/>
                </a:tc>
                <a:tc hMerge="1">
                  <a:txBody>
                    <a:bodyPr/>
                    <a:lstStyle/>
                    <a:p>
                      <a:endParaRPr lang="en-IN"/>
                    </a:p>
                  </a:txBody>
                  <a:tcPr/>
                </a:tc>
              </a:tr>
              <a:tr h="658401">
                <a:tc>
                  <a:txBody>
                    <a:bodyPr/>
                    <a:lstStyle/>
                    <a:p>
                      <a:pPr marL="342900" lvl="0" indent="-342900">
                        <a:spcAft>
                          <a:spcPts val="0"/>
                        </a:spcAft>
                        <a:buSzPts val="1000"/>
                        <a:buFont typeface="Century Gothic"/>
                        <a:buAutoNum type="alphaLcParenR"/>
                        <a:tabLst>
                          <a:tab pos="228600" algn="l"/>
                        </a:tabLst>
                      </a:pPr>
                      <a:r>
                        <a:rPr lang="en-US" sz="1400" b="1" dirty="0" smtClean="0">
                          <a:latin typeface="Century Gothic"/>
                          <a:ea typeface="Times New Roman"/>
                          <a:cs typeface="Times New Roman"/>
                        </a:rPr>
                        <a:t>Excess applicable for Glass Lined Vessels, Glass  &amp; Graphite equipments -</a:t>
                      </a:r>
                      <a:endParaRPr lang="en-IN" sz="1400" b="1" dirty="0" smtClean="0">
                        <a:latin typeface="Century Gothic"/>
                        <a:ea typeface="Times New Roman"/>
                        <a:cs typeface="Times New Roman"/>
                      </a:endParaRPr>
                    </a:p>
                    <a:p>
                      <a:pPr>
                        <a:spcAft>
                          <a:spcPts val="0"/>
                        </a:spcAft>
                      </a:pPr>
                      <a:endParaRPr lang="en-US" sz="1400" b="1" dirty="0">
                        <a:latin typeface="Century Gothic"/>
                        <a:ea typeface="Times New Roman"/>
                        <a:cs typeface="Times New Roman"/>
                      </a:endParaRPr>
                    </a:p>
                  </a:txBody>
                  <a:tcPr marL="68580" marR="68580" marT="0" marB="0"/>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400" b="1" dirty="0" smtClean="0">
                          <a:latin typeface="Century Gothic"/>
                          <a:ea typeface="Times New Roman"/>
                          <a:cs typeface="Times New Roman"/>
                        </a:rPr>
                        <a:t>Excess shall be 10 % of Sum Insured for each claim.   </a:t>
                      </a:r>
                      <a:endParaRPr lang="en-IN" sz="1400" b="1" dirty="0" smtClean="0">
                        <a:latin typeface="Century Gothic"/>
                        <a:ea typeface="Times New Roman"/>
                        <a:cs typeface="Times New Roman"/>
                      </a:endParaRPr>
                    </a:p>
                    <a:p>
                      <a:pPr algn="just">
                        <a:spcAft>
                          <a:spcPts val="0"/>
                        </a:spcAft>
                      </a:pPr>
                      <a:endParaRPr lang="en-IN" sz="1400" b="1" dirty="0">
                        <a:latin typeface="Century Gothic"/>
                        <a:ea typeface="Times New Roman"/>
                        <a:cs typeface="Times New Roman"/>
                      </a:endParaRPr>
                    </a:p>
                  </a:txBody>
                  <a:tcPr marL="68580" marR="68580" marT="0" marB="0"/>
                </a:tc>
              </a:tr>
              <a:tr h="447578">
                <a:tc gridSpan="2">
                  <a:txBody>
                    <a:bodyPr/>
                    <a:lstStyle/>
                    <a:p>
                      <a:pPr marL="342900" lvl="0" indent="-342900">
                        <a:spcAft>
                          <a:spcPts val="0"/>
                        </a:spcAft>
                        <a:buSzPts val="1000"/>
                        <a:buFont typeface="Century Gothic"/>
                        <a:buNone/>
                        <a:tabLst>
                          <a:tab pos="228600" algn="l"/>
                        </a:tabLst>
                      </a:pPr>
                      <a:r>
                        <a:rPr lang="en-US" sz="1400" b="1" dirty="0" smtClean="0">
                          <a:latin typeface="Century Gothic"/>
                          <a:ea typeface="Times New Roman"/>
                          <a:cs typeface="Times New Roman"/>
                        </a:rPr>
                        <a:t>b) For </a:t>
                      </a:r>
                      <a:r>
                        <a:rPr lang="en-US" sz="1400" b="1" dirty="0">
                          <a:latin typeface="Century Gothic"/>
                          <a:ea typeface="Times New Roman"/>
                          <a:cs typeface="Times New Roman"/>
                        </a:rPr>
                        <a:t>other items -</a:t>
                      </a:r>
                      <a:endParaRPr lang="en-IN" sz="1400" b="1" dirty="0">
                        <a:latin typeface="Century Gothic"/>
                        <a:ea typeface="Times New Roman"/>
                        <a:cs typeface="Times New Roman"/>
                      </a:endParaRPr>
                    </a:p>
                  </a:txBody>
                  <a:tcPr marL="68580" marR="68580" marT="0" marB="0"/>
                </a:tc>
                <a:tc hMerge="1">
                  <a:txBody>
                    <a:bodyPr/>
                    <a:lstStyle/>
                    <a:p>
                      <a:endParaRPr lang="en-IN"/>
                    </a:p>
                  </a:txBody>
                  <a:tcPr/>
                </a:tc>
              </a:tr>
              <a:tr h="447578">
                <a:tc>
                  <a:txBody>
                    <a:bodyPr/>
                    <a:lstStyle/>
                    <a:p>
                      <a:pPr marL="342900" lvl="0" indent="-342900">
                        <a:spcAft>
                          <a:spcPts val="0"/>
                        </a:spcAft>
                        <a:buFont typeface="+mj-lt"/>
                        <a:buAutoNum type="romanLcParenR"/>
                        <a:tabLst>
                          <a:tab pos="676275" algn="l"/>
                        </a:tabLst>
                      </a:pPr>
                      <a:r>
                        <a:rPr lang="en-US" sz="1400" b="1" dirty="0">
                          <a:latin typeface="Century Gothic"/>
                          <a:ea typeface="Times New Roman"/>
                          <a:cs typeface="Times New Roman"/>
                        </a:rPr>
                        <a:t>Furnace Transformers</a:t>
                      </a:r>
                      <a:endParaRPr lang="en-IN" sz="1400" b="1" dirty="0">
                        <a:latin typeface="Century Gothic"/>
                        <a:ea typeface="Times New Roman"/>
                        <a:cs typeface="Times New Roman"/>
                      </a:endParaRPr>
                    </a:p>
                    <a:p>
                      <a:pPr>
                        <a:spcAft>
                          <a:spcPts val="0"/>
                        </a:spcAft>
                      </a:pPr>
                      <a:r>
                        <a:rPr lang="en-US" sz="1400" b="1" dirty="0">
                          <a:latin typeface="Century Gothic"/>
                          <a:ea typeface="Times New Roman"/>
                          <a:cs typeface="Times New Roman"/>
                        </a:rPr>
                        <a:t>     </a:t>
                      </a:r>
                      <a:endParaRPr lang="en-IN" sz="1400" b="1" dirty="0">
                        <a:latin typeface="Century Gothic"/>
                        <a:ea typeface="Times New Roman"/>
                        <a:cs typeface="Times New Roman"/>
                      </a:endParaRPr>
                    </a:p>
                  </a:txBody>
                  <a:tcPr marL="68580" marR="68580" marT="0" marB="0"/>
                </a:tc>
                <a:tc>
                  <a:txBody>
                    <a:bodyPr/>
                    <a:lstStyle/>
                    <a:p>
                      <a:pPr algn="just">
                        <a:spcAft>
                          <a:spcPts val="0"/>
                        </a:spcAft>
                      </a:pPr>
                      <a:r>
                        <a:rPr lang="en-US" sz="1400" b="1">
                          <a:latin typeface="Century Gothic"/>
                          <a:ea typeface="Times New Roman"/>
                          <a:cs typeface="Times New Roman"/>
                        </a:rPr>
                        <a:t>Excess shall be 2% of Sum Insured subject to minimum of Rs. 250/-.     </a:t>
                      </a:r>
                      <a:endParaRPr lang="en-IN" sz="1400" b="1">
                        <a:latin typeface="Century Gothic"/>
                        <a:ea typeface="Times New Roman"/>
                        <a:cs typeface="Times New Roman"/>
                      </a:endParaRPr>
                    </a:p>
                  </a:txBody>
                  <a:tcPr marL="68580" marR="68580" marT="0" marB="0"/>
                </a:tc>
              </a:tr>
              <a:tr h="447578">
                <a:tc>
                  <a:txBody>
                    <a:bodyPr/>
                    <a:lstStyle/>
                    <a:p>
                      <a:pPr>
                        <a:spcAft>
                          <a:spcPts val="0"/>
                        </a:spcAft>
                      </a:pPr>
                      <a:r>
                        <a:rPr lang="en-US" sz="1400" b="1" dirty="0">
                          <a:latin typeface="Century Gothic"/>
                          <a:ea typeface="Times New Roman"/>
                          <a:cs typeface="Times New Roman"/>
                        </a:rPr>
                        <a:t> </a:t>
                      </a:r>
                      <a:r>
                        <a:rPr lang="en-US" sz="1400" b="1" dirty="0" smtClean="0">
                          <a:latin typeface="Century Gothic"/>
                          <a:ea typeface="Times New Roman"/>
                          <a:cs typeface="Times New Roman"/>
                        </a:rPr>
                        <a:t>ii</a:t>
                      </a:r>
                      <a:r>
                        <a:rPr lang="en-US" sz="1400" b="1" dirty="0">
                          <a:latin typeface="Century Gothic"/>
                          <a:ea typeface="Times New Roman"/>
                          <a:cs typeface="Times New Roman"/>
                        </a:rPr>
                        <a:t>)     Photo Copiers</a:t>
                      </a:r>
                      <a:endParaRPr lang="en-IN" sz="1400" b="1" dirty="0">
                        <a:latin typeface="Century Gothic"/>
                        <a:ea typeface="Times New Roman"/>
                        <a:cs typeface="Times New Roman"/>
                      </a:endParaRPr>
                    </a:p>
                    <a:p>
                      <a:pPr>
                        <a:spcAft>
                          <a:spcPts val="0"/>
                        </a:spcAft>
                      </a:pPr>
                      <a:r>
                        <a:rPr lang="en-US" sz="1400" b="1" dirty="0">
                          <a:latin typeface="Century Gothic"/>
                          <a:ea typeface="Times New Roman"/>
                          <a:cs typeface="Times New Roman"/>
                        </a:rPr>
                        <a:t>      </a:t>
                      </a:r>
                      <a:endParaRPr lang="en-IN" sz="1400" b="1" dirty="0">
                        <a:latin typeface="Century Gothic"/>
                        <a:ea typeface="Times New Roman"/>
                        <a:cs typeface="Times New Roman"/>
                      </a:endParaRPr>
                    </a:p>
                  </a:txBody>
                  <a:tcPr marL="68580" marR="68580" marT="0" marB="0"/>
                </a:tc>
                <a:tc>
                  <a:txBody>
                    <a:bodyPr/>
                    <a:lstStyle/>
                    <a:p>
                      <a:pPr algn="just">
                        <a:spcAft>
                          <a:spcPts val="0"/>
                        </a:spcAft>
                      </a:pPr>
                      <a:r>
                        <a:rPr lang="en-US" sz="1400" b="1" dirty="0">
                          <a:latin typeface="Century Gothic"/>
                          <a:ea typeface="Times New Roman"/>
                          <a:cs typeface="Times New Roman"/>
                        </a:rPr>
                        <a:t>Excess shall be 5% of Sum Insured subject to minimum of Rs. 1000/-.   </a:t>
                      </a:r>
                      <a:endParaRPr lang="en-IN" sz="1400" b="1" dirty="0">
                        <a:latin typeface="Century Gothic"/>
                        <a:ea typeface="Times New Roman"/>
                        <a:cs typeface="Times New Roman"/>
                      </a:endParaRPr>
                    </a:p>
                  </a:txBody>
                  <a:tcPr marL="68580" marR="68580" marT="0" marB="0"/>
                </a:tc>
              </a:tr>
              <a:tr h="447578">
                <a:tc gridSpan="2">
                  <a:txBody>
                    <a:bodyPr/>
                    <a:lstStyle/>
                    <a:p>
                      <a:pPr marL="342900" lvl="0" indent="-342900">
                        <a:spcAft>
                          <a:spcPts val="0"/>
                        </a:spcAft>
                        <a:buSzPts val="1000"/>
                        <a:buFont typeface="Century Gothic"/>
                        <a:buNone/>
                        <a:tabLst>
                          <a:tab pos="228600" algn="l"/>
                        </a:tabLst>
                      </a:pPr>
                      <a:r>
                        <a:rPr lang="en-US" sz="1400" b="1" dirty="0" smtClean="0">
                          <a:latin typeface="Century Gothic"/>
                          <a:ea typeface="Times New Roman"/>
                          <a:cs typeface="Times New Roman"/>
                        </a:rPr>
                        <a:t>c) For </a:t>
                      </a:r>
                      <a:r>
                        <a:rPr lang="en-US" sz="1400" b="1" dirty="0">
                          <a:latin typeface="Century Gothic"/>
                          <a:ea typeface="Times New Roman"/>
                          <a:cs typeface="Times New Roman"/>
                        </a:rPr>
                        <a:t>items </a:t>
                      </a:r>
                      <a:r>
                        <a:rPr lang="en-US" sz="1400" b="1" u="sng" dirty="0">
                          <a:latin typeface="Century Gothic"/>
                          <a:ea typeface="Times New Roman"/>
                          <a:cs typeface="Times New Roman"/>
                        </a:rPr>
                        <a:t>other than </a:t>
                      </a:r>
                      <a:r>
                        <a:rPr lang="en-US" sz="1400" b="1" dirty="0">
                          <a:latin typeface="Century Gothic"/>
                          <a:ea typeface="Times New Roman"/>
                          <a:cs typeface="Times New Roman"/>
                        </a:rPr>
                        <a:t>(a) and (b) above -</a:t>
                      </a:r>
                      <a:endParaRPr lang="en-IN" sz="1400" b="1" dirty="0">
                        <a:latin typeface="Century Gothic"/>
                        <a:ea typeface="Times New Roman"/>
                        <a:cs typeface="Times New Roman"/>
                      </a:endParaRPr>
                    </a:p>
                  </a:txBody>
                  <a:tcPr marL="68580" marR="68580" marT="0" marB="0"/>
                </a:tc>
                <a:tc hMerge="1">
                  <a:txBody>
                    <a:bodyPr/>
                    <a:lstStyle/>
                    <a:p>
                      <a:endParaRPr lang="en-IN"/>
                    </a:p>
                  </a:txBody>
                  <a:tcPr/>
                </a:tc>
              </a:tr>
              <a:tr h="447578">
                <a:tc>
                  <a:txBody>
                    <a:bodyPr/>
                    <a:lstStyle/>
                    <a:p>
                      <a:pPr marL="742950" lvl="1" indent="-285750">
                        <a:spcAft>
                          <a:spcPts val="0"/>
                        </a:spcAft>
                        <a:buSzPts val="1000"/>
                        <a:buFont typeface="Century Gothic"/>
                        <a:buAutoNum type="romanLcParenR"/>
                        <a:tabLst>
                          <a:tab pos="685800" algn="l"/>
                        </a:tabLst>
                      </a:pPr>
                      <a:r>
                        <a:rPr lang="en-US" sz="1400" b="1">
                          <a:latin typeface="Century Gothic"/>
                          <a:ea typeface="Times New Roman"/>
                          <a:cs typeface="Times New Roman"/>
                        </a:rPr>
                        <a:t>Sum Insured (SI) upto Rs. 2.5 crores</a:t>
                      </a:r>
                      <a:endParaRPr lang="en-IN" sz="1400" b="1">
                        <a:latin typeface="Century Gothic"/>
                        <a:ea typeface="Times New Roman"/>
                        <a:cs typeface="Times New Roman"/>
                      </a:endParaRPr>
                    </a:p>
                  </a:txBody>
                  <a:tcPr marL="68580" marR="68580" marT="0" marB="0"/>
                </a:tc>
                <a:tc>
                  <a:txBody>
                    <a:bodyPr/>
                    <a:lstStyle/>
                    <a:p>
                      <a:pPr algn="just">
                        <a:spcAft>
                          <a:spcPts val="0"/>
                        </a:spcAft>
                      </a:pPr>
                      <a:r>
                        <a:rPr lang="en-US" sz="1400" b="1" dirty="0">
                          <a:latin typeface="Century Gothic"/>
                          <a:ea typeface="Times New Roman"/>
                          <a:cs typeface="Times New Roman"/>
                        </a:rPr>
                        <a:t>1.0% of Sum Insured subject to a minimum of Rs. </a:t>
                      </a:r>
                      <a:r>
                        <a:rPr lang="en-US" sz="1400" b="1" dirty="0" smtClean="0">
                          <a:latin typeface="Century Gothic"/>
                          <a:ea typeface="Times New Roman"/>
                          <a:cs typeface="Times New Roman"/>
                        </a:rPr>
                        <a:t>2500/-</a:t>
                      </a:r>
                      <a:endParaRPr lang="en-IN" sz="1400" b="1" dirty="0">
                        <a:latin typeface="Century Gothic"/>
                        <a:ea typeface="Times New Roman"/>
                        <a:cs typeface="Times New Roman"/>
                      </a:endParaRPr>
                    </a:p>
                  </a:txBody>
                  <a:tcPr marL="68580" marR="68580" marT="0" marB="0"/>
                </a:tc>
              </a:tr>
              <a:tr h="447578">
                <a:tc>
                  <a:txBody>
                    <a:bodyPr/>
                    <a:lstStyle/>
                    <a:p>
                      <a:pPr marL="742950" lvl="1" indent="-285750" algn="just">
                        <a:spcAft>
                          <a:spcPts val="0"/>
                        </a:spcAft>
                        <a:buSzPts val="1000"/>
                        <a:buFont typeface="Century Gothic"/>
                        <a:buAutoNum type="romanLcParenR"/>
                        <a:tabLst>
                          <a:tab pos="685800" algn="l"/>
                        </a:tabLst>
                      </a:pPr>
                      <a:r>
                        <a:rPr lang="en-US" sz="1400" b="1">
                          <a:latin typeface="Century Gothic"/>
                          <a:ea typeface="Times New Roman"/>
                          <a:cs typeface="Times New Roman"/>
                        </a:rPr>
                        <a:t>Sum Insured more than Rs. 2.5 Crores and upto Rs. 5.0 Crores. </a:t>
                      </a:r>
                      <a:endParaRPr lang="en-IN" sz="1400" b="1">
                        <a:latin typeface="Century Gothic"/>
                        <a:ea typeface="Times New Roman"/>
                        <a:cs typeface="Times New Roman"/>
                      </a:endParaRPr>
                    </a:p>
                  </a:txBody>
                  <a:tcPr marL="68580" marR="68580" marT="0" marB="0"/>
                </a:tc>
                <a:tc>
                  <a:txBody>
                    <a:bodyPr/>
                    <a:lstStyle/>
                    <a:p>
                      <a:pPr algn="just">
                        <a:spcAft>
                          <a:spcPts val="0"/>
                        </a:spcAft>
                      </a:pPr>
                      <a:r>
                        <a:rPr lang="en-US" sz="1400" b="1" dirty="0">
                          <a:latin typeface="Century Gothic"/>
                          <a:ea typeface="Times New Roman"/>
                          <a:cs typeface="Times New Roman"/>
                        </a:rPr>
                        <a:t>0.8% of Sum Insured subject to a minimum of Rs. 2,50,000/-</a:t>
                      </a:r>
                      <a:endParaRPr lang="en-IN" sz="1400" b="1" dirty="0">
                        <a:latin typeface="Century Gothic"/>
                        <a:ea typeface="Times New Roman"/>
                        <a:cs typeface="Times New Roman"/>
                      </a:endParaRPr>
                    </a:p>
                  </a:txBody>
                  <a:tcPr marL="68580" marR="68580" marT="0" marB="0"/>
                </a:tc>
              </a:tr>
              <a:tr h="447578">
                <a:tc>
                  <a:txBody>
                    <a:bodyPr/>
                    <a:lstStyle/>
                    <a:p>
                      <a:pPr marL="742950" lvl="1" indent="-285750" algn="just">
                        <a:spcAft>
                          <a:spcPts val="0"/>
                        </a:spcAft>
                        <a:buSzPts val="1000"/>
                        <a:buFont typeface="Century Gothic"/>
                        <a:buAutoNum type="romanLcParenR"/>
                        <a:tabLst>
                          <a:tab pos="685800" algn="l"/>
                        </a:tabLst>
                      </a:pPr>
                      <a:r>
                        <a:rPr lang="en-US" sz="1400" b="1">
                          <a:latin typeface="Century Gothic"/>
                          <a:ea typeface="Times New Roman"/>
                          <a:cs typeface="Times New Roman"/>
                        </a:rPr>
                        <a:t>Sum Insured more than Rs. 5.0 Crores and upto Rs. 10.0 Crores.</a:t>
                      </a:r>
                      <a:endParaRPr lang="en-IN" sz="1400" b="1">
                        <a:latin typeface="Century Gothic"/>
                        <a:ea typeface="Times New Roman"/>
                        <a:cs typeface="Times New Roman"/>
                      </a:endParaRPr>
                    </a:p>
                  </a:txBody>
                  <a:tcPr marL="68580" marR="68580" marT="0" marB="0"/>
                </a:tc>
                <a:tc>
                  <a:txBody>
                    <a:bodyPr/>
                    <a:lstStyle/>
                    <a:p>
                      <a:pPr algn="just">
                        <a:spcAft>
                          <a:spcPts val="0"/>
                        </a:spcAft>
                      </a:pPr>
                      <a:r>
                        <a:rPr lang="en-US" sz="1400" b="1" dirty="0">
                          <a:latin typeface="Century Gothic"/>
                          <a:ea typeface="Times New Roman"/>
                          <a:cs typeface="Times New Roman"/>
                        </a:rPr>
                        <a:t>0.6% of Sum Insured subject to a minimum of Rs.4, 00,000/- </a:t>
                      </a:r>
                      <a:endParaRPr lang="en-IN" sz="1400" b="1" dirty="0">
                        <a:latin typeface="Century Gothic"/>
                        <a:ea typeface="Times New Roman"/>
                        <a:cs typeface="Times New Roman"/>
                      </a:endParaRPr>
                    </a:p>
                  </a:txBody>
                  <a:tcPr marL="68580" marR="68580" marT="0" marB="0"/>
                </a:tc>
              </a:tr>
              <a:tr h="447578">
                <a:tc>
                  <a:txBody>
                    <a:bodyPr/>
                    <a:lstStyle/>
                    <a:p>
                      <a:pPr marL="742950" lvl="1" indent="-285750">
                        <a:spcAft>
                          <a:spcPts val="0"/>
                        </a:spcAft>
                        <a:buSzPts val="1000"/>
                        <a:buFont typeface="Century Gothic"/>
                        <a:buAutoNum type="romanLcParenR"/>
                        <a:tabLst>
                          <a:tab pos="685800" algn="l"/>
                        </a:tabLst>
                      </a:pPr>
                      <a:r>
                        <a:rPr lang="en-US" sz="1400" b="1">
                          <a:latin typeface="Century Gothic"/>
                          <a:ea typeface="Times New Roman"/>
                          <a:cs typeface="Times New Roman"/>
                        </a:rPr>
                        <a:t>Sum Insured more than 10.0 Crores</a:t>
                      </a:r>
                      <a:endParaRPr lang="en-IN" sz="1400" b="1">
                        <a:latin typeface="Century Gothic"/>
                        <a:ea typeface="Times New Roman"/>
                        <a:cs typeface="Times New Roman"/>
                      </a:endParaRPr>
                    </a:p>
                  </a:txBody>
                  <a:tcPr marL="68580" marR="68580" marT="0" marB="0"/>
                </a:tc>
                <a:tc>
                  <a:txBody>
                    <a:bodyPr/>
                    <a:lstStyle/>
                    <a:p>
                      <a:pPr algn="just">
                        <a:spcAft>
                          <a:spcPts val="0"/>
                        </a:spcAft>
                      </a:pPr>
                      <a:r>
                        <a:rPr lang="en-US" sz="1400" b="1" dirty="0">
                          <a:latin typeface="Century Gothic"/>
                          <a:ea typeface="Times New Roman"/>
                          <a:cs typeface="Times New Roman"/>
                        </a:rPr>
                        <a:t>0.5% of Sum Insured subject to a minimum of Rs.6, 00,000/- </a:t>
                      </a:r>
                      <a:endParaRPr lang="en-IN" sz="1400" b="1" dirty="0">
                        <a:latin typeface="Century Gothic"/>
                        <a:ea typeface="Times New Roman"/>
                        <a:cs typeface="Times New Roman"/>
                      </a:endParaRPr>
                    </a:p>
                  </a:txBody>
                  <a:tcPr marL="68580" marR="68580" marT="0" marB="0"/>
                </a:tc>
              </a:tr>
            </a:tbl>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1143000"/>
          </a:xfrm>
        </p:spPr>
        <p:txBody>
          <a:bodyPr>
            <a:normAutofit/>
          </a:bodyPr>
          <a:lstStyle/>
          <a:p>
            <a:pPr lvl="0" algn="ctr"/>
            <a:r>
              <a:rPr lang="en-IN" b="1" dirty="0" smtClean="0"/>
              <a:t>Machinery Insurance - Add On Covers ( A </a:t>
            </a:r>
            <a:r>
              <a:rPr lang="en-IN" b="1" dirty="0" err="1" smtClean="0"/>
              <a:t>A</a:t>
            </a:r>
            <a:r>
              <a:rPr lang="en-IN" b="1" dirty="0" smtClean="0"/>
              <a:t> E </a:t>
            </a:r>
            <a:r>
              <a:rPr lang="en-IN" b="1" dirty="0" err="1" smtClean="0"/>
              <a:t>E</a:t>
            </a:r>
            <a:r>
              <a:rPr lang="en-IN" b="1" dirty="0" smtClean="0"/>
              <a:t> O T)</a:t>
            </a:r>
            <a:r>
              <a:rPr lang="en-IN" sz="1600" b="1" dirty="0" err="1" smtClean="0"/>
              <a:t>Contd</a:t>
            </a:r>
            <a:r>
              <a:rPr lang="en-IN" sz="1600" b="1" dirty="0" smtClean="0"/>
              <a:t>…</a:t>
            </a:r>
            <a:endParaRPr lang="en-US" dirty="0"/>
          </a:p>
        </p:txBody>
      </p:sp>
      <p:sp>
        <p:nvSpPr>
          <p:cNvPr id="3" name="Content Placeholder 2"/>
          <p:cNvSpPr>
            <a:spLocks noGrp="1"/>
          </p:cNvSpPr>
          <p:nvPr>
            <p:ph sz="quarter" idx="1"/>
          </p:nvPr>
        </p:nvSpPr>
        <p:spPr>
          <a:xfrm>
            <a:off x="457200" y="1071546"/>
            <a:ext cx="7696200" cy="5557854"/>
          </a:xfrm>
        </p:spPr>
        <p:txBody>
          <a:bodyPr>
            <a:normAutofit/>
          </a:bodyPr>
          <a:lstStyle/>
          <a:p>
            <a:pPr marL="822960" lvl="1" indent="-457200" algn="just">
              <a:buFont typeface="+mj-lt"/>
              <a:buAutoNum type="arabicPeriod"/>
            </a:pPr>
            <a:r>
              <a:rPr lang="en-IN" sz="2400" dirty="0" smtClean="0"/>
              <a:t>Escalation</a:t>
            </a:r>
            <a:endParaRPr lang="en-US" sz="2000" dirty="0" smtClean="0"/>
          </a:p>
          <a:p>
            <a:pPr lvl="2" algn="just"/>
            <a:r>
              <a:rPr lang="en-IN" sz="2000" dirty="0" smtClean="0"/>
              <a:t>The selected percentage increase shall not exceed 25 % of the Sum Insured.</a:t>
            </a:r>
            <a:endParaRPr lang="en-US" sz="2000" dirty="0" smtClean="0"/>
          </a:p>
          <a:p>
            <a:pPr lvl="2" algn="just"/>
            <a:r>
              <a:rPr lang="en-IN" sz="2000" dirty="0" smtClean="0"/>
              <a:t>The additional premium, payable in advance, will be at 50 % of the full rate, to be charged on the selected percentage increase.</a:t>
            </a:r>
            <a:endParaRPr lang="en-US" sz="2000" dirty="0" smtClean="0"/>
          </a:p>
          <a:p>
            <a:pPr lvl="2" algn="just"/>
            <a:r>
              <a:rPr lang="en-IN" sz="2000" b="1" dirty="0" smtClean="0">
                <a:solidFill>
                  <a:srgbClr val="7030A0"/>
                </a:solidFill>
              </a:rPr>
              <a:t>Different escalation percentages </a:t>
            </a:r>
            <a:r>
              <a:rPr lang="en-IN" sz="2000" dirty="0" smtClean="0"/>
              <a:t>for </a:t>
            </a:r>
            <a:r>
              <a:rPr lang="en-IN" sz="2000" b="1" dirty="0" smtClean="0">
                <a:solidFill>
                  <a:srgbClr val="7030A0"/>
                </a:solidFill>
              </a:rPr>
              <a:t>different machines </a:t>
            </a:r>
            <a:r>
              <a:rPr lang="en-IN" sz="2000" dirty="0" smtClean="0"/>
              <a:t>may be granted under the escalation clause.</a:t>
            </a:r>
          </a:p>
          <a:p>
            <a:pPr lvl="2" algn="just"/>
            <a:r>
              <a:rPr lang="en-US" sz="2000" b="1" dirty="0" smtClean="0"/>
              <a:t>Increased  each day by an amount representing 1/365</a:t>
            </a:r>
            <a:r>
              <a:rPr lang="en-US" sz="2000" b="1" baseline="30000" dirty="0" smtClean="0"/>
              <a:t>th</a:t>
            </a:r>
            <a:r>
              <a:rPr lang="en-US" sz="2000" b="1" dirty="0" smtClean="0"/>
              <a:t> of the specified percentage increase per annum</a:t>
            </a:r>
            <a:endParaRPr lang="en-US" sz="2000" dirty="0" smtClean="0"/>
          </a:p>
          <a:p>
            <a:pPr lvl="2" algn="just"/>
            <a:r>
              <a:rPr lang="en-IN" sz="2000" dirty="0" smtClean="0"/>
              <a:t>The Automatic increase operates from the date of inception </a:t>
            </a:r>
            <a:r>
              <a:rPr lang="en-IN" sz="2000" dirty="0" err="1" smtClean="0"/>
              <a:t>upto</a:t>
            </a:r>
            <a:r>
              <a:rPr lang="en-IN" sz="2000" dirty="0" smtClean="0"/>
              <a:t> the date of operation of any of the Insured Perils.</a:t>
            </a:r>
          </a:p>
          <a:p>
            <a:pPr lvl="2" algn="just"/>
            <a:r>
              <a:rPr lang="en-IN" sz="2000" dirty="0" smtClean="0"/>
              <a:t>Sum Insured @ Renewal : Unless notified Escalation to be added to the expiring SI</a:t>
            </a:r>
          </a:p>
          <a:p>
            <a:pPr lvl="2" algn="just"/>
            <a:endParaRPr lang="en-US" sz="1600" dirty="0" smtClean="0"/>
          </a:p>
          <a:p>
            <a:pPr lvl="2" algn="just"/>
            <a:endParaRPr lang="en-US" sz="1600" dirty="0" smtClean="0"/>
          </a:p>
          <a:p>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4290"/>
            <a:ext cx="7467600" cy="857256"/>
          </a:xfrm>
        </p:spPr>
        <p:txBody>
          <a:bodyPr/>
          <a:lstStyle/>
          <a:p>
            <a:r>
              <a:rPr lang="en-IN" b="1" dirty="0" smtClean="0"/>
              <a:t>Machinery Insurance - Add On</a:t>
            </a:r>
            <a:endParaRPr lang="en-IN" dirty="0"/>
          </a:p>
        </p:txBody>
      </p:sp>
      <p:sp>
        <p:nvSpPr>
          <p:cNvPr id="3" name="Content Placeholder 2"/>
          <p:cNvSpPr>
            <a:spLocks noGrp="1"/>
          </p:cNvSpPr>
          <p:nvPr>
            <p:ph sz="quarter" idx="1"/>
          </p:nvPr>
        </p:nvSpPr>
        <p:spPr>
          <a:xfrm>
            <a:off x="457200" y="1142984"/>
            <a:ext cx="8043890" cy="5330968"/>
          </a:xfrm>
        </p:spPr>
        <p:txBody>
          <a:bodyPr/>
          <a:lstStyle/>
          <a:p>
            <a:pPr marL="822960" lvl="1" indent="-457200" algn="just">
              <a:buFont typeface="+mj-lt"/>
              <a:buAutoNum type="arabicPeriod" startAt="2"/>
            </a:pPr>
            <a:r>
              <a:rPr lang="en-IN" sz="2400" dirty="0" smtClean="0"/>
              <a:t>Express freight (air freight excluded), holiday and overtime rates of wages</a:t>
            </a:r>
            <a:endParaRPr lang="en-US" sz="2000" dirty="0" smtClean="0"/>
          </a:p>
          <a:p>
            <a:pPr lvl="2" algn="just"/>
            <a:r>
              <a:rPr lang="en-IN" dirty="0" smtClean="0"/>
              <a:t>Extra charges are incurred in connection with any loss of or damage to the insured items recoverable under the policy.</a:t>
            </a:r>
            <a:endParaRPr lang="en-US" sz="1600" dirty="0" smtClean="0"/>
          </a:p>
          <a:p>
            <a:pPr lvl="2" algn="just"/>
            <a:r>
              <a:rPr lang="en-IN" dirty="0" smtClean="0"/>
              <a:t>Under Insurance :</a:t>
            </a:r>
            <a:r>
              <a:rPr lang="en-US" b="1" dirty="0" smtClean="0"/>
              <a:t>If the sum(s) insured of the demand item(s) is/are less than the amount(s) required to be insured ; the amount payable  shall be reduced in the same proportion</a:t>
            </a:r>
            <a:endParaRPr lang="en-IN" dirty="0" smtClean="0"/>
          </a:p>
          <a:p>
            <a:pPr marL="822960" lvl="1" indent="-457200" algn="just">
              <a:buFont typeface="+mj-lt"/>
              <a:buAutoNum type="arabicPeriod" startAt="3"/>
            </a:pPr>
            <a:r>
              <a:rPr lang="en-IN" sz="2400" dirty="0" smtClean="0"/>
              <a:t>Air freight only</a:t>
            </a:r>
            <a:endParaRPr lang="en-US" sz="2000" dirty="0" smtClean="0"/>
          </a:p>
          <a:p>
            <a:pPr lvl="2" algn="just"/>
            <a:r>
              <a:rPr lang="en-IN" dirty="0" smtClean="0"/>
              <a:t>Air Freight incurred by the Insured in connection with the </a:t>
            </a:r>
            <a:r>
              <a:rPr lang="en-IN" dirty="0" err="1" smtClean="0"/>
              <a:t>indemnifiable</a:t>
            </a:r>
            <a:r>
              <a:rPr lang="en-IN" dirty="0" smtClean="0"/>
              <a:t> loss under the Policy.</a:t>
            </a:r>
            <a:endParaRPr lang="en-US" sz="1600" dirty="0" smtClean="0"/>
          </a:p>
          <a:p>
            <a:pPr lvl="2" algn="just"/>
            <a:r>
              <a:rPr lang="en-IN" dirty="0" smtClean="0"/>
              <a:t>Excess: 5 % of the admissible Air Freight incurred </a:t>
            </a:r>
            <a:r>
              <a:rPr lang="en-IN" dirty="0" smtClean="0">
                <a:solidFill>
                  <a:srgbClr val="7030A0"/>
                </a:solidFill>
              </a:rPr>
              <a:t>over and above the excess </a:t>
            </a:r>
            <a:r>
              <a:rPr lang="en-IN" dirty="0" smtClean="0"/>
              <a:t>as applicable under the policy.</a:t>
            </a:r>
            <a:endParaRPr lang="en-US" sz="1600" dirty="0" smtClean="0"/>
          </a:p>
          <a:p>
            <a:endParaRPr lang="en-IN"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7696200" cy="960438"/>
          </a:xfrm>
        </p:spPr>
        <p:txBody>
          <a:bodyPr>
            <a:normAutofit fontScale="90000"/>
          </a:bodyPr>
          <a:lstStyle/>
          <a:p>
            <a:pPr algn="ctr"/>
            <a:r>
              <a:rPr lang="en-IN" b="1" dirty="0" smtClean="0"/>
              <a:t>Machinery Insurance - Add On Covers ( A </a:t>
            </a:r>
            <a:r>
              <a:rPr lang="en-IN" b="1" dirty="0" err="1" smtClean="0"/>
              <a:t>A</a:t>
            </a:r>
            <a:r>
              <a:rPr lang="en-IN" b="1" dirty="0" smtClean="0"/>
              <a:t> E </a:t>
            </a:r>
            <a:r>
              <a:rPr lang="en-IN" b="1" dirty="0" err="1" smtClean="0"/>
              <a:t>E</a:t>
            </a:r>
            <a:r>
              <a:rPr lang="en-IN" b="1" dirty="0" smtClean="0"/>
              <a:t> O T)</a:t>
            </a:r>
            <a:r>
              <a:rPr lang="en-IN" sz="1600" b="1" dirty="0" err="1" smtClean="0"/>
              <a:t>Contd</a:t>
            </a:r>
            <a:r>
              <a:rPr lang="en-IN" sz="1600" b="1" dirty="0" smtClean="0"/>
              <a:t>…</a:t>
            </a:r>
            <a:endParaRPr lang="en-US" dirty="0"/>
          </a:p>
        </p:txBody>
      </p:sp>
      <p:sp>
        <p:nvSpPr>
          <p:cNvPr id="3" name="Content Placeholder 2"/>
          <p:cNvSpPr>
            <a:spLocks noGrp="1"/>
          </p:cNvSpPr>
          <p:nvPr>
            <p:ph sz="quarter" idx="1"/>
          </p:nvPr>
        </p:nvSpPr>
        <p:spPr>
          <a:xfrm>
            <a:off x="357158" y="1214422"/>
            <a:ext cx="8101042" cy="5072098"/>
          </a:xfrm>
        </p:spPr>
        <p:txBody>
          <a:bodyPr>
            <a:normAutofit/>
          </a:bodyPr>
          <a:lstStyle/>
          <a:p>
            <a:pPr marL="822960" lvl="1" indent="-457200">
              <a:buFont typeface="+mj-lt"/>
              <a:buAutoNum type="arabicPeriod" startAt="4"/>
            </a:pPr>
            <a:r>
              <a:rPr lang="en-IN" sz="2400" dirty="0" smtClean="0"/>
              <a:t>Owners Surrounding property</a:t>
            </a:r>
            <a:endParaRPr lang="en-US" sz="2000" dirty="0" smtClean="0"/>
          </a:p>
          <a:p>
            <a:pPr lvl="2" algn="just"/>
            <a:r>
              <a:rPr lang="en-IN" dirty="0" smtClean="0"/>
              <a:t>Cover loss or damage to property located </a:t>
            </a:r>
            <a:r>
              <a:rPr lang="en-IN" u="sng" dirty="0" smtClean="0"/>
              <a:t>at</a:t>
            </a:r>
            <a:r>
              <a:rPr lang="en-IN" dirty="0" smtClean="0"/>
              <a:t> or </a:t>
            </a:r>
            <a:r>
              <a:rPr lang="en-IN" u="sng" dirty="0" smtClean="0"/>
              <a:t>adjacent</a:t>
            </a:r>
            <a:r>
              <a:rPr lang="en-IN" dirty="0" smtClean="0"/>
              <a:t> to the site and </a:t>
            </a:r>
            <a:r>
              <a:rPr lang="en-IN" b="1" u="sng" dirty="0" smtClean="0">
                <a:solidFill>
                  <a:srgbClr val="7030A0"/>
                </a:solidFill>
              </a:rPr>
              <a:t>belonging to </a:t>
            </a:r>
            <a:r>
              <a:rPr lang="en-IN" b="1" dirty="0" smtClean="0"/>
              <a:t>or</a:t>
            </a:r>
            <a:r>
              <a:rPr lang="en-IN" b="1" u="sng" dirty="0" smtClean="0"/>
              <a:t> </a:t>
            </a:r>
            <a:r>
              <a:rPr lang="en-IN" b="1" u="sng" dirty="0" smtClean="0">
                <a:solidFill>
                  <a:srgbClr val="7030A0"/>
                </a:solidFill>
              </a:rPr>
              <a:t>held in care, custody, control of the principal(s) or the contractor(s)</a:t>
            </a:r>
            <a:r>
              <a:rPr lang="en-IN" dirty="0" smtClean="0"/>
              <a:t> if </a:t>
            </a:r>
            <a:r>
              <a:rPr lang="en-IN" u="sng" dirty="0" smtClean="0"/>
              <a:t>occurring directly due to damage of items mentioned in the schedule </a:t>
            </a:r>
            <a:r>
              <a:rPr lang="en-IN" dirty="0" smtClean="0"/>
              <a:t>while at rest or in use for construction or erection during period of policy.</a:t>
            </a:r>
          </a:p>
          <a:p>
            <a:pPr lvl="2" algn="just"/>
            <a:r>
              <a:rPr lang="en-US" dirty="0" smtClean="0"/>
              <a:t>The Company will pay to the insured the value of the damaged property at the time of accident </a:t>
            </a:r>
            <a:r>
              <a:rPr lang="en-US" b="1" dirty="0" smtClean="0"/>
              <a:t>.</a:t>
            </a:r>
          </a:p>
          <a:p>
            <a:pPr lvl="2" algn="just"/>
            <a:r>
              <a:rPr lang="en-US" b="1" dirty="0" smtClean="0"/>
              <a:t>Excess : Policy Excess. </a:t>
            </a:r>
            <a:r>
              <a:rPr lang="en-IN" b="1" dirty="0" smtClean="0"/>
              <a:t> </a:t>
            </a:r>
            <a:endParaRPr lang="en-IN" dirty="0" smtClean="0"/>
          </a:p>
          <a:p>
            <a:pPr lvl="2" algn="just"/>
            <a:r>
              <a:rPr lang="en-IN" u="sng" dirty="0" smtClean="0"/>
              <a:t>Underground</a:t>
            </a:r>
            <a:r>
              <a:rPr lang="en-IN" dirty="0" smtClean="0"/>
              <a:t> piping tunnelling or underground cables and other underground facilities-Prior info of exact locations or positions to be ascertained by Insured. Actual Repair Cost is </a:t>
            </a:r>
            <a:r>
              <a:rPr lang="en-IN" dirty="0" err="1" smtClean="0"/>
              <a:t>payble</a:t>
            </a:r>
            <a:r>
              <a:rPr lang="en-IN" dirty="0" smtClean="0"/>
              <a:t>.</a:t>
            </a:r>
            <a:r>
              <a:rPr lang="en-US" b="1" dirty="0" smtClean="0"/>
              <a:t> Cracks that neither impair the stability of the structure nor safety of its users are not covered. </a:t>
            </a:r>
            <a:endParaRPr lang="en-IN" dirty="0" smtClean="0"/>
          </a:p>
          <a:p>
            <a:pPr lvl="2" algn="just"/>
            <a:r>
              <a:rPr lang="en-IN" dirty="0" smtClean="0"/>
              <a:t>Additional premium of 25 % of the gross average MB rate</a:t>
            </a:r>
          </a:p>
          <a:p>
            <a:pPr lvl="2">
              <a:buNone/>
            </a:pPr>
            <a:endParaRPr lang="en-US" sz="1600" dirty="0" smtClean="0"/>
          </a:p>
          <a:p>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467600" cy="1036638"/>
          </a:xfrm>
        </p:spPr>
        <p:txBody>
          <a:bodyPr/>
          <a:lstStyle/>
          <a:p>
            <a:pPr algn="ctr"/>
            <a:r>
              <a:rPr lang="en-IN" b="1" dirty="0" smtClean="0"/>
              <a:t>Machinery Insurance - Add On Covers ( A </a:t>
            </a:r>
            <a:r>
              <a:rPr lang="en-IN" b="1" dirty="0" err="1" smtClean="0"/>
              <a:t>A</a:t>
            </a:r>
            <a:r>
              <a:rPr lang="en-IN" b="1" dirty="0" smtClean="0"/>
              <a:t> E </a:t>
            </a:r>
            <a:r>
              <a:rPr lang="en-IN" b="1" dirty="0" err="1" smtClean="0"/>
              <a:t>E</a:t>
            </a:r>
            <a:r>
              <a:rPr lang="en-IN" b="1" dirty="0" smtClean="0"/>
              <a:t> O T)</a:t>
            </a:r>
            <a:r>
              <a:rPr lang="en-IN" sz="1600" b="1" dirty="0" err="1" smtClean="0"/>
              <a:t>Contd</a:t>
            </a:r>
            <a:r>
              <a:rPr lang="en-IN" sz="1600" b="1" dirty="0" smtClean="0"/>
              <a:t>…</a:t>
            </a:r>
            <a:endParaRPr lang="en-US" dirty="0"/>
          </a:p>
        </p:txBody>
      </p:sp>
      <p:sp>
        <p:nvSpPr>
          <p:cNvPr id="3" name="Content Placeholder 2"/>
          <p:cNvSpPr>
            <a:spLocks noGrp="1"/>
          </p:cNvSpPr>
          <p:nvPr>
            <p:ph sz="quarter" idx="1"/>
          </p:nvPr>
        </p:nvSpPr>
        <p:spPr>
          <a:xfrm>
            <a:off x="304800" y="1285860"/>
            <a:ext cx="7924800" cy="5188092"/>
          </a:xfrm>
        </p:spPr>
        <p:txBody>
          <a:bodyPr>
            <a:normAutofit fontScale="92500" lnSpcReduction="20000"/>
          </a:bodyPr>
          <a:lstStyle/>
          <a:p>
            <a:pPr marL="822960" lvl="1" indent="-457200" algn="just">
              <a:buFont typeface="+mj-lt"/>
              <a:buAutoNum type="arabicPeriod" startAt="5"/>
            </a:pPr>
            <a:r>
              <a:rPr lang="en-IN" sz="2400" dirty="0" smtClean="0"/>
              <a:t>Third Party Liability</a:t>
            </a:r>
            <a:endParaRPr lang="en-US" sz="2000" dirty="0" smtClean="0"/>
          </a:p>
          <a:p>
            <a:pPr lvl="2" algn="just"/>
            <a:r>
              <a:rPr lang="en-IN" dirty="0" smtClean="0"/>
              <a:t>PD: Legal liability for the accidental loss or damage caused to the property of other persons</a:t>
            </a:r>
            <a:endParaRPr lang="en-US" sz="1600" dirty="0" smtClean="0"/>
          </a:p>
          <a:p>
            <a:pPr lvl="2" algn="just"/>
            <a:r>
              <a:rPr lang="en-IN" dirty="0" smtClean="0"/>
              <a:t>BI: Legal liability  for fatal or non-fatal injury to any persons </a:t>
            </a:r>
            <a:r>
              <a:rPr lang="en-IN" b="1" dirty="0" smtClean="0">
                <a:solidFill>
                  <a:srgbClr val="FF0000"/>
                </a:solidFill>
              </a:rPr>
              <a:t>other than </a:t>
            </a:r>
            <a:endParaRPr lang="en-US" sz="1600" dirty="0" smtClean="0">
              <a:solidFill>
                <a:srgbClr val="FF0000"/>
              </a:solidFill>
            </a:endParaRPr>
          </a:p>
          <a:p>
            <a:pPr lvl="3" algn="just"/>
            <a:r>
              <a:rPr lang="en-IN" b="1" dirty="0" smtClean="0"/>
              <a:t>the</a:t>
            </a:r>
            <a:r>
              <a:rPr lang="en-IN" dirty="0" smtClean="0"/>
              <a:t> insured or </a:t>
            </a:r>
            <a:endParaRPr lang="en-US" sz="1600" dirty="0" smtClean="0"/>
          </a:p>
          <a:p>
            <a:pPr lvl="3" algn="just"/>
            <a:r>
              <a:rPr lang="en-IN" dirty="0" smtClean="0"/>
              <a:t>his own employees or </a:t>
            </a:r>
            <a:endParaRPr lang="en-US" sz="1600" dirty="0" smtClean="0"/>
          </a:p>
          <a:p>
            <a:pPr lvl="3" algn="just"/>
            <a:r>
              <a:rPr lang="en-IN" dirty="0" smtClean="0"/>
              <a:t>employee of the owner of the works/site/premises location or</a:t>
            </a:r>
            <a:endParaRPr lang="en-US" sz="1600" dirty="0" smtClean="0"/>
          </a:p>
          <a:p>
            <a:pPr lvl="3" algn="just"/>
            <a:r>
              <a:rPr lang="en-IN" dirty="0" smtClean="0"/>
              <a:t>employees of the other firms/connected with any other work site/premises/location or </a:t>
            </a:r>
            <a:endParaRPr lang="en-US" sz="1600" dirty="0" smtClean="0"/>
          </a:p>
          <a:p>
            <a:pPr lvl="3" algn="just"/>
            <a:r>
              <a:rPr lang="en-IN" dirty="0" smtClean="0"/>
              <a:t>members of the family of the insured or any of the aforesaid</a:t>
            </a:r>
            <a:endParaRPr lang="en-US" sz="1600" dirty="0" smtClean="0"/>
          </a:p>
          <a:p>
            <a:pPr lvl="2" algn="just"/>
            <a:r>
              <a:rPr lang="en-IN" b="1" dirty="0" smtClean="0"/>
              <a:t>Exclusions</a:t>
            </a:r>
            <a:r>
              <a:rPr lang="en-IN" dirty="0" smtClean="0"/>
              <a:t>:</a:t>
            </a:r>
            <a:endParaRPr lang="en-US" sz="1600" dirty="0" smtClean="0"/>
          </a:p>
          <a:p>
            <a:pPr lvl="3" algn="just"/>
            <a:r>
              <a:rPr lang="en-IN" dirty="0" smtClean="0"/>
              <a:t>Policy Excess on PD Liability</a:t>
            </a:r>
            <a:endParaRPr lang="en-US" sz="1600" dirty="0" smtClean="0"/>
          </a:p>
          <a:p>
            <a:pPr lvl="3" algn="just"/>
            <a:r>
              <a:rPr lang="en-IN" dirty="0" smtClean="0"/>
              <a:t>Expenditure incurred in doing or redoing or making good or repairing or replacing any thing covered.</a:t>
            </a:r>
            <a:endParaRPr lang="en-US" sz="1600" dirty="0" smtClean="0"/>
          </a:p>
          <a:p>
            <a:pPr lvl="3" algn="just"/>
            <a:r>
              <a:rPr lang="en-IN" dirty="0" smtClean="0"/>
              <a:t>loss of or damage to property belonging to or held in trust by or under custody of the owner of the works/site/ premises/ location of any other firms/contractors or an employee/workmen/family members of any of the aforesaid.</a:t>
            </a:r>
            <a:endParaRPr lang="en-US" sz="1600" dirty="0" smtClean="0"/>
          </a:p>
          <a:p>
            <a:pPr lvl="3" algn="just"/>
            <a:r>
              <a:rPr lang="en-IN" dirty="0" smtClean="0"/>
              <a:t>any accident caused by vehicles licensed for general road use or by waterborne vessels or by aircraft.</a:t>
            </a:r>
            <a:endParaRPr lang="en-US" sz="1600" dirty="0" smtClean="0"/>
          </a:p>
          <a:p>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467600" cy="1036638"/>
          </a:xfrm>
        </p:spPr>
        <p:txBody>
          <a:bodyPr/>
          <a:lstStyle/>
          <a:p>
            <a:pPr algn="ctr"/>
            <a:r>
              <a:rPr lang="en-IN" b="1" dirty="0" smtClean="0"/>
              <a:t>Machinery Insurance - Add On Covers ( A </a:t>
            </a:r>
            <a:r>
              <a:rPr lang="en-IN" b="1" dirty="0" err="1" smtClean="0"/>
              <a:t>A</a:t>
            </a:r>
            <a:r>
              <a:rPr lang="en-IN" b="1" dirty="0" smtClean="0"/>
              <a:t> E </a:t>
            </a:r>
            <a:r>
              <a:rPr lang="en-IN" b="1" dirty="0" err="1" smtClean="0"/>
              <a:t>E</a:t>
            </a:r>
            <a:r>
              <a:rPr lang="en-IN" b="1" dirty="0" smtClean="0"/>
              <a:t> O T)</a:t>
            </a:r>
            <a:r>
              <a:rPr lang="en-IN" sz="1600" b="1" dirty="0" err="1" smtClean="0"/>
              <a:t>Contd</a:t>
            </a:r>
            <a:r>
              <a:rPr lang="en-IN" sz="1600" b="1" dirty="0" smtClean="0"/>
              <a:t>…</a:t>
            </a:r>
            <a:endParaRPr lang="en-US" dirty="0"/>
          </a:p>
        </p:txBody>
      </p:sp>
      <p:sp>
        <p:nvSpPr>
          <p:cNvPr id="3" name="Content Placeholder 2"/>
          <p:cNvSpPr>
            <a:spLocks noGrp="1"/>
          </p:cNvSpPr>
          <p:nvPr>
            <p:ph sz="quarter" idx="1"/>
          </p:nvPr>
        </p:nvSpPr>
        <p:spPr>
          <a:xfrm>
            <a:off x="457200" y="1371600"/>
            <a:ext cx="7848600" cy="5102352"/>
          </a:xfrm>
        </p:spPr>
        <p:txBody>
          <a:bodyPr>
            <a:normAutofit/>
          </a:bodyPr>
          <a:lstStyle/>
          <a:p>
            <a:pPr marL="822960" lvl="1" indent="-457200" algn="just">
              <a:buFont typeface="+mj-lt"/>
              <a:buAutoNum type="arabicPeriod" startAt="6"/>
            </a:pPr>
            <a:r>
              <a:rPr lang="en-IN" sz="2400" dirty="0" smtClean="0"/>
              <a:t>Additional Custom Duty</a:t>
            </a:r>
            <a:endParaRPr lang="en-US" sz="2000" dirty="0" smtClean="0"/>
          </a:p>
          <a:p>
            <a:pPr lvl="2" algn="just"/>
            <a:r>
              <a:rPr lang="en-IN" dirty="0" smtClean="0"/>
              <a:t>The additional Customs Duty,   which may be incurred by the Insured over and above the Customs Duty amount taken into account </a:t>
            </a:r>
            <a:r>
              <a:rPr lang="en-IN" i="1" dirty="0" smtClean="0"/>
              <a:t>in arriving at the Sum Insured</a:t>
            </a:r>
            <a:r>
              <a:rPr lang="en-IN" dirty="0" smtClean="0"/>
              <a:t> of the affected items</a:t>
            </a:r>
            <a:endParaRPr lang="en-US" sz="1600" dirty="0" smtClean="0"/>
          </a:p>
          <a:p>
            <a:pPr lvl="2" algn="just"/>
            <a:r>
              <a:rPr lang="en-IN" dirty="0" smtClean="0"/>
              <a:t>First Loss Basis</a:t>
            </a:r>
            <a:endParaRPr lang="en-US" sz="1600" dirty="0" smtClean="0"/>
          </a:p>
          <a:p>
            <a:pPr lvl="2" algn="just"/>
            <a:r>
              <a:rPr lang="en-IN" dirty="0" smtClean="0"/>
              <a:t>Computation of indemnity under the Additional Customs Duty extension, </a:t>
            </a:r>
            <a:r>
              <a:rPr lang="en-IN" b="1" dirty="0" smtClean="0"/>
              <a:t>exchange rate</a:t>
            </a:r>
            <a:r>
              <a:rPr lang="en-IN" dirty="0" smtClean="0"/>
              <a:t> applicable on date of occurrence of loss shall be considered</a:t>
            </a:r>
            <a:endParaRPr lang="en-US" sz="1600" dirty="0" smtClean="0"/>
          </a:p>
          <a:p>
            <a:pPr lvl="2" algn="just"/>
            <a:r>
              <a:rPr lang="en-IN" dirty="0" smtClean="0"/>
              <a:t>Specific limit for Additional Custom Duty - either in percentage or in amount</a:t>
            </a:r>
            <a:endParaRPr lang="en-US" sz="1600" dirty="0" smtClean="0"/>
          </a:p>
          <a:p>
            <a:pPr lvl="2" algn="just"/>
            <a:r>
              <a:rPr lang="en-IN" b="1" dirty="0" smtClean="0">
                <a:solidFill>
                  <a:srgbClr val="7030A0"/>
                </a:solidFill>
              </a:rPr>
              <a:t>Can be reinstated in the event of loss</a:t>
            </a:r>
            <a:endParaRPr lang="en-US" sz="1600" b="1" dirty="0" smtClean="0">
              <a:solidFill>
                <a:srgbClr val="7030A0"/>
              </a:solidFill>
            </a:endParaRPr>
          </a:p>
          <a:p>
            <a:pPr lvl="2" algn="just"/>
            <a:r>
              <a:rPr lang="en-IN" dirty="0" smtClean="0"/>
              <a:t>Excess: 5 % of the admissible Custom Duty increased, in addition to the Excess amount applicable for the affected item under the Policy.</a:t>
            </a:r>
            <a:endParaRPr lang="en-US" sz="1600" dirty="0" smtClean="0"/>
          </a:p>
          <a:p>
            <a:endParaRPr lang="en-US" sz="2000" dirty="0" smtClean="0"/>
          </a:p>
          <a:p>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7467600" cy="731838"/>
          </a:xfrm>
        </p:spPr>
        <p:txBody>
          <a:bodyPr/>
          <a:lstStyle/>
          <a:p>
            <a:pPr algn="ctr"/>
            <a:r>
              <a:rPr lang="en-IN" b="1" dirty="0" smtClean="0"/>
              <a:t>Machinery Insurance </a:t>
            </a:r>
            <a:r>
              <a:rPr lang="en-IN" sz="1400" b="1" dirty="0" err="1" smtClean="0"/>
              <a:t>Contd</a:t>
            </a:r>
            <a:r>
              <a:rPr lang="en-IN" sz="1400" b="1" dirty="0" smtClean="0"/>
              <a:t>…</a:t>
            </a:r>
            <a:endParaRPr lang="en-US" sz="1400" dirty="0"/>
          </a:p>
        </p:txBody>
      </p:sp>
      <p:sp>
        <p:nvSpPr>
          <p:cNvPr id="3" name="Content Placeholder 2"/>
          <p:cNvSpPr>
            <a:spLocks noGrp="1"/>
          </p:cNvSpPr>
          <p:nvPr>
            <p:ph sz="quarter" idx="1"/>
          </p:nvPr>
        </p:nvSpPr>
        <p:spPr/>
        <p:txBody>
          <a:bodyPr/>
          <a:lstStyle/>
          <a:p>
            <a:pPr lvl="0"/>
            <a:r>
              <a:rPr lang="en-IN" dirty="0" smtClean="0"/>
              <a:t>Loss Minimisation warranties/ Clauses</a:t>
            </a:r>
            <a:endParaRPr lang="en-US" sz="2000" dirty="0" smtClean="0"/>
          </a:p>
          <a:p>
            <a:endParaRPr lang="en-US" sz="2000" dirty="0" smtClean="0"/>
          </a:p>
          <a:p>
            <a:pPr lvl="1"/>
            <a:r>
              <a:rPr lang="en-IN" sz="2400" dirty="0" smtClean="0"/>
              <a:t>DG Set Clause</a:t>
            </a:r>
            <a:endParaRPr lang="en-US" sz="2000" dirty="0" smtClean="0"/>
          </a:p>
          <a:p>
            <a:pPr lvl="1"/>
            <a:r>
              <a:rPr lang="en-IN" sz="2400" dirty="0" smtClean="0"/>
              <a:t>Carding machines</a:t>
            </a:r>
            <a:endParaRPr lang="en-US" sz="2000" dirty="0" smtClean="0"/>
          </a:p>
          <a:p>
            <a:pPr lvl="1"/>
            <a:r>
              <a:rPr lang="en-IN" sz="2400" dirty="0" smtClean="0"/>
              <a:t>Induction Furnace</a:t>
            </a:r>
            <a:endParaRPr lang="en-US" sz="2000" dirty="0" smtClean="0"/>
          </a:p>
          <a:p>
            <a:pPr lvl="1"/>
            <a:r>
              <a:rPr lang="en-IN" sz="2400" dirty="0" smtClean="0"/>
              <a:t>Reduction Gear Box</a:t>
            </a:r>
            <a:endParaRPr lang="en-US" sz="2000" dirty="0" smtClean="0"/>
          </a:p>
          <a:p>
            <a:pPr lvl="1"/>
            <a:r>
              <a:rPr lang="en-IN" sz="2400" dirty="0" smtClean="0"/>
              <a:t>Expeller Gears</a:t>
            </a:r>
            <a:endParaRPr lang="en-US" sz="2000" dirty="0" smtClean="0"/>
          </a:p>
          <a:p>
            <a:pPr lvl="1"/>
            <a:r>
              <a:rPr lang="en-IN" sz="2400" dirty="0" smtClean="0"/>
              <a:t>Ropes  in Lifts/Cranes/Ropeways</a:t>
            </a:r>
            <a:endParaRPr lang="en-US" sz="2000" dirty="0" smtClean="0"/>
          </a:p>
          <a:p>
            <a:pPr lvl="1"/>
            <a:r>
              <a:rPr lang="en-IN" sz="2400" dirty="0" smtClean="0"/>
              <a:t>Wind Mills</a:t>
            </a:r>
            <a:endParaRPr lang="en-US" sz="2000" dirty="0" smtClean="0"/>
          </a:p>
          <a:p>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467600" cy="655638"/>
          </a:xfrm>
        </p:spPr>
        <p:txBody>
          <a:bodyPr>
            <a:normAutofit fontScale="90000"/>
          </a:bodyPr>
          <a:lstStyle/>
          <a:p>
            <a:pPr algn="ctr"/>
            <a:r>
              <a:rPr lang="en-IN" b="1" dirty="0" smtClean="0"/>
              <a:t>(2)Electronic Equipment Insurance</a:t>
            </a:r>
            <a:endParaRPr lang="en-US" dirty="0"/>
          </a:p>
        </p:txBody>
      </p:sp>
      <p:sp>
        <p:nvSpPr>
          <p:cNvPr id="3" name="Content Placeholder 2"/>
          <p:cNvSpPr>
            <a:spLocks noGrp="1"/>
          </p:cNvSpPr>
          <p:nvPr>
            <p:ph sz="quarter" idx="1"/>
          </p:nvPr>
        </p:nvSpPr>
        <p:spPr>
          <a:xfrm>
            <a:off x="533400" y="1143000"/>
            <a:ext cx="7848600" cy="5407152"/>
          </a:xfrm>
        </p:spPr>
        <p:txBody>
          <a:bodyPr>
            <a:normAutofit/>
          </a:bodyPr>
          <a:lstStyle/>
          <a:p>
            <a:pPr marL="457200" lvl="0" indent="-457200">
              <a:buFont typeface="+mj-lt"/>
              <a:buAutoNum type="arabicPeriod"/>
            </a:pPr>
            <a:r>
              <a:rPr lang="en-IN" b="1" dirty="0" smtClean="0"/>
              <a:t>Applicability</a:t>
            </a:r>
            <a:r>
              <a:rPr lang="en-IN" dirty="0" smtClean="0"/>
              <a:t>: </a:t>
            </a:r>
            <a:endParaRPr lang="en-US" sz="2000" dirty="0" smtClean="0"/>
          </a:p>
          <a:p>
            <a:pPr lvl="1" algn="just"/>
            <a:r>
              <a:rPr lang="en-IN" sz="2400" dirty="0" smtClean="0"/>
              <a:t>Electronic is defined as device that used low voltage/Current +Solid state ICs for processing&amp;/or Transmission  of Data.</a:t>
            </a:r>
            <a:endParaRPr lang="en-US" sz="2000" dirty="0" smtClean="0"/>
          </a:p>
          <a:p>
            <a:pPr lvl="1" algn="just"/>
            <a:r>
              <a:rPr lang="en-IN" sz="2400" dirty="0" smtClean="0"/>
              <a:t>Electronic Hardware</a:t>
            </a:r>
            <a:endParaRPr lang="en-US" sz="2000" dirty="0" smtClean="0"/>
          </a:p>
          <a:p>
            <a:pPr lvl="1" algn="just"/>
            <a:r>
              <a:rPr lang="en-IN" sz="2400" dirty="0" smtClean="0"/>
              <a:t>Data Processing equipment</a:t>
            </a:r>
            <a:endParaRPr lang="en-US" sz="2000" dirty="0" smtClean="0"/>
          </a:p>
          <a:p>
            <a:pPr lvl="1" algn="just"/>
            <a:r>
              <a:rPr lang="en-IN" sz="2400" dirty="0" smtClean="0"/>
              <a:t>Computers</a:t>
            </a:r>
            <a:endParaRPr lang="en-US" sz="2000" dirty="0" smtClean="0"/>
          </a:p>
          <a:p>
            <a:pPr lvl="1" algn="just"/>
            <a:r>
              <a:rPr lang="en-IN" sz="2400" dirty="0" smtClean="0"/>
              <a:t>Electro Medical Equipment</a:t>
            </a:r>
            <a:endParaRPr lang="en-US" sz="2000" dirty="0" smtClean="0"/>
          </a:p>
          <a:p>
            <a:pPr lvl="1" algn="just"/>
            <a:r>
              <a:rPr lang="en-IN" sz="2400" dirty="0" smtClean="0"/>
              <a:t>All Equipment which operate on small currents</a:t>
            </a:r>
            <a:endParaRPr lang="en-US" sz="2000" dirty="0" smtClean="0"/>
          </a:p>
          <a:p>
            <a:pPr lvl="1" algn="just"/>
            <a:r>
              <a:rPr lang="en-IN" sz="2400" b="1" dirty="0" smtClean="0"/>
              <a:t>Excluded Equipment</a:t>
            </a:r>
            <a:r>
              <a:rPr lang="en-IN" sz="2400" dirty="0" smtClean="0"/>
              <a:t>: Dish Antenna/ Portable Electronic Equipments like notebook, lap top computer /</a:t>
            </a:r>
            <a:r>
              <a:rPr lang="en-IN" sz="2400" dirty="0" err="1" smtClean="0"/>
              <a:t>sonography</a:t>
            </a:r>
            <a:r>
              <a:rPr lang="en-IN" sz="2400" dirty="0" smtClean="0"/>
              <a:t> are also excluded.</a:t>
            </a:r>
            <a:endParaRPr lang="en-US" sz="2000" dirty="0" smtClean="0"/>
          </a:p>
          <a:p>
            <a:endParaRPr lang="en-US" sz="2000" dirty="0" smtClean="0"/>
          </a:p>
          <a:p>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467600" cy="731838"/>
          </a:xfrm>
        </p:spPr>
        <p:txBody>
          <a:bodyPr>
            <a:normAutofit fontScale="90000"/>
          </a:bodyPr>
          <a:lstStyle/>
          <a:p>
            <a:pPr algn="ctr"/>
            <a:r>
              <a:rPr lang="en-IN" b="1" dirty="0" smtClean="0"/>
              <a:t>Electronic Equipment Insurance </a:t>
            </a:r>
            <a:r>
              <a:rPr lang="en-IN" sz="1400" b="1" dirty="0" err="1" smtClean="0"/>
              <a:t>Contd</a:t>
            </a:r>
            <a:r>
              <a:rPr lang="en-IN" sz="1400" b="1" dirty="0" smtClean="0"/>
              <a:t>…</a:t>
            </a:r>
            <a:endParaRPr lang="en-US" sz="1400" dirty="0"/>
          </a:p>
        </p:txBody>
      </p:sp>
      <p:sp>
        <p:nvSpPr>
          <p:cNvPr id="3" name="Content Placeholder 2"/>
          <p:cNvSpPr>
            <a:spLocks noGrp="1"/>
          </p:cNvSpPr>
          <p:nvPr>
            <p:ph sz="quarter" idx="1"/>
          </p:nvPr>
        </p:nvSpPr>
        <p:spPr>
          <a:xfrm>
            <a:off x="457200" y="1000108"/>
            <a:ext cx="8115328" cy="5643602"/>
          </a:xfrm>
        </p:spPr>
        <p:txBody>
          <a:bodyPr>
            <a:normAutofit fontScale="92500"/>
          </a:bodyPr>
          <a:lstStyle/>
          <a:p>
            <a:pPr marL="457200" lvl="0" indent="-457200" algn="just">
              <a:buFont typeface="+mj-lt"/>
              <a:buAutoNum type="arabicPeriod" startAt="2"/>
            </a:pPr>
            <a:r>
              <a:rPr lang="en-IN" u="sng" dirty="0" smtClean="0"/>
              <a:t>Pre Requisites for Issuance of Policy: </a:t>
            </a:r>
            <a:endParaRPr lang="en-US" sz="2000" u="sng" dirty="0" smtClean="0"/>
          </a:p>
          <a:p>
            <a:pPr lvl="1" algn="just"/>
            <a:r>
              <a:rPr lang="en-IN" sz="2400" dirty="0" smtClean="0"/>
              <a:t>Policy applies only after successful Completion of Performance/Acceptance Tests.</a:t>
            </a:r>
          </a:p>
          <a:p>
            <a:pPr marL="457200" lvl="0" indent="-457200" algn="just">
              <a:buFont typeface="+mj-lt"/>
              <a:buAutoNum type="arabicPeriod" startAt="3"/>
            </a:pPr>
            <a:r>
              <a:rPr lang="en-IN" u="sng" dirty="0" smtClean="0"/>
              <a:t>Duration of Policy:</a:t>
            </a:r>
            <a:r>
              <a:rPr lang="en-IN" dirty="0" smtClean="0"/>
              <a:t> </a:t>
            </a:r>
            <a:endParaRPr lang="en-US" sz="2000" dirty="0" smtClean="0"/>
          </a:p>
          <a:p>
            <a:pPr lvl="1" algn="just"/>
            <a:r>
              <a:rPr lang="en-IN" sz="2400" dirty="0" smtClean="0"/>
              <a:t>Annual</a:t>
            </a:r>
            <a:endParaRPr lang="en-US" sz="2000" dirty="0" smtClean="0"/>
          </a:p>
          <a:p>
            <a:pPr lvl="1" algn="just"/>
            <a:r>
              <a:rPr lang="en-IN" sz="2400" dirty="0" smtClean="0"/>
              <a:t>The policies, if to be issued for shorter period than twelve months should be issued at the rates set out .</a:t>
            </a:r>
            <a:endParaRPr lang="en-US" sz="2000" dirty="0" smtClean="0"/>
          </a:p>
          <a:p>
            <a:pPr marL="457200" lvl="0" indent="-457200" algn="just">
              <a:buFont typeface="+mj-lt"/>
              <a:buAutoNum type="arabicPeriod" startAt="4"/>
            </a:pPr>
            <a:r>
              <a:rPr lang="en-IN" u="sng" dirty="0" smtClean="0"/>
              <a:t>Sum Insured: </a:t>
            </a:r>
            <a:endParaRPr lang="en-US" sz="2000" u="sng" dirty="0" smtClean="0"/>
          </a:p>
          <a:p>
            <a:pPr lvl="1" algn="just"/>
            <a:r>
              <a:rPr lang="en-IN" sz="2400" dirty="0" smtClean="0"/>
              <a:t>Sum Insured is determined by the Insured and should correspond to New price of electronic equipment .</a:t>
            </a:r>
            <a:endParaRPr lang="en-US" sz="2000" dirty="0" smtClean="0"/>
          </a:p>
          <a:p>
            <a:pPr lvl="1" algn="just"/>
            <a:r>
              <a:rPr lang="en-IN" sz="2400" dirty="0" smtClean="0"/>
              <a:t>Customs duties , Freight &amp; Erection Charges can be added on.</a:t>
            </a:r>
            <a:endParaRPr lang="en-US" sz="2000" dirty="0" smtClean="0"/>
          </a:p>
          <a:p>
            <a:pPr lvl="1" algn="just"/>
            <a:r>
              <a:rPr lang="en-IN" sz="2400" dirty="0" smtClean="0"/>
              <a:t>Cost of UPS ,Printers &amp;</a:t>
            </a:r>
            <a:r>
              <a:rPr lang="en-IN" sz="2400" b="1" dirty="0" smtClean="0"/>
              <a:t>System Software(OS)</a:t>
            </a:r>
            <a:r>
              <a:rPr lang="en-IN" sz="2400" dirty="0" smtClean="0"/>
              <a:t> can be included along with Computers. </a:t>
            </a:r>
            <a:r>
              <a:rPr lang="en-IN" sz="2400" dirty="0" smtClean="0">
                <a:solidFill>
                  <a:srgbClr val="FF0000"/>
                </a:solidFill>
              </a:rPr>
              <a:t>Application S/W ???</a:t>
            </a:r>
            <a:endParaRPr lang="en-US" sz="2000" dirty="0" smtClean="0">
              <a:solidFill>
                <a:srgbClr val="FF0000"/>
              </a:solidFill>
            </a:endParaRPr>
          </a:p>
          <a:p>
            <a:pPr lvl="1"/>
            <a:endParaRPr lang="en-US" sz="2000" dirty="0" smtClean="0"/>
          </a:p>
          <a:p>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467600" cy="731838"/>
          </a:xfrm>
        </p:spPr>
        <p:txBody>
          <a:bodyPr>
            <a:normAutofit fontScale="90000"/>
          </a:bodyPr>
          <a:lstStyle/>
          <a:p>
            <a:pPr algn="ctr"/>
            <a:r>
              <a:rPr lang="en-IN" b="1" dirty="0" smtClean="0"/>
              <a:t>Electronic Equipment Insurance </a:t>
            </a:r>
            <a:r>
              <a:rPr lang="en-IN" sz="1400" b="1" dirty="0" err="1" smtClean="0"/>
              <a:t>Contd</a:t>
            </a:r>
            <a:r>
              <a:rPr lang="en-IN" sz="1400" b="1" dirty="0" smtClean="0"/>
              <a:t>…</a:t>
            </a:r>
            <a:endParaRPr lang="en-US" dirty="0"/>
          </a:p>
        </p:txBody>
      </p:sp>
      <p:sp>
        <p:nvSpPr>
          <p:cNvPr id="3" name="Content Placeholder 2"/>
          <p:cNvSpPr>
            <a:spLocks noGrp="1"/>
          </p:cNvSpPr>
          <p:nvPr>
            <p:ph sz="quarter" idx="1"/>
          </p:nvPr>
        </p:nvSpPr>
        <p:spPr>
          <a:xfrm>
            <a:off x="571472" y="1000108"/>
            <a:ext cx="8001056" cy="5616720"/>
          </a:xfrm>
        </p:spPr>
        <p:txBody>
          <a:bodyPr>
            <a:normAutofit/>
          </a:bodyPr>
          <a:lstStyle/>
          <a:p>
            <a:pPr marL="457200" lvl="0" indent="-457200">
              <a:buFont typeface="+mj-lt"/>
              <a:buAutoNum type="arabicPeriod" startAt="5"/>
            </a:pPr>
            <a:r>
              <a:rPr lang="en-IN" b="1" u="sng" dirty="0" smtClean="0"/>
              <a:t>Coverage/Perils:</a:t>
            </a:r>
            <a:endParaRPr lang="en-US" sz="2000" b="1" u="sng" dirty="0" smtClean="0"/>
          </a:p>
          <a:p>
            <a:endParaRPr lang="en-US" sz="2000" dirty="0" smtClean="0"/>
          </a:p>
          <a:p>
            <a:pPr lvl="1"/>
            <a:r>
              <a:rPr lang="en-IN" sz="2400" dirty="0" smtClean="0"/>
              <a:t>An All Risks Policy subject to exclusions &amp; Excess</a:t>
            </a:r>
            <a:endParaRPr lang="en-US" sz="2000" dirty="0" smtClean="0"/>
          </a:p>
          <a:p>
            <a:pPr lvl="1"/>
            <a:r>
              <a:rPr lang="en-IN" sz="2400" dirty="0" smtClean="0"/>
              <a:t>Cover available in 3 Sections</a:t>
            </a:r>
          </a:p>
          <a:p>
            <a:pPr lvl="1"/>
            <a:endParaRPr lang="en-US" sz="2000" dirty="0" smtClean="0"/>
          </a:p>
          <a:p>
            <a:pPr>
              <a:buNone/>
            </a:pPr>
            <a:r>
              <a:rPr lang="en-IN" b="1" u="sng" dirty="0" smtClean="0"/>
              <a:t>Sec I – Equipment (Material Damage)</a:t>
            </a:r>
            <a:endParaRPr lang="en-US" sz="2200" b="1" u="sng" dirty="0" smtClean="0"/>
          </a:p>
          <a:p>
            <a:pPr algn="just"/>
            <a:r>
              <a:rPr lang="en-IN" dirty="0" smtClean="0"/>
              <a:t>If insured items   shall suffer any </a:t>
            </a:r>
            <a:r>
              <a:rPr lang="en-IN" b="1" dirty="0" smtClean="0">
                <a:solidFill>
                  <a:srgbClr val="7030A0"/>
                </a:solidFill>
              </a:rPr>
              <a:t>unforeseen and sudden physical loss or damage from any cause, other than those specifically excluded</a:t>
            </a:r>
            <a:r>
              <a:rPr lang="en-IN" dirty="0" smtClean="0"/>
              <a:t>, in a manner necessitating repair or replacement, the Company will indemnify   by payment in cash, replacement or repair.</a:t>
            </a:r>
            <a:endParaRPr lang="en-US" sz="2000" dirty="0" smtClean="0"/>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852"/>
            <a:ext cx="7467600" cy="785818"/>
          </a:xfrm>
        </p:spPr>
        <p:txBody>
          <a:bodyPr>
            <a:normAutofit fontScale="90000"/>
          </a:bodyPr>
          <a:lstStyle/>
          <a:p>
            <a:r>
              <a:rPr lang="en-IN" dirty="0" err="1" smtClean="0"/>
              <a:t>Erction</a:t>
            </a:r>
            <a:r>
              <a:rPr lang="en-IN" dirty="0" smtClean="0"/>
              <a:t> all risks – ear/</a:t>
            </a:r>
            <a:r>
              <a:rPr lang="en-IN" dirty="0" err="1" smtClean="0"/>
              <a:t>sce</a:t>
            </a:r>
            <a:r>
              <a:rPr lang="en-IN" dirty="0" smtClean="0"/>
              <a:t>/</a:t>
            </a:r>
            <a:r>
              <a:rPr lang="en-IN" dirty="0" err="1" smtClean="0"/>
              <a:t>mce</a:t>
            </a:r>
            <a:r>
              <a:rPr lang="en-IN" dirty="0" smtClean="0"/>
              <a:t/>
            </a:r>
            <a:br>
              <a:rPr lang="en-IN" dirty="0" smtClean="0"/>
            </a:br>
            <a:r>
              <a:rPr lang="en-IN" dirty="0" smtClean="0">
                <a:solidFill>
                  <a:srgbClr val="FF0000"/>
                </a:solidFill>
              </a:rPr>
              <a:t>Turbine erection</a:t>
            </a:r>
            <a:endParaRPr lang="en-IN" dirty="0">
              <a:solidFill>
                <a:srgbClr val="FF0000"/>
              </a:solidFill>
            </a:endParaRPr>
          </a:p>
        </p:txBody>
      </p:sp>
      <p:pic>
        <p:nvPicPr>
          <p:cNvPr id="2050" name="Picture 2" descr="C:\Users\70995\Desktop\PE2020\images.jpg"/>
          <p:cNvPicPr>
            <a:picLocks noGrp="1" noChangeAspect="1" noChangeArrowheads="1"/>
          </p:cNvPicPr>
          <p:nvPr>
            <p:ph sz="quarter" idx="1"/>
          </p:nvPr>
        </p:nvPicPr>
        <p:blipFill>
          <a:blip r:embed="rId2"/>
          <a:srcRect/>
          <a:stretch>
            <a:fillRect/>
          </a:stretch>
        </p:blipFill>
        <p:spPr bwMode="auto">
          <a:xfrm>
            <a:off x="428596" y="1214422"/>
            <a:ext cx="8001056" cy="5000659"/>
          </a:xfrm>
          <a:prstGeom prst="rect">
            <a:avLst/>
          </a:prstGeom>
          <a:noFill/>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467600" cy="655638"/>
          </a:xfrm>
        </p:spPr>
        <p:txBody>
          <a:bodyPr>
            <a:normAutofit fontScale="90000"/>
          </a:bodyPr>
          <a:lstStyle/>
          <a:p>
            <a:r>
              <a:rPr lang="en-IN" b="1" dirty="0" smtClean="0"/>
              <a:t>Electronic Equipment Insurance </a:t>
            </a:r>
            <a:r>
              <a:rPr lang="en-IN" sz="1400" b="1" dirty="0" err="1" smtClean="0"/>
              <a:t>Contd</a:t>
            </a:r>
            <a:r>
              <a:rPr lang="en-IN" sz="1400" b="1" dirty="0" smtClean="0"/>
              <a:t>…</a:t>
            </a:r>
            <a:endParaRPr lang="en-US" dirty="0"/>
          </a:p>
        </p:txBody>
      </p:sp>
      <p:sp>
        <p:nvSpPr>
          <p:cNvPr id="3" name="Content Placeholder 2"/>
          <p:cNvSpPr>
            <a:spLocks noGrp="1"/>
          </p:cNvSpPr>
          <p:nvPr>
            <p:ph sz="quarter" idx="1"/>
          </p:nvPr>
        </p:nvSpPr>
        <p:spPr>
          <a:xfrm>
            <a:off x="457200" y="1066800"/>
            <a:ext cx="7772400" cy="5407152"/>
          </a:xfrm>
        </p:spPr>
        <p:txBody>
          <a:bodyPr>
            <a:normAutofit fontScale="92500" lnSpcReduction="10000"/>
          </a:bodyPr>
          <a:lstStyle/>
          <a:p>
            <a:pPr>
              <a:buNone/>
            </a:pPr>
            <a:r>
              <a:rPr lang="en-IN" b="1" u="sng" dirty="0" smtClean="0"/>
              <a:t>Sec II- External  Data Media including the Cost of restoration of Data </a:t>
            </a:r>
            <a:endParaRPr lang="en-US" sz="2200" b="1" u="sng" dirty="0" smtClean="0"/>
          </a:p>
          <a:p>
            <a:endParaRPr lang="en-US" sz="2000" dirty="0" smtClean="0"/>
          </a:p>
          <a:p>
            <a:pPr lvl="0" algn="just"/>
            <a:r>
              <a:rPr lang="en-IN" dirty="0" smtClean="0"/>
              <a:t>SI should be furnished </a:t>
            </a:r>
            <a:r>
              <a:rPr lang="en-IN" dirty="0" err="1" smtClean="0"/>
              <a:t>i</a:t>
            </a:r>
            <a:r>
              <a:rPr lang="en-IN" dirty="0" smtClean="0"/>
              <a:t>) Data Media (type and quantity) ii) Expenses for Reconstruction and rerecording of information.</a:t>
            </a:r>
            <a:endParaRPr lang="en-US" sz="2000" dirty="0" smtClean="0"/>
          </a:p>
          <a:p>
            <a:pPr lvl="0" algn="just"/>
            <a:r>
              <a:rPr lang="en-IN" dirty="0" smtClean="0"/>
              <a:t>Peril insured under MD section should operate.</a:t>
            </a:r>
            <a:endParaRPr lang="en-US" sz="2000" dirty="0" smtClean="0"/>
          </a:p>
          <a:p>
            <a:pPr lvl="0" algn="just"/>
            <a:r>
              <a:rPr lang="en-IN" dirty="0" smtClean="0"/>
              <a:t>Time limit for Restoration of Damaged Media &amp; Data is 12 months</a:t>
            </a:r>
            <a:endParaRPr lang="en-US" sz="2000" dirty="0" smtClean="0"/>
          </a:p>
          <a:p>
            <a:pPr lvl="0" algn="just"/>
            <a:r>
              <a:rPr lang="en-IN" dirty="0" smtClean="0"/>
              <a:t>Attracts Separate Excess</a:t>
            </a:r>
            <a:endParaRPr lang="en-US" sz="2000" dirty="0" smtClean="0"/>
          </a:p>
          <a:p>
            <a:pPr lvl="0" algn="just"/>
            <a:r>
              <a:rPr lang="en-IN" b="1" dirty="0" smtClean="0"/>
              <a:t>How about Data loss due to Computer Virus</a:t>
            </a:r>
            <a:r>
              <a:rPr lang="en-IN" dirty="0" smtClean="0"/>
              <a:t>??</a:t>
            </a:r>
            <a:endParaRPr lang="en-US" sz="2000" dirty="0" smtClean="0"/>
          </a:p>
          <a:p>
            <a:pPr lvl="0" algn="just"/>
            <a:r>
              <a:rPr lang="en-IN" b="1" dirty="0" smtClean="0"/>
              <a:t>Exclusions under Sec</a:t>
            </a:r>
            <a:r>
              <a:rPr lang="en-IN" dirty="0" smtClean="0"/>
              <a:t>-II</a:t>
            </a:r>
            <a:endParaRPr lang="en-US" sz="2000" dirty="0" smtClean="0"/>
          </a:p>
          <a:p>
            <a:pPr lvl="0" algn="just"/>
            <a:r>
              <a:rPr lang="en-IN" dirty="0" smtClean="0"/>
              <a:t>Excess</a:t>
            </a:r>
            <a:endParaRPr lang="en-US" sz="2000" dirty="0" smtClean="0"/>
          </a:p>
          <a:p>
            <a:pPr lvl="0" algn="just"/>
            <a:r>
              <a:rPr lang="en-IN" dirty="0" smtClean="0"/>
              <a:t>False Programming ,inserting, Loss of data due to magnetic fields.</a:t>
            </a:r>
            <a:endParaRPr lang="en-US" sz="2000" dirty="0" smtClean="0"/>
          </a:p>
          <a:p>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7467600" cy="731838"/>
          </a:xfrm>
        </p:spPr>
        <p:txBody>
          <a:bodyPr>
            <a:normAutofit fontScale="90000"/>
          </a:bodyPr>
          <a:lstStyle/>
          <a:p>
            <a:r>
              <a:rPr lang="en-IN" b="1" dirty="0" smtClean="0"/>
              <a:t>Electronic Equipment Insurance </a:t>
            </a:r>
            <a:r>
              <a:rPr lang="en-IN" sz="1400" b="1" dirty="0" err="1" smtClean="0"/>
              <a:t>Contd</a:t>
            </a:r>
            <a:r>
              <a:rPr lang="en-IN" sz="1400" b="1" dirty="0" smtClean="0"/>
              <a:t>…</a:t>
            </a:r>
            <a:endParaRPr lang="en-US" dirty="0"/>
          </a:p>
        </p:txBody>
      </p:sp>
      <p:sp>
        <p:nvSpPr>
          <p:cNvPr id="3" name="Content Placeholder 2"/>
          <p:cNvSpPr>
            <a:spLocks noGrp="1"/>
          </p:cNvSpPr>
          <p:nvPr>
            <p:ph sz="quarter" idx="1"/>
          </p:nvPr>
        </p:nvSpPr>
        <p:spPr>
          <a:xfrm>
            <a:off x="457200" y="1219200"/>
            <a:ext cx="7696200" cy="5254752"/>
          </a:xfrm>
        </p:spPr>
        <p:txBody>
          <a:bodyPr>
            <a:normAutofit/>
          </a:bodyPr>
          <a:lstStyle/>
          <a:p>
            <a:pPr>
              <a:buNone/>
            </a:pPr>
            <a:r>
              <a:rPr lang="en-IN" b="1" u="sng" dirty="0" smtClean="0"/>
              <a:t>Sec III- Increased Cost of Working</a:t>
            </a:r>
            <a:endParaRPr lang="en-US" sz="2200" b="1" u="sng" dirty="0" smtClean="0"/>
          </a:p>
          <a:p>
            <a:pPr algn="just">
              <a:buNone/>
            </a:pPr>
            <a:r>
              <a:rPr lang="en-IN" dirty="0" smtClean="0"/>
              <a:t> On Cost of Hiring of substitute EDP equipment to sustain Normal Business Operations following Insured equipment gets damaged by an Insured peril. </a:t>
            </a:r>
            <a:endParaRPr lang="en-US" sz="1600" dirty="0" smtClean="0"/>
          </a:p>
          <a:p>
            <a:pPr algn="just"/>
            <a:r>
              <a:rPr lang="en-IN" dirty="0" smtClean="0"/>
              <a:t>SI should be furnished for Rental of Substitute EDP Equipments –</a:t>
            </a:r>
            <a:endParaRPr lang="en-US" sz="2200" dirty="0" smtClean="0"/>
          </a:p>
          <a:p>
            <a:pPr lvl="4" algn="just"/>
            <a:r>
              <a:rPr lang="en-IN" dirty="0" smtClean="0"/>
              <a:t>Indemnity Limit Per Hour  Rs. ____ </a:t>
            </a:r>
            <a:endParaRPr lang="en-US" sz="1400" dirty="0" smtClean="0"/>
          </a:p>
          <a:p>
            <a:pPr lvl="4" algn="just"/>
            <a:r>
              <a:rPr lang="en-IN" dirty="0" smtClean="0"/>
              <a:t>Indemnity Period per occurrence Weeks ____ </a:t>
            </a:r>
            <a:endParaRPr lang="en-US" sz="1400" dirty="0" smtClean="0"/>
          </a:p>
          <a:p>
            <a:pPr lvl="4" algn="just"/>
            <a:r>
              <a:rPr lang="en-IN" dirty="0" smtClean="0"/>
              <a:t>Limit per occurrence (a x b) Rs _______</a:t>
            </a:r>
            <a:endParaRPr lang="en-US" sz="1400" dirty="0" smtClean="0"/>
          </a:p>
          <a:p>
            <a:pPr lvl="4" algn="just"/>
            <a:r>
              <a:rPr lang="en-IN" dirty="0" smtClean="0"/>
              <a:t>Aggregate indemnity limit during the period of insurance Rs._____</a:t>
            </a:r>
            <a:endParaRPr lang="en-US" sz="1400" dirty="0" smtClean="0"/>
          </a:p>
          <a:p>
            <a:pPr lvl="4" algn="just"/>
            <a:r>
              <a:rPr lang="en-IN" dirty="0" smtClean="0"/>
              <a:t>Personnel Expenses Rs</a:t>
            </a:r>
            <a:endParaRPr lang="en-US" sz="1400" dirty="0" smtClean="0"/>
          </a:p>
          <a:p>
            <a:pPr lvl="4" algn="just"/>
            <a:r>
              <a:rPr lang="en-IN" dirty="0" smtClean="0"/>
              <a:t>Transportation of Materials Rs</a:t>
            </a:r>
            <a:endParaRPr lang="en-US" sz="1400" dirty="0" smtClean="0"/>
          </a:p>
          <a:p>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467600" cy="731838"/>
          </a:xfrm>
        </p:spPr>
        <p:txBody>
          <a:bodyPr>
            <a:normAutofit fontScale="90000"/>
          </a:bodyPr>
          <a:lstStyle/>
          <a:p>
            <a:r>
              <a:rPr lang="en-IN" b="1" dirty="0" smtClean="0"/>
              <a:t>Electronic Equipment Insurance </a:t>
            </a:r>
            <a:r>
              <a:rPr lang="en-IN" sz="1400" b="1" dirty="0" err="1" smtClean="0"/>
              <a:t>Contd</a:t>
            </a:r>
            <a:r>
              <a:rPr lang="en-IN" sz="1400" b="1" dirty="0" smtClean="0"/>
              <a:t>…</a:t>
            </a:r>
            <a:endParaRPr lang="en-US" dirty="0"/>
          </a:p>
        </p:txBody>
      </p:sp>
      <p:sp>
        <p:nvSpPr>
          <p:cNvPr id="3" name="Content Placeholder 2"/>
          <p:cNvSpPr>
            <a:spLocks noGrp="1"/>
          </p:cNvSpPr>
          <p:nvPr>
            <p:ph sz="quarter" idx="1"/>
          </p:nvPr>
        </p:nvSpPr>
        <p:spPr>
          <a:xfrm>
            <a:off x="457200" y="1219200"/>
            <a:ext cx="7772400" cy="5254752"/>
          </a:xfrm>
        </p:spPr>
        <p:txBody>
          <a:bodyPr>
            <a:normAutofit lnSpcReduction="10000"/>
          </a:bodyPr>
          <a:lstStyle/>
          <a:p>
            <a:pPr lvl="0">
              <a:buNone/>
            </a:pPr>
            <a:r>
              <a:rPr lang="en-IN" b="1" dirty="0" smtClean="0"/>
              <a:t> </a:t>
            </a:r>
            <a:r>
              <a:rPr lang="en-IN" b="1" u="sng" dirty="0" smtClean="0"/>
              <a:t>Policy Provides Coverage </a:t>
            </a:r>
            <a:endParaRPr lang="en-US" sz="2000" u="sng" dirty="0" smtClean="0"/>
          </a:p>
          <a:p>
            <a:pPr lvl="0"/>
            <a:r>
              <a:rPr lang="en-IN" dirty="0" smtClean="0"/>
              <a:t>At Work</a:t>
            </a:r>
            <a:endParaRPr lang="en-US" sz="2000" dirty="0" smtClean="0"/>
          </a:p>
          <a:p>
            <a:pPr lvl="0"/>
            <a:r>
              <a:rPr lang="en-IN" dirty="0" smtClean="0"/>
              <a:t>At Rest</a:t>
            </a:r>
            <a:endParaRPr lang="en-US" sz="2000" dirty="0" smtClean="0"/>
          </a:p>
          <a:p>
            <a:pPr lvl="0"/>
            <a:r>
              <a:rPr lang="en-IN" dirty="0" smtClean="0"/>
              <a:t>During Dismantling/Overhauling/Cleaning</a:t>
            </a:r>
            <a:endParaRPr lang="en-US" sz="2000" dirty="0" smtClean="0"/>
          </a:p>
          <a:p>
            <a:pPr lvl="0"/>
            <a:r>
              <a:rPr lang="en-IN" dirty="0" smtClean="0"/>
              <a:t>During aforesaid Operations themselves</a:t>
            </a:r>
            <a:endParaRPr lang="en-US" sz="2000" dirty="0" smtClean="0"/>
          </a:p>
          <a:p>
            <a:pPr lvl="0"/>
            <a:r>
              <a:rPr lang="en-IN" dirty="0" smtClean="0"/>
              <a:t>While being shifted within the Premises</a:t>
            </a:r>
            <a:endParaRPr lang="en-US" sz="2000" dirty="0" smtClean="0"/>
          </a:p>
          <a:p>
            <a:pPr lvl="0"/>
            <a:r>
              <a:rPr lang="en-IN" dirty="0" smtClean="0"/>
              <a:t>During </a:t>
            </a:r>
            <a:r>
              <a:rPr lang="en-IN" dirty="0" err="1" smtClean="0"/>
              <a:t>Reerection</a:t>
            </a:r>
            <a:r>
              <a:rPr lang="en-IN" dirty="0" smtClean="0"/>
              <a:t>.</a:t>
            </a:r>
            <a:endParaRPr lang="en-US" sz="2000" dirty="0" smtClean="0"/>
          </a:p>
          <a:p>
            <a:pPr lvl="0">
              <a:buNone/>
            </a:pPr>
            <a:r>
              <a:rPr lang="en-IN" dirty="0" smtClean="0"/>
              <a:t>    </a:t>
            </a:r>
            <a:r>
              <a:rPr lang="en-IN" b="1" u="sng" dirty="0" smtClean="0"/>
              <a:t>Add On Perils/Covers:</a:t>
            </a:r>
            <a:endParaRPr lang="en-US" sz="2000" b="1" u="sng" dirty="0" smtClean="0"/>
          </a:p>
          <a:p>
            <a:pPr lvl="2"/>
            <a:r>
              <a:rPr lang="en-IN" dirty="0" smtClean="0"/>
              <a:t>Air Freight</a:t>
            </a:r>
            <a:endParaRPr lang="en-US" sz="1600" dirty="0" smtClean="0"/>
          </a:p>
          <a:p>
            <a:pPr lvl="2"/>
            <a:r>
              <a:rPr lang="en-IN" dirty="0" smtClean="0"/>
              <a:t>Additional Customs Duty</a:t>
            </a:r>
            <a:endParaRPr lang="en-US" sz="1600" dirty="0" smtClean="0"/>
          </a:p>
          <a:p>
            <a:pPr lvl="2"/>
            <a:r>
              <a:rPr lang="en-IN" dirty="0" smtClean="0"/>
              <a:t>Expediting Charges</a:t>
            </a:r>
            <a:endParaRPr lang="en-US" sz="1600" dirty="0" smtClean="0"/>
          </a:p>
          <a:p>
            <a:pPr lvl="2"/>
            <a:r>
              <a:rPr lang="en-IN" dirty="0" smtClean="0"/>
              <a:t>Escalation</a:t>
            </a:r>
            <a:endParaRPr lang="en-US" sz="1600" dirty="0" smtClean="0"/>
          </a:p>
          <a:p>
            <a:pPr lvl="2"/>
            <a:r>
              <a:rPr lang="en-IN" dirty="0" smtClean="0"/>
              <a:t>Owners surrounding Property</a:t>
            </a:r>
            <a:endParaRPr lang="en-US" sz="1600" dirty="0" smtClean="0"/>
          </a:p>
          <a:p>
            <a:pPr lvl="2"/>
            <a:r>
              <a:rPr lang="en-IN" dirty="0" smtClean="0"/>
              <a:t>TP Liability</a:t>
            </a:r>
            <a:endParaRPr lang="en-US" sz="1600" dirty="0" smtClean="0"/>
          </a:p>
          <a:p>
            <a:endParaRPr 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14290"/>
            <a:ext cx="7467600" cy="785818"/>
          </a:xfrm>
        </p:spPr>
        <p:txBody>
          <a:bodyPr>
            <a:normAutofit/>
          </a:bodyPr>
          <a:lstStyle/>
          <a:p>
            <a:r>
              <a:rPr lang="en-IN" b="1" dirty="0" smtClean="0"/>
              <a:t>Electronic Equipment Insurance </a:t>
            </a:r>
            <a:r>
              <a:rPr lang="en-IN" sz="1400" b="1" dirty="0" err="1" smtClean="0"/>
              <a:t>Contd</a:t>
            </a:r>
            <a:r>
              <a:rPr lang="en-IN" sz="1400" b="1" dirty="0" smtClean="0"/>
              <a:t>…</a:t>
            </a:r>
            <a:endParaRPr lang="en-US" dirty="0"/>
          </a:p>
        </p:txBody>
      </p:sp>
      <p:sp>
        <p:nvSpPr>
          <p:cNvPr id="3" name="Content Placeholder 2"/>
          <p:cNvSpPr>
            <a:spLocks noGrp="1"/>
          </p:cNvSpPr>
          <p:nvPr>
            <p:ph sz="quarter" idx="1"/>
          </p:nvPr>
        </p:nvSpPr>
        <p:spPr>
          <a:xfrm>
            <a:off x="457200" y="1071546"/>
            <a:ext cx="8043890" cy="5402406"/>
          </a:xfrm>
        </p:spPr>
        <p:txBody>
          <a:bodyPr>
            <a:normAutofit fontScale="92500" lnSpcReduction="20000"/>
          </a:bodyPr>
          <a:lstStyle/>
          <a:p>
            <a:pPr lvl="0">
              <a:buNone/>
            </a:pPr>
            <a:r>
              <a:rPr lang="en-IN" dirty="0" smtClean="0"/>
              <a:t>Tariff  Regulations :</a:t>
            </a:r>
            <a:endParaRPr lang="en-US" sz="2000" dirty="0" smtClean="0"/>
          </a:p>
          <a:p>
            <a:pPr>
              <a:buNone/>
            </a:pPr>
            <a:r>
              <a:rPr lang="en-IN" dirty="0" smtClean="0"/>
              <a:t> </a:t>
            </a:r>
            <a:endParaRPr lang="en-US" sz="2000" dirty="0" smtClean="0"/>
          </a:p>
          <a:p>
            <a:pPr lvl="1" algn="just"/>
            <a:r>
              <a:rPr lang="en-IN" sz="2400" dirty="0" smtClean="0"/>
              <a:t>Uniform Premium Rate @ 1%  irrespective of Nature of equipment, </a:t>
            </a:r>
            <a:endParaRPr lang="en-US" sz="2000" dirty="0" smtClean="0"/>
          </a:p>
          <a:p>
            <a:pPr lvl="1" algn="just"/>
            <a:r>
              <a:rPr lang="en-IN" sz="2400" dirty="0" smtClean="0"/>
              <a:t>Warranty relating to </a:t>
            </a:r>
            <a:r>
              <a:rPr lang="en-IN" sz="2400" dirty="0" smtClean="0">
                <a:solidFill>
                  <a:srgbClr val="7030A0"/>
                </a:solidFill>
              </a:rPr>
              <a:t>Maintenance agreement(AMC) </a:t>
            </a:r>
            <a:r>
              <a:rPr lang="en-IN" sz="2400" dirty="0" smtClean="0"/>
              <a:t>is mandatory for all insured equipment ; But it can be waived by suitable loading of premium.</a:t>
            </a:r>
            <a:endParaRPr lang="en-US" sz="2000" dirty="0" smtClean="0"/>
          </a:p>
          <a:p>
            <a:pPr lvl="1" algn="just"/>
            <a:r>
              <a:rPr lang="en-IN" sz="2400" dirty="0" smtClean="0"/>
              <a:t>AMC should cover</a:t>
            </a:r>
            <a:endParaRPr lang="en-US" sz="2000" dirty="0" smtClean="0"/>
          </a:p>
          <a:p>
            <a:pPr lvl="2" algn="just"/>
            <a:r>
              <a:rPr lang="en-IN" dirty="0" smtClean="0"/>
              <a:t>Safety Checks</a:t>
            </a:r>
            <a:endParaRPr lang="en-US" sz="1600" dirty="0" smtClean="0"/>
          </a:p>
          <a:p>
            <a:pPr lvl="2" algn="just"/>
            <a:r>
              <a:rPr lang="en-IN" dirty="0" smtClean="0"/>
              <a:t>Preventive Maintenance</a:t>
            </a:r>
            <a:endParaRPr lang="en-US" sz="1600" dirty="0" smtClean="0"/>
          </a:p>
          <a:p>
            <a:pPr lvl="2" algn="just"/>
            <a:r>
              <a:rPr lang="en-IN" dirty="0" smtClean="0"/>
              <a:t>Remedial maintenance for Normal Ops &amp; Ageing</a:t>
            </a:r>
            <a:endParaRPr lang="en-US" sz="1600" dirty="0" smtClean="0"/>
          </a:p>
          <a:p>
            <a:pPr lvl="1" algn="just"/>
            <a:r>
              <a:rPr lang="en-IN" sz="2400" dirty="0" smtClean="0"/>
              <a:t>AMC can be waived for </a:t>
            </a:r>
            <a:endParaRPr lang="en-US" sz="2000" dirty="0" smtClean="0"/>
          </a:p>
          <a:p>
            <a:pPr lvl="2" algn="just"/>
            <a:r>
              <a:rPr lang="en-IN" dirty="0" smtClean="0"/>
              <a:t>PCs </a:t>
            </a:r>
            <a:r>
              <a:rPr lang="en-IN" dirty="0" err="1" smtClean="0"/>
              <a:t>upto</a:t>
            </a:r>
            <a:r>
              <a:rPr lang="en-IN" dirty="0" smtClean="0"/>
              <a:t> Rs 1 </a:t>
            </a:r>
            <a:r>
              <a:rPr lang="en-IN" dirty="0" err="1" smtClean="0"/>
              <a:t>lac</a:t>
            </a:r>
            <a:r>
              <a:rPr lang="en-IN" dirty="0" smtClean="0"/>
              <a:t> value</a:t>
            </a:r>
            <a:endParaRPr lang="en-US" sz="1600" dirty="0" smtClean="0"/>
          </a:p>
          <a:p>
            <a:pPr lvl="2" algn="just"/>
            <a:r>
              <a:rPr lang="en-IN" dirty="0" smtClean="0"/>
              <a:t>All Equipment </a:t>
            </a:r>
            <a:r>
              <a:rPr lang="en-IN" b="1" i="1" dirty="0" smtClean="0">
                <a:solidFill>
                  <a:srgbClr val="7030A0"/>
                </a:solidFill>
              </a:rPr>
              <a:t>other than Medical</a:t>
            </a:r>
            <a:r>
              <a:rPr lang="en-IN" b="1" dirty="0" smtClean="0">
                <a:solidFill>
                  <a:srgbClr val="7030A0"/>
                </a:solidFill>
              </a:rPr>
              <a:t> </a:t>
            </a:r>
            <a:r>
              <a:rPr lang="en-IN" dirty="0" smtClean="0"/>
              <a:t>,Where Competent In House Maintenance facilities are available</a:t>
            </a:r>
            <a:endParaRPr lang="en-US" sz="1600" dirty="0" smtClean="0"/>
          </a:p>
          <a:p>
            <a:pPr lvl="1" algn="just"/>
            <a:r>
              <a:rPr lang="en-IN" sz="2400" dirty="0" smtClean="0"/>
              <a:t>Fire &amp; Allied Perils can be deleted in lieu of Discount where a subsisting SFSP in place.</a:t>
            </a:r>
            <a:endParaRPr lang="en-US" sz="2000" dirty="0" smtClean="0"/>
          </a:p>
          <a:p>
            <a:endParaRPr 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7467600" cy="731838"/>
          </a:xfrm>
        </p:spPr>
        <p:txBody>
          <a:bodyPr>
            <a:normAutofit fontScale="90000"/>
          </a:bodyPr>
          <a:lstStyle/>
          <a:p>
            <a:r>
              <a:rPr lang="en-IN" b="1" dirty="0" smtClean="0"/>
              <a:t>Electronic Equipment Insurance </a:t>
            </a:r>
            <a:r>
              <a:rPr lang="en-IN" sz="1400" b="1" dirty="0" err="1" smtClean="0"/>
              <a:t>Contd</a:t>
            </a:r>
            <a:r>
              <a:rPr lang="en-IN" sz="1400" b="1" dirty="0" smtClean="0"/>
              <a:t>…</a:t>
            </a:r>
            <a:endParaRPr lang="en-US" dirty="0"/>
          </a:p>
        </p:txBody>
      </p:sp>
      <p:sp>
        <p:nvSpPr>
          <p:cNvPr id="3" name="Content Placeholder 2"/>
          <p:cNvSpPr>
            <a:spLocks noGrp="1"/>
          </p:cNvSpPr>
          <p:nvPr>
            <p:ph sz="quarter" idx="1"/>
          </p:nvPr>
        </p:nvSpPr>
        <p:spPr>
          <a:xfrm>
            <a:off x="685800" y="1142984"/>
            <a:ext cx="7467600" cy="5407168"/>
          </a:xfrm>
        </p:spPr>
        <p:txBody>
          <a:bodyPr/>
          <a:lstStyle/>
          <a:p>
            <a:pPr lvl="1"/>
            <a:r>
              <a:rPr lang="en-IN" sz="2400" u="sng" dirty="0" smtClean="0"/>
              <a:t>Mid Term Increase in SI</a:t>
            </a:r>
          </a:p>
          <a:p>
            <a:pPr lvl="1"/>
            <a:endParaRPr lang="en-US" sz="2000" dirty="0" smtClean="0"/>
          </a:p>
          <a:p>
            <a:pPr lvl="2" algn="just"/>
            <a:r>
              <a:rPr lang="en-IN" dirty="0" smtClean="0"/>
              <a:t>Short period scale of rates shall apply to increased amounts</a:t>
            </a:r>
            <a:endParaRPr lang="en-US" sz="1600" dirty="0" smtClean="0"/>
          </a:p>
          <a:p>
            <a:pPr lvl="2" algn="just"/>
            <a:r>
              <a:rPr lang="en-IN" dirty="0" smtClean="0"/>
              <a:t>If the policy is renewed thereafter for 12 months for an amount not less than the increased sum insured, the difference of premium between short period scale of rate and pro-rata rate may be refunded.</a:t>
            </a:r>
          </a:p>
          <a:p>
            <a:pPr lvl="2" algn="just">
              <a:buNone/>
            </a:pPr>
            <a:endParaRPr lang="en-US" sz="1600" dirty="0" smtClean="0"/>
          </a:p>
          <a:p>
            <a:pPr lvl="1" algn="just"/>
            <a:r>
              <a:rPr lang="en-IN" sz="2400" u="sng" dirty="0" smtClean="0"/>
              <a:t>Mid term Decrease in SI</a:t>
            </a:r>
          </a:p>
          <a:p>
            <a:pPr lvl="1" algn="just"/>
            <a:endParaRPr lang="en-US" sz="2000" dirty="0" smtClean="0"/>
          </a:p>
          <a:p>
            <a:pPr lvl="2" algn="just"/>
            <a:r>
              <a:rPr lang="en-IN" dirty="0" smtClean="0"/>
              <a:t>Short period scale of rates shall apply on the reduced Sum Insured</a:t>
            </a:r>
            <a:endParaRPr lang="en-US" sz="1600" dirty="0" smtClean="0"/>
          </a:p>
          <a:p>
            <a:endParaRPr lang="en-US"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7467600" cy="731838"/>
          </a:xfrm>
        </p:spPr>
        <p:txBody>
          <a:bodyPr>
            <a:normAutofit fontScale="90000"/>
          </a:bodyPr>
          <a:lstStyle/>
          <a:p>
            <a:r>
              <a:rPr lang="en-IN" b="1" dirty="0" smtClean="0"/>
              <a:t>Electronic Equipment Insurance </a:t>
            </a:r>
            <a:r>
              <a:rPr lang="en-IN" sz="1400" b="1" dirty="0" err="1" smtClean="0"/>
              <a:t>Contd</a:t>
            </a:r>
            <a:r>
              <a:rPr lang="en-IN" sz="1400" b="1" dirty="0" smtClean="0"/>
              <a:t>…</a:t>
            </a:r>
            <a:endParaRPr lang="en-US" dirty="0"/>
          </a:p>
        </p:txBody>
      </p:sp>
      <p:sp>
        <p:nvSpPr>
          <p:cNvPr id="3" name="Content Placeholder 2"/>
          <p:cNvSpPr>
            <a:spLocks noGrp="1"/>
          </p:cNvSpPr>
          <p:nvPr>
            <p:ph sz="quarter" idx="1"/>
          </p:nvPr>
        </p:nvSpPr>
        <p:spPr>
          <a:xfrm>
            <a:off x="457200" y="1219200"/>
            <a:ext cx="7848600" cy="5424510"/>
          </a:xfrm>
        </p:spPr>
        <p:txBody>
          <a:bodyPr>
            <a:normAutofit fontScale="77500" lnSpcReduction="20000"/>
          </a:bodyPr>
          <a:lstStyle/>
          <a:p>
            <a:pPr lvl="0"/>
            <a:r>
              <a:rPr lang="en-IN" b="1" u="sng" dirty="0" smtClean="0"/>
              <a:t>General  Exclusions :</a:t>
            </a:r>
            <a:endParaRPr lang="en-US" sz="2000" b="1" u="sng" dirty="0" smtClean="0"/>
          </a:p>
          <a:p>
            <a:pPr lvl="1" algn="just"/>
            <a:r>
              <a:rPr lang="en-IN" sz="2400" dirty="0" smtClean="0"/>
              <a:t>Political Risks</a:t>
            </a:r>
            <a:endParaRPr lang="en-US" sz="2000" dirty="0" smtClean="0"/>
          </a:p>
          <a:p>
            <a:pPr lvl="1" algn="just"/>
            <a:r>
              <a:rPr lang="en-IN" sz="2400" dirty="0" smtClean="0"/>
              <a:t>Nuke  Risks</a:t>
            </a:r>
            <a:endParaRPr lang="en-US" sz="2000" dirty="0" smtClean="0"/>
          </a:p>
          <a:p>
            <a:pPr lvl="1" algn="just"/>
            <a:r>
              <a:rPr lang="en-IN" sz="2400" b="1" dirty="0" smtClean="0">
                <a:solidFill>
                  <a:srgbClr val="7030A0"/>
                </a:solidFill>
              </a:rPr>
              <a:t>Wilful Act </a:t>
            </a:r>
            <a:r>
              <a:rPr lang="en-IN" sz="2400" dirty="0" smtClean="0"/>
              <a:t>or  Negligence of Insured or Representative</a:t>
            </a:r>
            <a:endParaRPr lang="en-US" sz="2000" dirty="0" smtClean="0"/>
          </a:p>
          <a:p>
            <a:pPr lvl="1" algn="just"/>
            <a:r>
              <a:rPr lang="en-IN" sz="2400" dirty="0" smtClean="0"/>
              <a:t>Cessation of work whether total or partial.</a:t>
            </a:r>
            <a:endParaRPr lang="en-US" sz="2000" dirty="0" smtClean="0"/>
          </a:p>
          <a:p>
            <a:pPr lvl="1" algn="just"/>
            <a:r>
              <a:rPr lang="en-IN" sz="2400" dirty="0" smtClean="0"/>
              <a:t>Cost Incurred/time involved in the movement of machinery and/or any other property and/or personnel outside the territorial limits of India.</a:t>
            </a:r>
            <a:endParaRPr lang="en-US" sz="2000" dirty="0" smtClean="0"/>
          </a:p>
          <a:p>
            <a:pPr lvl="1" algn="just"/>
            <a:r>
              <a:rPr lang="en-IN" sz="2400" dirty="0" smtClean="0"/>
              <a:t>Derangement(disturb the order, arrangement, or functioning of) of the Insured property </a:t>
            </a:r>
            <a:r>
              <a:rPr lang="en-IN" sz="2400" i="1" dirty="0" smtClean="0"/>
              <a:t>not accompanied by damage</a:t>
            </a:r>
            <a:r>
              <a:rPr lang="en-IN" sz="2400" dirty="0" smtClean="0"/>
              <a:t>.</a:t>
            </a:r>
            <a:endParaRPr lang="en-US" sz="2000" dirty="0" smtClean="0"/>
          </a:p>
          <a:p>
            <a:pPr lvl="1" algn="just"/>
            <a:r>
              <a:rPr lang="en-IN" sz="2400" dirty="0" smtClean="0"/>
              <a:t>Losses falling under terms of the Maintenance Agreement.</a:t>
            </a:r>
            <a:endParaRPr lang="en-US" sz="2000" dirty="0" smtClean="0"/>
          </a:p>
          <a:p>
            <a:pPr lvl="1" algn="just"/>
            <a:r>
              <a:rPr lang="en-IN" sz="2400" dirty="0" smtClean="0"/>
              <a:t>Losses  occasioned by pressure wave caused by aircraft and other aerial devices travelling at Sonic or Supersonic speeds.</a:t>
            </a:r>
            <a:endParaRPr lang="en-US" sz="2000" dirty="0" smtClean="0"/>
          </a:p>
          <a:p>
            <a:pPr lvl="1" algn="just"/>
            <a:r>
              <a:rPr lang="en-IN" sz="2400" dirty="0" smtClean="0"/>
              <a:t>Failure due to interruption of Gas, Power or Water  </a:t>
            </a:r>
            <a:endParaRPr lang="en-US" sz="2000" dirty="0" smtClean="0"/>
          </a:p>
          <a:p>
            <a:pPr lvl="1" algn="just"/>
            <a:r>
              <a:rPr lang="en-IN" sz="2400" dirty="0" smtClean="0"/>
              <a:t>Loss to consumables /Operating Media(e.g. Lubricants ,Fuels, Chemicals)</a:t>
            </a:r>
            <a:endParaRPr lang="en-US" sz="2000" dirty="0" smtClean="0"/>
          </a:p>
          <a:p>
            <a:pPr lvl="1" algn="just"/>
            <a:r>
              <a:rPr lang="en-IN" sz="2400" dirty="0" smtClean="0"/>
              <a:t>Aesthetic defects like scratches etc</a:t>
            </a:r>
            <a:endParaRPr lang="en-US" sz="2000" dirty="0" smtClean="0"/>
          </a:p>
          <a:p>
            <a:pPr lvl="1" algn="just"/>
            <a:r>
              <a:rPr lang="en-IN" sz="2400" dirty="0" smtClean="0"/>
              <a:t>Costs of Maintenance or functional failures</a:t>
            </a:r>
            <a:endParaRPr lang="en-US" sz="2000" dirty="0" smtClean="0"/>
          </a:p>
          <a:p>
            <a:pPr lvl="1" algn="just"/>
            <a:r>
              <a:rPr lang="en-IN" sz="2400" dirty="0" smtClean="0"/>
              <a:t>Loss on expendable parts like Bulbs, belts, Chains etc</a:t>
            </a:r>
            <a:endParaRPr lang="en-US" sz="2000" dirty="0" smtClean="0"/>
          </a:p>
          <a:p>
            <a:endParaRPr 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467600" cy="731838"/>
          </a:xfrm>
        </p:spPr>
        <p:txBody>
          <a:bodyPr>
            <a:normAutofit fontScale="90000"/>
          </a:bodyPr>
          <a:lstStyle/>
          <a:p>
            <a:r>
              <a:rPr lang="en-IN" b="1" dirty="0" smtClean="0"/>
              <a:t>Electronic Equipment Insurance </a:t>
            </a:r>
            <a:r>
              <a:rPr lang="en-IN" sz="1400" b="1" dirty="0" err="1" smtClean="0"/>
              <a:t>Contd</a:t>
            </a:r>
            <a:r>
              <a:rPr lang="en-IN" sz="1400" b="1" dirty="0" smtClean="0"/>
              <a:t>…</a:t>
            </a:r>
            <a:endParaRPr lang="en-US" dirty="0"/>
          </a:p>
        </p:txBody>
      </p:sp>
      <p:sp>
        <p:nvSpPr>
          <p:cNvPr id="3" name="Content Placeholder 2"/>
          <p:cNvSpPr>
            <a:spLocks noGrp="1"/>
          </p:cNvSpPr>
          <p:nvPr>
            <p:ph sz="quarter" idx="1"/>
          </p:nvPr>
        </p:nvSpPr>
        <p:spPr>
          <a:xfrm>
            <a:off x="457200" y="1219200"/>
            <a:ext cx="7924800" cy="5254752"/>
          </a:xfrm>
        </p:spPr>
        <p:txBody>
          <a:bodyPr/>
          <a:lstStyle/>
          <a:p>
            <a:pPr lvl="0"/>
            <a:r>
              <a:rPr lang="en-IN" b="1" u="sng" dirty="0" smtClean="0"/>
              <a:t>PROVISIONS APPLYING TO SECTION – I</a:t>
            </a:r>
            <a:endParaRPr lang="en-US" sz="2000" b="1" u="sng" dirty="0" smtClean="0"/>
          </a:p>
          <a:p>
            <a:endParaRPr lang="en-US" sz="2000" dirty="0" smtClean="0"/>
          </a:p>
          <a:p>
            <a:pPr lvl="1" algn="just"/>
            <a:r>
              <a:rPr lang="en-IN" sz="2400" b="1" u="sng" dirty="0" smtClean="0"/>
              <a:t>SUM INSURED</a:t>
            </a:r>
            <a:r>
              <a:rPr lang="en-IN" sz="2400" dirty="0" smtClean="0"/>
              <a:t>: Sum Insured shall be equal to the cost of replacement of the insured property by new property of the same kind and same capacity, which shall mean its replacement cost including freight, dues and customs duties, if any and erection costs. </a:t>
            </a:r>
            <a:r>
              <a:rPr lang="en-IN" sz="2400" b="1" dirty="0" smtClean="0">
                <a:solidFill>
                  <a:srgbClr val="7030A0"/>
                </a:solidFill>
              </a:rPr>
              <a:t>The sum insured of the equipment insured under this section shall include the value of ‘System Software’..</a:t>
            </a:r>
            <a:endParaRPr lang="en-US" sz="2000" b="1" dirty="0" smtClean="0">
              <a:solidFill>
                <a:srgbClr val="7030A0"/>
              </a:solidFill>
            </a:endParaRPr>
          </a:p>
          <a:p>
            <a:endParaRPr lang="en-US"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7467600" cy="731838"/>
          </a:xfrm>
        </p:spPr>
        <p:txBody>
          <a:bodyPr>
            <a:normAutofit fontScale="90000"/>
          </a:bodyPr>
          <a:lstStyle/>
          <a:p>
            <a:r>
              <a:rPr lang="en-IN" b="1" dirty="0" smtClean="0"/>
              <a:t>Electronic Equipment Insurance </a:t>
            </a:r>
            <a:r>
              <a:rPr lang="en-IN" sz="1400" b="1" dirty="0" err="1" smtClean="0"/>
              <a:t>Contd</a:t>
            </a:r>
            <a:r>
              <a:rPr lang="en-IN" sz="1400" b="1" dirty="0" smtClean="0"/>
              <a:t>…</a:t>
            </a:r>
            <a:endParaRPr lang="en-US" dirty="0"/>
          </a:p>
        </p:txBody>
      </p:sp>
      <p:sp>
        <p:nvSpPr>
          <p:cNvPr id="3" name="Content Placeholder 2"/>
          <p:cNvSpPr>
            <a:spLocks noGrp="1"/>
          </p:cNvSpPr>
          <p:nvPr>
            <p:ph sz="quarter" idx="1"/>
          </p:nvPr>
        </p:nvSpPr>
        <p:spPr>
          <a:xfrm>
            <a:off x="457200" y="1219200"/>
            <a:ext cx="7772400" cy="5254752"/>
          </a:xfrm>
        </p:spPr>
        <p:txBody>
          <a:bodyPr/>
          <a:lstStyle/>
          <a:p>
            <a:pPr lvl="1"/>
            <a:r>
              <a:rPr lang="en-IN" sz="2400" b="1" u="sng" dirty="0" smtClean="0"/>
              <a:t>BASIS OF INDEMNITY</a:t>
            </a:r>
          </a:p>
          <a:p>
            <a:pPr lvl="1"/>
            <a:endParaRPr lang="en-US" sz="2000" dirty="0" smtClean="0"/>
          </a:p>
          <a:p>
            <a:pPr lvl="1"/>
            <a:r>
              <a:rPr lang="en-IN" b="1" u="sng" dirty="0" smtClean="0"/>
              <a:t>Partial Losses</a:t>
            </a:r>
          </a:p>
          <a:p>
            <a:pPr lvl="2"/>
            <a:endParaRPr lang="en-US" sz="1600" dirty="0" smtClean="0"/>
          </a:p>
          <a:p>
            <a:pPr lvl="2" algn="just"/>
            <a:r>
              <a:rPr lang="en-IN" dirty="0" smtClean="0"/>
              <a:t>If damage to an insured item can be repaired the Company will pay expenses necessarily incurred to restore the damaged machine to its former state of serviceability </a:t>
            </a:r>
            <a:r>
              <a:rPr lang="en-IN" u="sng" dirty="0" smtClean="0"/>
              <a:t>plus</a:t>
            </a:r>
            <a:r>
              <a:rPr lang="en-IN" dirty="0" smtClean="0"/>
              <a:t> the cost of dismantling and re-erection incurred for the purpose of effecting the repairs </a:t>
            </a:r>
            <a:r>
              <a:rPr lang="en-IN" u="sng" dirty="0" smtClean="0"/>
              <a:t>plus</a:t>
            </a:r>
            <a:r>
              <a:rPr lang="en-IN" dirty="0" smtClean="0"/>
              <a:t> ordinary freight to and from a repair-shop </a:t>
            </a:r>
            <a:r>
              <a:rPr lang="en-IN" u="sng" dirty="0" smtClean="0"/>
              <a:t>plus</a:t>
            </a:r>
            <a:r>
              <a:rPr lang="en-IN" dirty="0" smtClean="0"/>
              <a:t> customs duties and dues if any, to the extent such expenses have been included in the Sum Insured.</a:t>
            </a:r>
            <a:endParaRPr lang="en-US" sz="1600" dirty="0" smtClean="0"/>
          </a:p>
          <a:p>
            <a:pPr lvl="2" algn="just"/>
            <a:r>
              <a:rPr lang="en-IN" dirty="0" smtClean="0"/>
              <a:t>If the repairs are executed at a workshop owned by the Insured, the Company will pay the cost of materials and wages incurred for the purpose of the repairs plus a reasonable percentage to cover </a:t>
            </a:r>
            <a:r>
              <a:rPr lang="en-IN" u="sng" dirty="0" smtClean="0"/>
              <a:t>overhead charge</a:t>
            </a:r>
            <a:r>
              <a:rPr lang="en-IN" dirty="0" smtClean="0"/>
              <a:t>.</a:t>
            </a:r>
            <a:endParaRPr lang="en-US" sz="1600" dirty="0" smtClean="0"/>
          </a:p>
          <a:p>
            <a:endParaRPr lang="en-US"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7467600" cy="731838"/>
          </a:xfrm>
        </p:spPr>
        <p:txBody>
          <a:bodyPr>
            <a:normAutofit fontScale="90000"/>
          </a:bodyPr>
          <a:lstStyle/>
          <a:p>
            <a:r>
              <a:rPr lang="en-IN" b="1" dirty="0" smtClean="0"/>
              <a:t>Electronic Equipment Insurance </a:t>
            </a:r>
            <a:r>
              <a:rPr lang="en-IN" sz="1400" b="1" dirty="0" err="1" smtClean="0"/>
              <a:t>Contd</a:t>
            </a:r>
            <a:r>
              <a:rPr lang="en-IN" sz="1400" b="1" dirty="0" smtClean="0"/>
              <a:t>…</a:t>
            </a:r>
            <a:endParaRPr lang="en-US" dirty="0"/>
          </a:p>
        </p:txBody>
      </p:sp>
      <p:sp>
        <p:nvSpPr>
          <p:cNvPr id="3" name="Content Placeholder 2"/>
          <p:cNvSpPr>
            <a:spLocks noGrp="1"/>
          </p:cNvSpPr>
          <p:nvPr>
            <p:ph sz="quarter" idx="1"/>
          </p:nvPr>
        </p:nvSpPr>
        <p:spPr>
          <a:xfrm>
            <a:off x="457200" y="1371600"/>
            <a:ext cx="7467600" cy="5102352"/>
          </a:xfrm>
        </p:spPr>
        <p:txBody>
          <a:bodyPr/>
          <a:lstStyle/>
          <a:p>
            <a:pPr lvl="2" algn="just"/>
            <a:r>
              <a:rPr lang="en-IN" dirty="0" smtClean="0"/>
              <a:t>Depreciation: No deduction shall be made for depreciation in respect of parts replaced, </a:t>
            </a:r>
            <a:r>
              <a:rPr lang="en-IN" b="1" dirty="0" smtClean="0">
                <a:solidFill>
                  <a:srgbClr val="7030A0"/>
                </a:solidFill>
              </a:rPr>
              <a:t>except those with limited life.</a:t>
            </a:r>
          </a:p>
          <a:p>
            <a:pPr lvl="3" algn="just"/>
            <a:endParaRPr lang="en-US" sz="1600" dirty="0" smtClean="0"/>
          </a:p>
          <a:p>
            <a:pPr lvl="2" algn="just"/>
            <a:r>
              <a:rPr lang="en-IN" dirty="0" smtClean="0"/>
              <a:t>Salvage: value of any salvage will be taken into account.</a:t>
            </a:r>
          </a:p>
          <a:p>
            <a:pPr lvl="3" algn="just"/>
            <a:endParaRPr lang="en-US" sz="1600" dirty="0" smtClean="0"/>
          </a:p>
          <a:p>
            <a:pPr lvl="2" algn="just"/>
            <a:r>
              <a:rPr lang="en-IN" dirty="0" smtClean="0"/>
              <a:t>Under Insurance: If the sum insured is less than the amount required to be insured as per Provision –a hereinabove, the Company will pay only in such proportion as the sum insured bears to the amount required to be insured.</a:t>
            </a:r>
          </a:p>
          <a:p>
            <a:pPr lvl="3" algn="just"/>
            <a:endParaRPr lang="en-US" sz="1600" dirty="0" smtClean="0"/>
          </a:p>
          <a:p>
            <a:pPr lvl="2" algn="just"/>
            <a:r>
              <a:rPr lang="en-IN" u="sng" dirty="0" smtClean="0"/>
              <a:t>Repair Bills</a:t>
            </a:r>
            <a:r>
              <a:rPr lang="en-IN" dirty="0" smtClean="0"/>
              <a:t>: The Company will make payments only after being satisfied, with necessary bills and documents that the repairs have been effected or replacements have taken place.</a:t>
            </a:r>
            <a:endParaRPr lang="en-US" sz="1600" dirty="0" smtClean="0"/>
          </a:p>
          <a:p>
            <a:endParaRPr lang="en-US"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7467600" cy="731838"/>
          </a:xfrm>
        </p:spPr>
        <p:txBody>
          <a:bodyPr>
            <a:normAutofit fontScale="90000"/>
          </a:bodyPr>
          <a:lstStyle/>
          <a:p>
            <a:pPr algn="ctr"/>
            <a:r>
              <a:rPr lang="en-IN" b="1" dirty="0" smtClean="0"/>
              <a:t>Electronic Equipment Insurance </a:t>
            </a:r>
            <a:r>
              <a:rPr lang="en-IN" sz="1400" b="1" dirty="0" err="1" smtClean="0"/>
              <a:t>Contd</a:t>
            </a:r>
            <a:r>
              <a:rPr lang="en-IN" sz="1400" b="1" dirty="0" smtClean="0"/>
              <a:t>…</a:t>
            </a:r>
            <a:endParaRPr lang="en-US" dirty="0"/>
          </a:p>
        </p:txBody>
      </p:sp>
      <p:sp>
        <p:nvSpPr>
          <p:cNvPr id="3" name="Content Placeholder 2"/>
          <p:cNvSpPr>
            <a:spLocks noGrp="1"/>
          </p:cNvSpPr>
          <p:nvPr>
            <p:ph sz="quarter" idx="1"/>
          </p:nvPr>
        </p:nvSpPr>
        <p:spPr>
          <a:xfrm>
            <a:off x="457200" y="1071546"/>
            <a:ext cx="7972452" cy="5402406"/>
          </a:xfrm>
        </p:spPr>
        <p:txBody>
          <a:bodyPr/>
          <a:lstStyle/>
          <a:p>
            <a:pPr lvl="1"/>
            <a:r>
              <a:rPr lang="en-IN" b="1" u="sng" dirty="0" smtClean="0"/>
              <a:t>Constructive Total Losses</a:t>
            </a:r>
          </a:p>
          <a:p>
            <a:pPr lvl="2"/>
            <a:endParaRPr lang="en-US" sz="1600" dirty="0" smtClean="0"/>
          </a:p>
          <a:p>
            <a:pPr lvl="2" algn="just"/>
            <a:r>
              <a:rPr lang="en-IN" dirty="0" smtClean="0"/>
              <a:t>If the cost of repairs as detailed hereinabove equals or exceeds the actual value of the machinery insured immediately before the occurrence of the damage, the settlement shall be made on the basis provided for in (iii) below.</a:t>
            </a:r>
            <a:endParaRPr lang="en-US" sz="1600" dirty="0" smtClean="0"/>
          </a:p>
          <a:p>
            <a:pPr algn="just"/>
            <a:endParaRPr lang="en-US" sz="2000" dirty="0" smtClean="0"/>
          </a:p>
          <a:p>
            <a:pPr lvl="1" algn="just"/>
            <a:r>
              <a:rPr lang="en-IN" b="1" u="sng" dirty="0" smtClean="0"/>
              <a:t>Total Losses</a:t>
            </a:r>
            <a:endParaRPr lang="en-US" sz="1900" b="1" u="sng" dirty="0" smtClean="0"/>
          </a:p>
          <a:p>
            <a:pPr lvl="2" algn="just"/>
            <a:r>
              <a:rPr lang="en-IN" dirty="0" smtClean="0"/>
              <a:t>Actual </a:t>
            </a:r>
            <a:r>
              <a:rPr lang="en-IN" dirty="0" err="1" smtClean="0"/>
              <a:t>value:Company</a:t>
            </a:r>
            <a:r>
              <a:rPr lang="en-IN" dirty="0" smtClean="0"/>
              <a:t> will pay the actual value of the item immediately before the occurrence of the loss, </a:t>
            </a:r>
            <a:r>
              <a:rPr lang="en-IN" i="1" dirty="0" smtClean="0"/>
              <a:t>including costs for ordinary freight, erection and customs duties</a:t>
            </a:r>
            <a:r>
              <a:rPr lang="en-IN" dirty="0" smtClean="0"/>
              <a:t> if any, provided such expenses have been included in the sum insured, Such actual value to be calculated by deducting proper depreciation from the replacement value of the item. </a:t>
            </a:r>
            <a:endParaRPr lang="en-US" sz="1600" dirty="0" smtClean="0"/>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852"/>
            <a:ext cx="7467600" cy="785818"/>
          </a:xfrm>
        </p:spPr>
        <p:txBody>
          <a:bodyPr>
            <a:normAutofit fontScale="90000"/>
          </a:bodyPr>
          <a:lstStyle/>
          <a:p>
            <a:r>
              <a:rPr lang="en-IN" dirty="0" smtClean="0"/>
              <a:t>Machinery breakdown – </a:t>
            </a:r>
            <a:r>
              <a:rPr lang="en-IN" dirty="0" err="1" smtClean="0"/>
              <a:t>mbd</a:t>
            </a:r>
            <a:r>
              <a:rPr lang="en-IN" dirty="0" smtClean="0"/>
              <a:t/>
            </a:r>
            <a:br>
              <a:rPr lang="en-IN" dirty="0" smtClean="0"/>
            </a:br>
            <a:r>
              <a:rPr lang="en-IN" dirty="0" smtClean="0">
                <a:solidFill>
                  <a:srgbClr val="FF0000"/>
                </a:solidFill>
              </a:rPr>
              <a:t>transformer</a:t>
            </a:r>
            <a:endParaRPr lang="en-IN" dirty="0">
              <a:solidFill>
                <a:srgbClr val="FF0000"/>
              </a:solidFill>
            </a:endParaRPr>
          </a:p>
        </p:txBody>
      </p:sp>
      <p:pic>
        <p:nvPicPr>
          <p:cNvPr id="3074" name="Picture 2" descr="C:\Users\70995\Desktop\PE2020\download (1).jpg"/>
          <p:cNvPicPr>
            <a:picLocks noGrp="1" noChangeAspect="1" noChangeArrowheads="1"/>
          </p:cNvPicPr>
          <p:nvPr>
            <p:ph sz="quarter" idx="1"/>
          </p:nvPr>
        </p:nvPicPr>
        <p:blipFill>
          <a:blip r:embed="rId2"/>
          <a:srcRect/>
          <a:stretch>
            <a:fillRect/>
          </a:stretch>
        </p:blipFill>
        <p:spPr bwMode="auto">
          <a:xfrm>
            <a:off x="1071538" y="1071546"/>
            <a:ext cx="6929486" cy="4929222"/>
          </a:xfrm>
          <a:prstGeom prst="rect">
            <a:avLst/>
          </a:prstGeom>
          <a:noFill/>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7467600" cy="731838"/>
          </a:xfrm>
        </p:spPr>
        <p:txBody>
          <a:bodyPr>
            <a:normAutofit fontScale="90000"/>
          </a:bodyPr>
          <a:lstStyle/>
          <a:p>
            <a:pPr algn="ctr"/>
            <a:r>
              <a:rPr lang="en-IN" b="1" dirty="0" smtClean="0"/>
              <a:t>Electronic Equipment Insurance </a:t>
            </a:r>
            <a:r>
              <a:rPr lang="en-IN" sz="1400" b="1" dirty="0" err="1" smtClean="0"/>
              <a:t>Contd</a:t>
            </a:r>
            <a:r>
              <a:rPr lang="en-IN" sz="1400" b="1" dirty="0" smtClean="0"/>
              <a:t>…</a:t>
            </a:r>
            <a:endParaRPr lang="en-US" dirty="0"/>
          </a:p>
        </p:txBody>
      </p:sp>
      <p:sp>
        <p:nvSpPr>
          <p:cNvPr id="3" name="Content Placeholder 2"/>
          <p:cNvSpPr>
            <a:spLocks noGrp="1"/>
          </p:cNvSpPr>
          <p:nvPr>
            <p:ph sz="quarter" idx="1"/>
          </p:nvPr>
        </p:nvSpPr>
        <p:spPr>
          <a:xfrm>
            <a:off x="304800" y="1143000"/>
            <a:ext cx="8339166" cy="5330952"/>
          </a:xfrm>
        </p:spPr>
        <p:txBody>
          <a:bodyPr>
            <a:normAutofit/>
          </a:bodyPr>
          <a:lstStyle/>
          <a:p>
            <a:pPr lvl="2" algn="just"/>
            <a:r>
              <a:rPr lang="en-IN" dirty="0" smtClean="0"/>
              <a:t>Dismantling Costs :The Company will also pay any normal charges for the dismantling of the machinery destroyed, </a:t>
            </a:r>
            <a:endParaRPr lang="en-US" sz="1600" dirty="0" smtClean="0"/>
          </a:p>
          <a:p>
            <a:pPr lvl="2" algn="just"/>
            <a:r>
              <a:rPr lang="en-IN" u="sng" dirty="0" smtClean="0"/>
              <a:t>Salvage</a:t>
            </a:r>
            <a:r>
              <a:rPr lang="en-IN" dirty="0" smtClean="0"/>
              <a:t> will be taken into account.</a:t>
            </a:r>
            <a:endParaRPr lang="en-US" sz="1600" dirty="0" smtClean="0"/>
          </a:p>
          <a:p>
            <a:pPr lvl="2" algn="just"/>
            <a:r>
              <a:rPr lang="en-IN" u="sng" dirty="0" smtClean="0"/>
              <a:t>Obsolescence</a:t>
            </a:r>
            <a:r>
              <a:rPr lang="en-IN" dirty="0" smtClean="0"/>
              <a:t>: In cases where the Insured item is subjected to </a:t>
            </a:r>
            <a:r>
              <a:rPr lang="en-IN" b="1" dirty="0" smtClean="0">
                <a:solidFill>
                  <a:srgbClr val="7030A0"/>
                </a:solidFill>
              </a:rPr>
              <a:t>total loss </a:t>
            </a:r>
            <a:r>
              <a:rPr lang="en-IN" dirty="0" smtClean="0"/>
              <a:t>and meanwhile it becomes obsolete, all costs necessary to replace the lost or damaged insured item </a:t>
            </a:r>
            <a:r>
              <a:rPr lang="en-IN" b="1" dirty="0" smtClean="0">
                <a:solidFill>
                  <a:srgbClr val="7030A0"/>
                </a:solidFill>
              </a:rPr>
              <a:t>with a follow-up model (similar type)</a:t>
            </a:r>
            <a:r>
              <a:rPr lang="en-IN" dirty="0" smtClean="0"/>
              <a:t> of similar structure/ configuration (of similar quality) </a:t>
            </a:r>
            <a:r>
              <a:rPr lang="en-IN" dirty="0" err="1" smtClean="0"/>
              <a:t>i.e</a:t>
            </a:r>
            <a:r>
              <a:rPr lang="en-IN" dirty="0" smtClean="0"/>
              <a:t> low, average or high capacity – will be reimbursed.</a:t>
            </a:r>
            <a:endParaRPr lang="en-US" sz="1600" dirty="0" smtClean="0"/>
          </a:p>
          <a:p>
            <a:pPr lvl="2" algn="just"/>
            <a:r>
              <a:rPr lang="en-IN" u="sng" dirty="0" smtClean="0"/>
              <a:t>Under Insurance</a:t>
            </a:r>
            <a:r>
              <a:rPr lang="en-IN" dirty="0" smtClean="0"/>
              <a:t>: If the sum insured is less than the amount required to be insured as per Provision – a hereinabove, the Company will pay only in such proportion as the sum insured bears to the amount required to be insured.</a:t>
            </a:r>
            <a:endParaRPr lang="en-US" sz="1600" dirty="0" smtClean="0"/>
          </a:p>
          <a:p>
            <a:pPr lvl="2" algn="just"/>
            <a:r>
              <a:rPr lang="en-IN" u="sng" dirty="0" smtClean="0"/>
              <a:t>Replacement Bills</a:t>
            </a:r>
            <a:r>
              <a:rPr lang="en-IN" dirty="0" smtClean="0"/>
              <a:t>: The Company may, however, not insist for bills and documents in case of total loss where the Insured is unable to replace the damaged equipment for reasons beyond their control. In such cases claims can be settled on ‘Indemnity Basis’.</a:t>
            </a:r>
            <a:endParaRPr lang="en-US" sz="1600" dirty="0" smtClean="0"/>
          </a:p>
          <a:p>
            <a:endParaRPr lang="en-US"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7467600" cy="655638"/>
          </a:xfrm>
        </p:spPr>
        <p:txBody>
          <a:bodyPr>
            <a:normAutofit fontScale="90000"/>
          </a:bodyPr>
          <a:lstStyle/>
          <a:p>
            <a:pPr algn="ctr"/>
            <a:r>
              <a:rPr lang="en-IN" b="1" dirty="0" smtClean="0"/>
              <a:t>Electronic Equipment Insurance </a:t>
            </a:r>
            <a:r>
              <a:rPr lang="en-IN" sz="1400" b="1" dirty="0" err="1" smtClean="0"/>
              <a:t>Contd</a:t>
            </a:r>
            <a:r>
              <a:rPr lang="en-IN" sz="1400" b="1" dirty="0" smtClean="0"/>
              <a:t>…</a:t>
            </a:r>
            <a:endParaRPr lang="en-US" dirty="0"/>
          </a:p>
        </p:txBody>
      </p:sp>
      <p:sp>
        <p:nvSpPr>
          <p:cNvPr id="3" name="Content Placeholder 2"/>
          <p:cNvSpPr>
            <a:spLocks noGrp="1"/>
          </p:cNvSpPr>
          <p:nvPr>
            <p:ph sz="quarter" idx="1"/>
          </p:nvPr>
        </p:nvSpPr>
        <p:spPr>
          <a:xfrm>
            <a:off x="642910" y="1000108"/>
            <a:ext cx="7753352" cy="5402406"/>
          </a:xfrm>
        </p:spPr>
        <p:txBody>
          <a:bodyPr/>
          <a:lstStyle/>
          <a:p>
            <a:pPr lvl="1"/>
            <a:r>
              <a:rPr lang="en-IN" b="1" u="sng" dirty="0" smtClean="0"/>
              <a:t>Maintenance warranty</a:t>
            </a:r>
            <a:r>
              <a:rPr lang="en-IN" u="sng" dirty="0" smtClean="0"/>
              <a:t>:</a:t>
            </a:r>
          </a:p>
          <a:p>
            <a:pPr lvl="2">
              <a:buNone/>
            </a:pPr>
            <a:endParaRPr lang="en-US" sz="1600" dirty="0" smtClean="0"/>
          </a:p>
          <a:p>
            <a:pPr lvl="2" algn="just"/>
            <a:r>
              <a:rPr lang="en-IN" sz="2000" dirty="0" smtClean="0"/>
              <a:t>It is warranted that the Maintenance Agreement </a:t>
            </a:r>
            <a:r>
              <a:rPr lang="en-IN" sz="2000" i="1" dirty="0" smtClean="0"/>
              <a:t>in force at the inception of this policy</a:t>
            </a:r>
            <a:r>
              <a:rPr lang="en-IN" sz="2000" dirty="0" smtClean="0"/>
              <a:t> is maintained during the currency of this policy and </a:t>
            </a:r>
            <a:r>
              <a:rPr lang="en-IN" sz="2000" i="1" dirty="0" smtClean="0"/>
              <a:t>no variation in the terms</a:t>
            </a:r>
            <a:r>
              <a:rPr lang="en-IN" sz="2000" dirty="0" smtClean="0"/>
              <a:t> of the Agreement shall be made without the written consent of the Company being obtained.</a:t>
            </a:r>
          </a:p>
          <a:p>
            <a:pPr lvl="3" algn="just"/>
            <a:endParaRPr lang="en-US" sz="2000" dirty="0" smtClean="0"/>
          </a:p>
          <a:p>
            <a:pPr lvl="2" algn="just"/>
            <a:r>
              <a:rPr lang="en-IN" sz="2000" dirty="0" smtClean="0"/>
              <a:t>word ‘</a:t>
            </a:r>
            <a:r>
              <a:rPr lang="en-IN" sz="2000" b="1" dirty="0" smtClean="0"/>
              <a:t>Maintenance</a:t>
            </a:r>
            <a:r>
              <a:rPr lang="en-IN" sz="2000" dirty="0" smtClean="0"/>
              <a:t>’ shall mean the following –</a:t>
            </a:r>
            <a:endParaRPr lang="en-US" sz="2000" dirty="0" smtClean="0"/>
          </a:p>
          <a:p>
            <a:pPr lvl="4" algn="just"/>
            <a:r>
              <a:rPr lang="en-IN" sz="2000" dirty="0" smtClean="0"/>
              <a:t>Safety checks, </a:t>
            </a:r>
            <a:endParaRPr lang="en-US" sz="2000" dirty="0" smtClean="0"/>
          </a:p>
          <a:p>
            <a:pPr lvl="4" algn="just"/>
            <a:r>
              <a:rPr lang="en-IN" sz="2000" dirty="0" smtClean="0"/>
              <a:t>Preventive maintenance </a:t>
            </a:r>
            <a:endParaRPr lang="en-US" sz="2000" dirty="0" smtClean="0"/>
          </a:p>
          <a:p>
            <a:pPr lvl="4" algn="just"/>
            <a:r>
              <a:rPr lang="en-IN" sz="2000" dirty="0" smtClean="0"/>
              <a:t>Rectification of loss or damage or faults arising from normal operation as well as from ageing.</a:t>
            </a:r>
            <a:endParaRPr lang="en-US" sz="2000" dirty="0" smtClean="0"/>
          </a:p>
          <a:p>
            <a:endParaRPr lang="en-US"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81000"/>
            <a:ext cx="7467600" cy="579438"/>
          </a:xfrm>
        </p:spPr>
        <p:txBody>
          <a:bodyPr>
            <a:normAutofit fontScale="90000"/>
          </a:bodyPr>
          <a:lstStyle/>
          <a:p>
            <a:pPr algn="ctr"/>
            <a:r>
              <a:rPr lang="en-IN" b="1" dirty="0" smtClean="0"/>
              <a:t>Electronic Equipment Insurance </a:t>
            </a:r>
            <a:r>
              <a:rPr lang="en-IN" sz="1400" b="1" dirty="0" err="1" smtClean="0"/>
              <a:t>Contd</a:t>
            </a:r>
            <a:r>
              <a:rPr lang="en-IN" sz="1400" b="1" dirty="0" smtClean="0"/>
              <a:t>…</a:t>
            </a:r>
            <a:endParaRPr lang="en-US" dirty="0"/>
          </a:p>
        </p:txBody>
      </p:sp>
      <p:sp>
        <p:nvSpPr>
          <p:cNvPr id="3" name="Content Placeholder 2"/>
          <p:cNvSpPr>
            <a:spLocks noGrp="1"/>
          </p:cNvSpPr>
          <p:nvPr>
            <p:ph sz="quarter" idx="1"/>
          </p:nvPr>
        </p:nvSpPr>
        <p:spPr>
          <a:xfrm>
            <a:off x="457200" y="1214422"/>
            <a:ext cx="7901014" cy="5259530"/>
          </a:xfrm>
        </p:spPr>
        <p:txBody>
          <a:bodyPr>
            <a:normAutofit fontScale="85000" lnSpcReduction="20000"/>
          </a:bodyPr>
          <a:lstStyle/>
          <a:p>
            <a:pPr lvl="1"/>
            <a:r>
              <a:rPr lang="en-IN" sz="2400" b="1" u="sng" dirty="0" smtClean="0"/>
              <a:t>SPECIAL EXCLUSION TO SECTION – I</a:t>
            </a:r>
          </a:p>
          <a:p>
            <a:pPr lvl="1">
              <a:buNone/>
            </a:pPr>
            <a:endParaRPr lang="en-US" sz="2000" dirty="0" smtClean="0"/>
          </a:p>
          <a:p>
            <a:pPr lvl="1" algn="just"/>
            <a:r>
              <a:rPr lang="en-IN" sz="2400" dirty="0" smtClean="0"/>
              <a:t>Excess stated in the Schedule. If more than one item is lost or damaged in one occurrence ,highest single Excess applicable.</a:t>
            </a:r>
            <a:endParaRPr lang="en-US" sz="2000" dirty="0" smtClean="0"/>
          </a:p>
          <a:p>
            <a:pPr lvl="1" algn="just"/>
            <a:r>
              <a:rPr lang="en-IN" sz="2400" dirty="0" smtClean="0"/>
              <a:t>Pre existing faults/Defects within the knowledge of the insured.</a:t>
            </a:r>
            <a:endParaRPr lang="en-US" sz="2000" dirty="0" smtClean="0"/>
          </a:p>
          <a:p>
            <a:pPr lvl="1" algn="just"/>
            <a:r>
              <a:rPr lang="en-IN" sz="2400" dirty="0" smtClean="0"/>
              <a:t>Wear &amp; Tear : Losses due to   continual influence of operation (e.g. wear and tear, cavitations, erosion, corrosion, incrustation) or of gradual deterioration due to atmospheric conditions;</a:t>
            </a:r>
            <a:endParaRPr lang="en-US" sz="2000" dirty="0" smtClean="0"/>
          </a:p>
          <a:p>
            <a:pPr lvl="1" algn="just"/>
            <a:r>
              <a:rPr lang="en-IN" sz="2400" u="sng" dirty="0" smtClean="0"/>
              <a:t>Functional Failures</a:t>
            </a:r>
            <a:r>
              <a:rPr lang="en-IN" sz="2400" dirty="0" smtClean="0"/>
              <a:t>: Any costs incurred in connection with the elimination of </a:t>
            </a:r>
            <a:r>
              <a:rPr lang="en-IN" sz="2400" i="1" dirty="0" smtClean="0"/>
              <a:t>functional failures</a:t>
            </a:r>
            <a:r>
              <a:rPr lang="en-IN" sz="2400" dirty="0" smtClean="0"/>
              <a:t> unless such failures were caused by an </a:t>
            </a:r>
            <a:r>
              <a:rPr lang="en-IN" sz="2400" dirty="0" err="1" smtClean="0"/>
              <a:t>indemnifiable</a:t>
            </a:r>
            <a:r>
              <a:rPr lang="en-IN" sz="2400" dirty="0" smtClean="0"/>
              <a:t> loss of or damage to the insured items;</a:t>
            </a:r>
            <a:endParaRPr lang="en-US" sz="2000" dirty="0" smtClean="0"/>
          </a:p>
          <a:p>
            <a:pPr lvl="1" algn="just"/>
            <a:r>
              <a:rPr lang="en-IN" sz="2400" u="sng" dirty="0" smtClean="0"/>
              <a:t>Maintenance</a:t>
            </a:r>
            <a:r>
              <a:rPr lang="en-IN" sz="2400" dirty="0" smtClean="0"/>
              <a:t>: Any costs incurred in connection with the maintenance of the insured items, such exclusion also applying to parts exchanged in the course of such maintenance operations;</a:t>
            </a:r>
            <a:endParaRPr lang="en-US" sz="2000" dirty="0" smtClean="0"/>
          </a:p>
          <a:p>
            <a:pPr lvl="1"/>
            <a:endParaRPr lang="en-US" sz="2000" dirty="0" smtClean="0"/>
          </a:p>
          <a:p>
            <a:endParaRPr lang="en-US"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7467600" cy="731838"/>
          </a:xfrm>
        </p:spPr>
        <p:txBody>
          <a:bodyPr>
            <a:normAutofit fontScale="90000"/>
          </a:bodyPr>
          <a:lstStyle/>
          <a:p>
            <a:pPr algn="ctr"/>
            <a:r>
              <a:rPr lang="en-IN" b="1" dirty="0" smtClean="0"/>
              <a:t>Electronic Equipment Insurance </a:t>
            </a:r>
            <a:r>
              <a:rPr lang="en-IN" sz="1400" b="1" dirty="0" err="1" smtClean="0"/>
              <a:t>Contd</a:t>
            </a:r>
            <a:r>
              <a:rPr lang="en-IN" sz="1400" b="1" dirty="0" smtClean="0"/>
              <a:t>…</a:t>
            </a:r>
            <a:endParaRPr lang="en-US" dirty="0"/>
          </a:p>
        </p:txBody>
      </p:sp>
      <p:sp>
        <p:nvSpPr>
          <p:cNvPr id="3" name="Content Placeholder 2"/>
          <p:cNvSpPr>
            <a:spLocks noGrp="1"/>
          </p:cNvSpPr>
          <p:nvPr>
            <p:ph sz="quarter" idx="1"/>
          </p:nvPr>
        </p:nvSpPr>
        <p:spPr>
          <a:xfrm>
            <a:off x="457200" y="1143000"/>
            <a:ext cx="7848600" cy="5330952"/>
          </a:xfrm>
        </p:spPr>
        <p:txBody>
          <a:bodyPr>
            <a:normAutofit lnSpcReduction="10000"/>
          </a:bodyPr>
          <a:lstStyle/>
          <a:p>
            <a:pPr lvl="1" algn="just"/>
            <a:r>
              <a:rPr lang="en-IN" sz="2400" u="sng" dirty="0" smtClean="0"/>
              <a:t>Manufacturer’s liability</a:t>
            </a:r>
            <a:r>
              <a:rPr lang="en-IN" sz="2400" dirty="0" smtClean="0"/>
              <a:t> :loss or damage for which the manufacturer or supplier of the insured items is responsible either by law or under contract;</a:t>
            </a:r>
            <a:endParaRPr lang="en-US" sz="2000" dirty="0" smtClean="0"/>
          </a:p>
          <a:p>
            <a:pPr lvl="1" algn="just"/>
            <a:r>
              <a:rPr lang="en-IN" sz="2400" u="sng" dirty="0" smtClean="0"/>
              <a:t>Rented Equipment</a:t>
            </a:r>
            <a:r>
              <a:rPr lang="en-IN" sz="2400" dirty="0" smtClean="0"/>
              <a:t>: loss of or damage to rented or hired equipment for which the owner is responsible either by law or under a lease and/or maintenance agreement.</a:t>
            </a:r>
            <a:endParaRPr lang="en-US" sz="2000" dirty="0" smtClean="0"/>
          </a:p>
          <a:p>
            <a:pPr lvl="1" algn="just"/>
            <a:r>
              <a:rPr lang="en-IN" sz="2400" u="sng" dirty="0" smtClean="0"/>
              <a:t>Short Life/</a:t>
            </a:r>
            <a:r>
              <a:rPr lang="en-IN" sz="2400" u="sng" dirty="0" err="1" smtClean="0"/>
              <a:t>Renewabale</a:t>
            </a:r>
            <a:r>
              <a:rPr lang="en-IN" sz="2400" u="sng" dirty="0" smtClean="0"/>
              <a:t> parts</a:t>
            </a:r>
            <a:r>
              <a:rPr lang="en-IN" sz="2400" dirty="0" smtClean="0"/>
              <a:t>: loss of or damage to bulbs, valves, tubes, ribbons, fuses, seals, belts, wires, chains, rubber tyres, exchangeable tools, engraved cylinders, objects made of glass, porcelain or ceramics sieves or fabrics, or any operating media (e.g. lubricating oil, fuel, chemicals).</a:t>
            </a:r>
            <a:endParaRPr lang="en-US" sz="2000" dirty="0" smtClean="0"/>
          </a:p>
          <a:p>
            <a:pPr lvl="1" algn="just"/>
            <a:r>
              <a:rPr lang="en-IN" sz="2400" dirty="0" smtClean="0"/>
              <a:t>Aesthetic defects.</a:t>
            </a:r>
            <a:endParaRPr lang="en-US"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7467600" cy="731838"/>
          </a:xfrm>
        </p:spPr>
        <p:txBody>
          <a:bodyPr>
            <a:normAutofit fontScale="90000"/>
          </a:bodyPr>
          <a:lstStyle/>
          <a:p>
            <a:pPr algn="ctr"/>
            <a:r>
              <a:rPr lang="en-IN" b="1" dirty="0" smtClean="0"/>
              <a:t>Electronic Equipment Insurance </a:t>
            </a:r>
            <a:r>
              <a:rPr lang="en-IN" sz="1400" b="1" dirty="0" err="1" smtClean="0"/>
              <a:t>Contd</a:t>
            </a:r>
            <a:r>
              <a:rPr lang="en-IN" sz="1400" b="1" dirty="0" smtClean="0"/>
              <a:t>…</a:t>
            </a:r>
            <a:endParaRPr lang="en-US" dirty="0"/>
          </a:p>
        </p:txBody>
      </p:sp>
      <p:sp>
        <p:nvSpPr>
          <p:cNvPr id="3" name="Content Placeholder 2"/>
          <p:cNvSpPr>
            <a:spLocks noGrp="1"/>
          </p:cNvSpPr>
          <p:nvPr>
            <p:ph sz="quarter" idx="1"/>
          </p:nvPr>
        </p:nvSpPr>
        <p:spPr>
          <a:xfrm>
            <a:off x="457200" y="1071546"/>
            <a:ext cx="7467600" cy="5402406"/>
          </a:xfrm>
        </p:spPr>
        <p:txBody>
          <a:bodyPr/>
          <a:lstStyle/>
          <a:p>
            <a:pPr lvl="1">
              <a:buNone/>
            </a:pPr>
            <a:r>
              <a:rPr lang="en-IN" sz="2400" b="1" u="sng" dirty="0" smtClean="0"/>
              <a:t>Section II – EXTERNAL DATA MEDIA</a:t>
            </a:r>
          </a:p>
          <a:p>
            <a:pPr lvl="1">
              <a:buNone/>
            </a:pPr>
            <a:endParaRPr lang="en-US" sz="2000" dirty="0" smtClean="0"/>
          </a:p>
          <a:p>
            <a:pPr lvl="0"/>
            <a:r>
              <a:rPr lang="en-IN" b="1" u="sng" dirty="0" smtClean="0"/>
              <a:t>SCOPE OF COVER – </a:t>
            </a:r>
          </a:p>
          <a:p>
            <a:pPr lvl="0">
              <a:buNone/>
            </a:pPr>
            <a:endParaRPr lang="en-US" sz="2000" dirty="0" smtClean="0"/>
          </a:p>
          <a:p>
            <a:pPr lvl="2" algn="just"/>
            <a:r>
              <a:rPr lang="en-IN" dirty="0" smtClean="0"/>
              <a:t>If the external data media  inclusive of the information stored thereon, which can be directly processed in EDP systems, shall suffer any material damage caused by peril covered under Section 1 of this Policy, the Company will indemnify the Insured as hereinafter provided in respect of such loss or damage . </a:t>
            </a:r>
            <a:endParaRPr lang="en-US" sz="1600" dirty="0" smtClean="0"/>
          </a:p>
          <a:p>
            <a:pPr lvl="2" algn="just"/>
            <a:r>
              <a:rPr lang="en-IN" dirty="0" smtClean="0"/>
              <a:t>This cover applies while the insured data media are </a:t>
            </a:r>
            <a:r>
              <a:rPr lang="en-IN" b="1" dirty="0" smtClean="0"/>
              <a:t>kept on the Premises</a:t>
            </a:r>
            <a:r>
              <a:rPr lang="en-IN" dirty="0" smtClean="0"/>
              <a:t>. </a:t>
            </a:r>
            <a:endParaRPr lang="en-US" sz="1600" dirty="0" smtClean="0"/>
          </a:p>
          <a:p>
            <a:pPr lvl="2" algn="just"/>
            <a:r>
              <a:rPr lang="en-IN" dirty="0" smtClean="0"/>
              <a:t>Coverage against restoration of data under Section II only to be granted if </a:t>
            </a:r>
            <a:r>
              <a:rPr lang="en-IN" b="1" dirty="0" smtClean="0"/>
              <a:t>backup system</a:t>
            </a:r>
            <a:r>
              <a:rPr lang="en-IN" dirty="0" smtClean="0"/>
              <a:t> is available. </a:t>
            </a:r>
            <a:endParaRPr lang="en-US" sz="1600" dirty="0" smtClean="0"/>
          </a:p>
          <a:p>
            <a:endParaRPr lang="en-US"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7467600" cy="731838"/>
          </a:xfrm>
        </p:spPr>
        <p:txBody>
          <a:bodyPr>
            <a:normAutofit fontScale="90000"/>
          </a:bodyPr>
          <a:lstStyle/>
          <a:p>
            <a:r>
              <a:rPr lang="en-IN" b="1" dirty="0" smtClean="0"/>
              <a:t>Electronic Equipment Insurance </a:t>
            </a:r>
            <a:r>
              <a:rPr lang="en-IN" sz="1400" b="1" dirty="0" err="1" smtClean="0"/>
              <a:t>Contd</a:t>
            </a:r>
            <a:r>
              <a:rPr lang="en-IN" sz="1400" b="1" dirty="0" smtClean="0"/>
              <a:t>…</a:t>
            </a:r>
            <a:endParaRPr lang="en-US" dirty="0"/>
          </a:p>
        </p:txBody>
      </p:sp>
      <p:sp>
        <p:nvSpPr>
          <p:cNvPr id="3" name="Content Placeholder 2"/>
          <p:cNvSpPr>
            <a:spLocks noGrp="1"/>
          </p:cNvSpPr>
          <p:nvPr>
            <p:ph sz="quarter" idx="1"/>
          </p:nvPr>
        </p:nvSpPr>
        <p:spPr>
          <a:xfrm>
            <a:off x="457200" y="1219200"/>
            <a:ext cx="7467600" cy="5254752"/>
          </a:xfrm>
        </p:spPr>
        <p:txBody>
          <a:bodyPr/>
          <a:lstStyle/>
          <a:p>
            <a:pPr lvl="0"/>
            <a:r>
              <a:rPr lang="en-IN" b="1" u="sng" dirty="0" smtClean="0"/>
              <a:t>SPECIAL EXCLUSIONS TO SECTION II</a:t>
            </a:r>
            <a:endParaRPr lang="en-US" sz="2000" b="1" u="sng" dirty="0" smtClean="0"/>
          </a:p>
          <a:p>
            <a:pPr lvl="2" algn="just"/>
            <a:r>
              <a:rPr lang="en-IN" dirty="0" smtClean="0"/>
              <a:t>Excess stated in the Schedule to be borne by the Insured in any one occurrence;</a:t>
            </a:r>
            <a:endParaRPr lang="en-US" sz="1600" dirty="0" smtClean="0"/>
          </a:p>
          <a:p>
            <a:pPr lvl="2" algn="just"/>
            <a:r>
              <a:rPr lang="en-IN" dirty="0" smtClean="0"/>
              <a:t>any costs arising from false programming, punching, labelling or inserting, inadvertent cancelling of information or discarding of data media, and from loss of information caused by magnetic fields.</a:t>
            </a:r>
            <a:endParaRPr lang="en-US" sz="1600" dirty="0" smtClean="0"/>
          </a:p>
          <a:p>
            <a:pPr lvl="0" algn="just"/>
            <a:r>
              <a:rPr lang="en-IN" b="1" u="sng" dirty="0" smtClean="0"/>
              <a:t>PROVISIONS APPLYING TO SECTION II –</a:t>
            </a:r>
            <a:endParaRPr lang="en-US" sz="2000" b="1" u="sng" dirty="0" smtClean="0"/>
          </a:p>
          <a:p>
            <a:pPr lvl="2" algn="just"/>
            <a:r>
              <a:rPr lang="en-IN" dirty="0" smtClean="0"/>
              <a:t>Memo 1 Sum Insured: It is a requirement of this Insurance that the sum insured shall be the amount required for restoring the insured external data media by replacing lost or damaged data media by new material and reproducing lost information.</a:t>
            </a:r>
            <a:endParaRPr lang="en-US" sz="1600" dirty="0" smtClean="0"/>
          </a:p>
          <a:p>
            <a:endParaRPr lang="en-US"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467600" cy="731838"/>
          </a:xfrm>
        </p:spPr>
        <p:txBody>
          <a:bodyPr>
            <a:normAutofit fontScale="90000"/>
          </a:bodyPr>
          <a:lstStyle/>
          <a:p>
            <a:pPr algn="ctr"/>
            <a:r>
              <a:rPr lang="en-IN" b="1" dirty="0" smtClean="0"/>
              <a:t>Electronic Equipment Insurance </a:t>
            </a:r>
            <a:r>
              <a:rPr lang="en-IN" sz="1400" b="1" dirty="0" err="1" smtClean="0"/>
              <a:t>Contd</a:t>
            </a:r>
            <a:r>
              <a:rPr lang="en-IN" sz="1400" b="1" dirty="0" smtClean="0"/>
              <a:t>…</a:t>
            </a:r>
            <a:endParaRPr lang="en-US" dirty="0"/>
          </a:p>
        </p:txBody>
      </p:sp>
      <p:sp>
        <p:nvSpPr>
          <p:cNvPr id="3" name="Content Placeholder 2"/>
          <p:cNvSpPr>
            <a:spLocks noGrp="1"/>
          </p:cNvSpPr>
          <p:nvPr>
            <p:ph sz="quarter" idx="1"/>
          </p:nvPr>
        </p:nvSpPr>
        <p:spPr>
          <a:xfrm>
            <a:off x="457200" y="1066800"/>
            <a:ext cx="7772400" cy="5407152"/>
          </a:xfrm>
        </p:spPr>
        <p:txBody>
          <a:bodyPr>
            <a:normAutofit/>
          </a:bodyPr>
          <a:lstStyle/>
          <a:p>
            <a:pPr lvl="2"/>
            <a:r>
              <a:rPr lang="en-IN" b="1" u="sng" dirty="0" smtClean="0"/>
              <a:t>Memo 2 Basis of Indemnity:</a:t>
            </a:r>
            <a:endParaRPr lang="en-US" sz="1600" b="1" u="sng" dirty="0" smtClean="0"/>
          </a:p>
          <a:p>
            <a:pPr lvl="3" algn="just"/>
            <a:r>
              <a:rPr lang="en-IN" dirty="0" smtClean="0"/>
              <a:t>The Company will indemnify </a:t>
            </a:r>
            <a:r>
              <a:rPr lang="en-IN" b="1" dirty="0" smtClean="0"/>
              <a:t>any expenses</a:t>
            </a:r>
            <a:r>
              <a:rPr lang="en-IN" dirty="0" smtClean="0"/>
              <a:t> that can be proved to have been incurred by the Insured </a:t>
            </a:r>
            <a:r>
              <a:rPr lang="en-IN" b="1" dirty="0" smtClean="0"/>
              <a:t>within a period of 12 months</a:t>
            </a:r>
            <a:r>
              <a:rPr lang="en-IN" dirty="0" smtClean="0"/>
              <a:t> as from the date of the occurrence strictly for the purpose of </a:t>
            </a:r>
            <a:r>
              <a:rPr lang="en-IN" b="1" dirty="0" smtClean="0">
                <a:solidFill>
                  <a:srgbClr val="7030A0"/>
                </a:solidFill>
              </a:rPr>
              <a:t>restoring the insured external data media to a condition equivalent to that existing prior to the occurrence and necessary for permitting data processing operations to be continued in the normal manner</a:t>
            </a:r>
            <a:r>
              <a:rPr lang="en-IN" dirty="0" smtClean="0"/>
              <a:t>. If it is not necessary to reproduce lost data or information, or if such reproduction is not effected within 12 months after the occurrence, the Company shall only be liable to indemnify the expenses incurred for replacing the lost or damaged data media themselves by new material. </a:t>
            </a:r>
            <a:endParaRPr lang="en-US" sz="1600" dirty="0" smtClean="0"/>
          </a:p>
          <a:p>
            <a:pPr lvl="3" algn="just"/>
            <a:r>
              <a:rPr lang="en-IN" b="1" u="sng" dirty="0" smtClean="0"/>
              <a:t>Reinstatement</a:t>
            </a:r>
            <a:r>
              <a:rPr lang="en-IN" dirty="0" smtClean="0"/>
              <a:t>: As from the date of an </a:t>
            </a:r>
            <a:r>
              <a:rPr lang="en-IN" dirty="0" err="1" smtClean="0"/>
              <a:t>indemnifiable</a:t>
            </a:r>
            <a:r>
              <a:rPr lang="en-IN" dirty="0" smtClean="0"/>
              <a:t> occurrence the sum insured shall be reduced for the remaining period of insurance by the amount of indemnity paid, unless the sum insured is reinstated.</a:t>
            </a:r>
            <a:endParaRPr lang="en-US" sz="1600" dirty="0" smtClean="0"/>
          </a:p>
          <a:p>
            <a:endParaRPr lang="en-US"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467600" cy="731838"/>
          </a:xfrm>
        </p:spPr>
        <p:txBody>
          <a:bodyPr>
            <a:normAutofit fontScale="90000"/>
          </a:bodyPr>
          <a:lstStyle/>
          <a:p>
            <a:pPr algn="ctr"/>
            <a:r>
              <a:rPr lang="en-IN" b="1" dirty="0" smtClean="0"/>
              <a:t>Electronic Equipment Insurance </a:t>
            </a:r>
            <a:r>
              <a:rPr lang="en-IN" sz="1400" b="1" dirty="0" err="1" smtClean="0"/>
              <a:t>Contd</a:t>
            </a:r>
            <a:r>
              <a:rPr lang="en-IN" sz="1400" b="1" dirty="0" smtClean="0"/>
              <a:t>…</a:t>
            </a:r>
            <a:endParaRPr lang="en-US" dirty="0"/>
          </a:p>
        </p:txBody>
      </p:sp>
      <p:sp>
        <p:nvSpPr>
          <p:cNvPr id="3" name="Content Placeholder 2"/>
          <p:cNvSpPr>
            <a:spLocks noGrp="1"/>
          </p:cNvSpPr>
          <p:nvPr>
            <p:ph sz="quarter" idx="1"/>
          </p:nvPr>
        </p:nvSpPr>
        <p:spPr>
          <a:xfrm>
            <a:off x="457200" y="1071546"/>
            <a:ext cx="7467600" cy="5786454"/>
          </a:xfrm>
        </p:spPr>
        <p:txBody>
          <a:bodyPr/>
          <a:lstStyle/>
          <a:p>
            <a:pPr lvl="1">
              <a:buNone/>
            </a:pPr>
            <a:r>
              <a:rPr lang="en-IN" sz="2400" b="1" u="sng" dirty="0" smtClean="0"/>
              <a:t>Section III – INCREASED COST OF WORKING</a:t>
            </a:r>
            <a:endParaRPr lang="en-US" sz="2000" u="sng" dirty="0" smtClean="0"/>
          </a:p>
          <a:p>
            <a:pPr lvl="0" algn="just"/>
            <a:r>
              <a:rPr lang="en-IN" dirty="0" smtClean="0"/>
              <a:t>Scope of Cover: Notwithstanding Special Exclusion (</a:t>
            </a:r>
            <a:r>
              <a:rPr lang="en-IN" dirty="0" err="1" smtClean="0"/>
              <a:t>i</a:t>
            </a:r>
            <a:r>
              <a:rPr lang="en-IN" dirty="0" smtClean="0"/>
              <a:t>) under Section 1 of this Policy the Company hereby agrees to indemnify the Insured  for </a:t>
            </a:r>
            <a:r>
              <a:rPr lang="en-IN" b="1" dirty="0" smtClean="0">
                <a:solidFill>
                  <a:srgbClr val="7030A0"/>
                </a:solidFill>
              </a:rPr>
              <a:t>all additional costs which the Insured shall incur to ensure continued data processing on substitute equipment </a:t>
            </a:r>
            <a:r>
              <a:rPr lang="en-IN" dirty="0" smtClean="0"/>
              <a:t>if such costs arise as an unavoidable consequence of an </a:t>
            </a:r>
            <a:r>
              <a:rPr lang="en-IN" dirty="0" err="1" smtClean="0"/>
              <a:t>indemnifiable</a:t>
            </a:r>
            <a:r>
              <a:rPr lang="en-IN" dirty="0" smtClean="0"/>
              <a:t> loss or damage during the period of insurance to property insured under the Material Damage Section of this Policy.</a:t>
            </a:r>
            <a:endParaRPr lang="en-US" sz="2000" dirty="0" smtClean="0"/>
          </a:p>
          <a:p>
            <a:endParaRPr lang="en-US"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467600" cy="731838"/>
          </a:xfrm>
        </p:spPr>
        <p:txBody>
          <a:bodyPr>
            <a:normAutofit fontScale="90000"/>
          </a:bodyPr>
          <a:lstStyle/>
          <a:p>
            <a:pPr algn="ctr"/>
            <a:r>
              <a:rPr lang="en-IN" b="1" dirty="0" smtClean="0"/>
              <a:t>Electronic Equipment Insurance </a:t>
            </a:r>
            <a:r>
              <a:rPr lang="en-IN" sz="1400" b="1" dirty="0" err="1" smtClean="0"/>
              <a:t>Contd</a:t>
            </a:r>
            <a:r>
              <a:rPr lang="en-IN" sz="1400" b="1" dirty="0" smtClean="0"/>
              <a:t>…</a:t>
            </a:r>
            <a:endParaRPr lang="en-US" dirty="0"/>
          </a:p>
        </p:txBody>
      </p:sp>
      <p:sp>
        <p:nvSpPr>
          <p:cNvPr id="3" name="Content Placeholder 2"/>
          <p:cNvSpPr>
            <a:spLocks noGrp="1"/>
          </p:cNvSpPr>
          <p:nvPr>
            <p:ph sz="quarter" idx="1"/>
          </p:nvPr>
        </p:nvSpPr>
        <p:spPr>
          <a:xfrm>
            <a:off x="457200" y="1071546"/>
            <a:ext cx="7972452" cy="5402406"/>
          </a:xfrm>
        </p:spPr>
        <p:txBody>
          <a:bodyPr/>
          <a:lstStyle/>
          <a:p>
            <a:pPr lvl="0" algn="just"/>
            <a:r>
              <a:rPr lang="en-IN" dirty="0" smtClean="0"/>
              <a:t>SPECIAL EXCLUSIONS TO SECTION III –</a:t>
            </a:r>
            <a:endParaRPr lang="en-US" sz="2000" dirty="0" smtClean="0"/>
          </a:p>
          <a:p>
            <a:pPr lvl="1" algn="just"/>
            <a:r>
              <a:rPr lang="en-IN" dirty="0" smtClean="0"/>
              <a:t>Costs incurred for use of substitute equipment during the Time Excess</a:t>
            </a:r>
            <a:endParaRPr lang="en-US" sz="1900" dirty="0" smtClean="0"/>
          </a:p>
          <a:p>
            <a:pPr lvl="1" algn="just"/>
            <a:r>
              <a:rPr lang="en-IN" dirty="0" smtClean="0"/>
              <a:t>Costs for replacement of data media, data and regeneration of data</a:t>
            </a:r>
            <a:endParaRPr lang="en-US" sz="1900" dirty="0" smtClean="0"/>
          </a:p>
          <a:p>
            <a:pPr lvl="1" algn="just"/>
            <a:r>
              <a:rPr lang="en-IN" dirty="0" smtClean="0"/>
              <a:t>Lack of funds causing delay in repairs or replacement of damaged equipments,</a:t>
            </a:r>
          </a:p>
          <a:p>
            <a:pPr lvl="2" algn="just">
              <a:buNone/>
            </a:pPr>
            <a:endParaRPr lang="en-US" sz="1600" dirty="0" smtClean="0"/>
          </a:p>
          <a:p>
            <a:pPr lvl="0" algn="just"/>
            <a:r>
              <a:rPr lang="en-IN" dirty="0" smtClean="0"/>
              <a:t>PROVISIONS APPLYING TO SECTION III –</a:t>
            </a:r>
            <a:endParaRPr lang="en-US" sz="2000" dirty="0" smtClean="0"/>
          </a:p>
          <a:p>
            <a:pPr lvl="1" algn="just"/>
            <a:r>
              <a:rPr lang="en-IN" dirty="0" smtClean="0"/>
              <a:t>Memo 1 INDEMNITY PERIOD: The Indemnity Period shall commence with putting into use the substitute equipments. The insured shall bear that proportion of each claim, which corresponds to the Time Excess agreed.</a:t>
            </a:r>
            <a:endParaRPr lang="en-US" sz="1900" dirty="0" smtClean="0"/>
          </a:p>
          <a:p>
            <a:endParaRPr lang="en-US"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7467600" cy="579438"/>
          </a:xfrm>
        </p:spPr>
        <p:txBody>
          <a:bodyPr>
            <a:normAutofit fontScale="90000"/>
          </a:bodyPr>
          <a:lstStyle/>
          <a:p>
            <a:pPr algn="ctr"/>
            <a:r>
              <a:rPr lang="en-IN" b="1" dirty="0" smtClean="0"/>
              <a:t>Electronic Equipment Insurance </a:t>
            </a:r>
            <a:r>
              <a:rPr lang="en-IN" sz="1400" b="1" dirty="0" err="1" smtClean="0"/>
              <a:t>Contd</a:t>
            </a:r>
            <a:r>
              <a:rPr lang="en-IN" sz="1400" b="1" dirty="0" smtClean="0"/>
              <a:t>…</a:t>
            </a:r>
            <a:endParaRPr lang="en-US" dirty="0"/>
          </a:p>
        </p:txBody>
      </p:sp>
      <p:sp>
        <p:nvSpPr>
          <p:cNvPr id="3" name="Content Placeholder 2"/>
          <p:cNvSpPr>
            <a:spLocks noGrp="1"/>
          </p:cNvSpPr>
          <p:nvPr>
            <p:ph sz="quarter" idx="1"/>
          </p:nvPr>
        </p:nvSpPr>
        <p:spPr>
          <a:xfrm>
            <a:off x="609600" y="1000108"/>
            <a:ext cx="7820052" cy="5214974"/>
          </a:xfrm>
        </p:spPr>
        <p:txBody>
          <a:bodyPr/>
          <a:lstStyle/>
          <a:p>
            <a:pPr marL="274320" lvl="2" indent="-274320" algn="just">
              <a:lnSpc>
                <a:spcPct val="150000"/>
              </a:lnSpc>
              <a:spcBef>
                <a:spcPts val="600"/>
              </a:spcBef>
              <a:buClr>
                <a:schemeClr val="accent1"/>
              </a:buClr>
              <a:buSzPct val="70000"/>
            </a:pPr>
            <a:r>
              <a:rPr lang="en-IN" b="1" u="sng" dirty="0" smtClean="0"/>
              <a:t>Memo 2 SUM INSURED</a:t>
            </a:r>
            <a:r>
              <a:rPr lang="en-IN" dirty="0" smtClean="0"/>
              <a:t>: The `</a:t>
            </a:r>
            <a:r>
              <a:rPr lang="en-IN" b="1" dirty="0" smtClean="0"/>
              <a:t>indemnity limit per hour'</a:t>
            </a:r>
            <a:r>
              <a:rPr lang="en-IN" dirty="0" smtClean="0"/>
              <a:t> and `</a:t>
            </a:r>
            <a:r>
              <a:rPr lang="en-IN" b="1" dirty="0" smtClean="0"/>
              <a:t>total sum insured’</a:t>
            </a:r>
            <a:r>
              <a:rPr lang="en-IN" dirty="0" smtClean="0"/>
              <a:t> stated in the schedule shall be declared by the insured. The total sum insured shall represent the aggregate limit of indemnity payable for all events occurring during the period of insurance. The Company will also reimburse the insured for personnel expenses and costs for transportation of materials following an event giving rise to a claim under this Section of the Policy provided separate sums therefore have been entered in the Schedule. As from the date of an </a:t>
            </a:r>
            <a:r>
              <a:rPr lang="en-IN" dirty="0" err="1" smtClean="0"/>
              <a:t>indemnifiable</a:t>
            </a:r>
            <a:r>
              <a:rPr lang="en-IN" dirty="0" smtClean="0"/>
              <a:t> occurrence the sum insured shall be reduced for the remaining period of insurance by an amount of indemnity paid unless - reinstated by payment of an additional premium prescribed by the Company.</a:t>
            </a:r>
            <a:endParaRPr lang="en-US" sz="1600" dirty="0" smtClean="0"/>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928670"/>
          </a:xfrm>
        </p:spPr>
        <p:txBody>
          <a:bodyPr>
            <a:normAutofit fontScale="90000"/>
          </a:bodyPr>
          <a:lstStyle/>
          <a:p>
            <a:r>
              <a:rPr lang="en-IN" dirty="0" smtClean="0"/>
              <a:t>Electronic equipment insurance-</a:t>
            </a:r>
            <a:r>
              <a:rPr lang="en-IN" dirty="0" err="1" smtClean="0"/>
              <a:t>eei</a:t>
            </a:r>
            <a:r>
              <a:rPr lang="en-IN" dirty="0" smtClean="0"/>
              <a:t/>
            </a:r>
            <a:br>
              <a:rPr lang="en-IN" dirty="0" smtClean="0"/>
            </a:br>
            <a:r>
              <a:rPr lang="en-IN" dirty="0" err="1" smtClean="0">
                <a:solidFill>
                  <a:srgbClr val="FF0000"/>
                </a:solidFill>
              </a:rPr>
              <a:t>mri</a:t>
            </a:r>
            <a:r>
              <a:rPr lang="en-IN" dirty="0" smtClean="0">
                <a:solidFill>
                  <a:srgbClr val="FF0000"/>
                </a:solidFill>
              </a:rPr>
              <a:t> machine</a:t>
            </a:r>
            <a:endParaRPr lang="en-IN" dirty="0">
              <a:solidFill>
                <a:srgbClr val="FF0000"/>
              </a:solidFill>
            </a:endParaRPr>
          </a:p>
        </p:txBody>
      </p:sp>
      <p:pic>
        <p:nvPicPr>
          <p:cNvPr id="4098" name="Picture 2" descr="C:\Users\70995\Desktop\PE2020\download (2).jpg"/>
          <p:cNvPicPr>
            <a:picLocks noGrp="1" noChangeAspect="1" noChangeArrowheads="1"/>
          </p:cNvPicPr>
          <p:nvPr>
            <p:ph sz="quarter" idx="1"/>
          </p:nvPr>
        </p:nvPicPr>
        <p:blipFill>
          <a:blip r:embed="rId2"/>
          <a:srcRect/>
          <a:stretch>
            <a:fillRect/>
          </a:stretch>
        </p:blipFill>
        <p:spPr bwMode="auto">
          <a:xfrm>
            <a:off x="714348" y="1285860"/>
            <a:ext cx="7715303" cy="4714908"/>
          </a:xfrm>
          <a:prstGeom prst="rect">
            <a:avLst/>
          </a:prstGeom>
          <a:noFill/>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2400"/>
            <a:ext cx="7467600" cy="655638"/>
          </a:xfrm>
        </p:spPr>
        <p:txBody>
          <a:bodyPr>
            <a:normAutofit fontScale="90000"/>
          </a:bodyPr>
          <a:lstStyle/>
          <a:p>
            <a:pPr algn="ctr"/>
            <a:r>
              <a:rPr lang="en-IN" b="1" dirty="0" smtClean="0"/>
              <a:t>Electronic Equipment Insurance </a:t>
            </a:r>
            <a:r>
              <a:rPr lang="en-IN" sz="1400" b="1" dirty="0" err="1" smtClean="0"/>
              <a:t>Contd</a:t>
            </a:r>
            <a:r>
              <a:rPr lang="en-IN" sz="1400" b="1" dirty="0" smtClean="0"/>
              <a:t>…</a:t>
            </a:r>
            <a:endParaRPr lang="en-US" dirty="0"/>
          </a:p>
        </p:txBody>
      </p:sp>
      <p:sp>
        <p:nvSpPr>
          <p:cNvPr id="3" name="Content Placeholder 2"/>
          <p:cNvSpPr>
            <a:spLocks noGrp="1"/>
          </p:cNvSpPr>
          <p:nvPr>
            <p:ph sz="quarter" idx="1"/>
          </p:nvPr>
        </p:nvSpPr>
        <p:spPr>
          <a:xfrm>
            <a:off x="457200" y="1000108"/>
            <a:ext cx="7772400" cy="5572164"/>
          </a:xfrm>
        </p:spPr>
        <p:txBody>
          <a:bodyPr>
            <a:normAutofit/>
          </a:bodyPr>
          <a:lstStyle/>
          <a:p>
            <a:pPr marL="274320" lvl="2" indent="-274320">
              <a:spcBef>
                <a:spcPts val="600"/>
              </a:spcBef>
              <a:buClr>
                <a:schemeClr val="accent1"/>
              </a:buClr>
              <a:buSzPct val="70000"/>
            </a:pPr>
            <a:endParaRPr lang="en-IN" dirty="0" smtClean="0"/>
          </a:p>
          <a:p>
            <a:pPr marL="274320" lvl="2" indent="-274320" algn="just">
              <a:lnSpc>
                <a:spcPct val="110000"/>
              </a:lnSpc>
              <a:spcBef>
                <a:spcPts val="600"/>
              </a:spcBef>
              <a:buClr>
                <a:schemeClr val="accent1"/>
              </a:buClr>
              <a:buSzPct val="70000"/>
            </a:pPr>
            <a:r>
              <a:rPr lang="en-IN" b="1" u="sng" dirty="0" smtClean="0"/>
              <a:t>Memo 3 LOSS SETTLEMENT</a:t>
            </a:r>
            <a:r>
              <a:rPr lang="en-IN" dirty="0" smtClean="0"/>
              <a:t>: The Company shall indemnify those costs and expenses, which can be proved to have been incurred during the indemnity, period to maintain data processing operations to their previous extent, that are additional to those which would have been incurred during the same period if no insured event had occurred. The total indemnity per event shall not exceed an amount equal to the agreed `indemnity limit per hour' or the `actual hourly rate payable for the use of substitute equipments,' whichever is less multiplied by the number of working hours stated as `Indemnity Period’ in the schedule or by the actual number of working hours for which the substitute equipment is put into use, whichever shall be less. However, if it is found, following an interruption, that the limit selected `per hour’ is less than the amount actually incurred per hour for use of substitute equipment, the Company shall be liable to indemnify the insured in the same proportion as the limit selected `per hour' bears to the amount actually incurred per hour.</a:t>
            </a:r>
            <a:endParaRPr lang="en-US" sz="1600" dirty="0" smtClean="0"/>
          </a:p>
          <a:p>
            <a:endParaRPr lang="en-US"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7467600" cy="731838"/>
          </a:xfrm>
        </p:spPr>
        <p:txBody>
          <a:bodyPr>
            <a:normAutofit fontScale="90000"/>
          </a:bodyPr>
          <a:lstStyle/>
          <a:p>
            <a:pPr algn="ctr"/>
            <a:r>
              <a:rPr lang="en-IN" b="1" dirty="0" smtClean="0"/>
              <a:t>Electronic Equipment Insurance </a:t>
            </a:r>
            <a:r>
              <a:rPr lang="en-IN" sz="1400" b="1" dirty="0" err="1" smtClean="0"/>
              <a:t>Contd</a:t>
            </a:r>
            <a:r>
              <a:rPr lang="en-IN" sz="1400" b="1" dirty="0" smtClean="0"/>
              <a:t>…</a:t>
            </a:r>
            <a:endParaRPr lang="en-US" dirty="0"/>
          </a:p>
        </p:txBody>
      </p:sp>
      <p:sp>
        <p:nvSpPr>
          <p:cNvPr id="3" name="Content Placeholder 2"/>
          <p:cNvSpPr>
            <a:spLocks noGrp="1"/>
          </p:cNvSpPr>
          <p:nvPr>
            <p:ph sz="quarter" idx="1"/>
          </p:nvPr>
        </p:nvSpPr>
        <p:spPr>
          <a:xfrm>
            <a:off x="457200" y="1295400"/>
            <a:ext cx="7467600" cy="5178552"/>
          </a:xfrm>
        </p:spPr>
        <p:txBody>
          <a:bodyPr/>
          <a:lstStyle/>
          <a:p>
            <a:pPr lvl="1"/>
            <a:endParaRPr lang="en-IN" sz="2400" b="1" u="sng" dirty="0" smtClean="0"/>
          </a:p>
          <a:p>
            <a:pPr lvl="1"/>
            <a:endParaRPr lang="en-IN" sz="2400" b="1" u="sng" dirty="0" smtClean="0"/>
          </a:p>
          <a:p>
            <a:pPr lvl="1"/>
            <a:r>
              <a:rPr lang="en-IN" sz="2400" b="1" u="sng" dirty="0" smtClean="0"/>
              <a:t>Policy Conditions:</a:t>
            </a:r>
          </a:p>
          <a:p>
            <a:pPr lvl="1">
              <a:buNone/>
            </a:pPr>
            <a:endParaRPr lang="en-US" sz="2000" b="1" u="sng" dirty="0" smtClean="0"/>
          </a:p>
          <a:p>
            <a:r>
              <a:rPr lang="en-IN" sz="2700" dirty="0" smtClean="0"/>
              <a:t>Excess/Deductibles: Separate Excesses for</a:t>
            </a:r>
            <a:endParaRPr lang="en-US" sz="2300" dirty="0" smtClean="0"/>
          </a:p>
          <a:p>
            <a:pPr lvl="0">
              <a:buNone/>
            </a:pPr>
            <a:r>
              <a:rPr lang="en-IN" dirty="0" smtClean="0"/>
              <a:t>Equipment value </a:t>
            </a:r>
            <a:r>
              <a:rPr lang="en-IN" dirty="0" err="1" smtClean="0"/>
              <a:t>uptoRs</a:t>
            </a:r>
            <a:r>
              <a:rPr lang="en-IN" dirty="0" smtClean="0"/>
              <a:t> 1 </a:t>
            </a:r>
            <a:r>
              <a:rPr lang="en-IN" dirty="0" err="1" smtClean="0"/>
              <a:t>lac</a:t>
            </a:r>
            <a:r>
              <a:rPr lang="en-IN" dirty="0" smtClean="0"/>
              <a:t> / Above Rs 1 </a:t>
            </a:r>
            <a:r>
              <a:rPr lang="en-IN" dirty="0" err="1" smtClean="0"/>
              <a:t>lac</a:t>
            </a:r>
            <a:endParaRPr lang="en-US" sz="2000" dirty="0" smtClean="0"/>
          </a:p>
          <a:p>
            <a:pPr lvl="0">
              <a:buNone/>
            </a:pPr>
            <a:r>
              <a:rPr lang="en-IN" dirty="0" smtClean="0"/>
              <a:t>Hard Discs/Winchester Drives</a:t>
            </a:r>
            <a:endParaRPr lang="en-US" sz="2000" dirty="0" smtClean="0"/>
          </a:p>
          <a:p>
            <a:endParaRPr lang="en-US"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467600" cy="655638"/>
          </a:xfrm>
        </p:spPr>
        <p:txBody>
          <a:bodyPr>
            <a:normAutofit fontScale="90000"/>
          </a:bodyPr>
          <a:lstStyle/>
          <a:p>
            <a:pPr algn="ctr"/>
            <a:r>
              <a:rPr lang="en-IN" b="1" dirty="0" smtClean="0"/>
              <a:t>Electronic Equipment Insurance </a:t>
            </a:r>
            <a:r>
              <a:rPr lang="en-IN" sz="1400" b="1" dirty="0" err="1" smtClean="0"/>
              <a:t>Contd</a:t>
            </a:r>
            <a:r>
              <a:rPr lang="en-IN" sz="1400" b="1" dirty="0" smtClean="0"/>
              <a:t>…</a:t>
            </a:r>
            <a:endParaRPr lang="en-US" dirty="0"/>
          </a:p>
        </p:txBody>
      </p:sp>
      <p:sp>
        <p:nvSpPr>
          <p:cNvPr id="3" name="Content Placeholder 2"/>
          <p:cNvSpPr>
            <a:spLocks noGrp="1"/>
          </p:cNvSpPr>
          <p:nvPr>
            <p:ph sz="quarter" idx="1"/>
          </p:nvPr>
        </p:nvSpPr>
        <p:spPr>
          <a:xfrm>
            <a:off x="457200" y="1071546"/>
            <a:ext cx="7467600" cy="5572164"/>
          </a:xfrm>
        </p:spPr>
        <p:txBody>
          <a:bodyPr>
            <a:normAutofit/>
          </a:bodyPr>
          <a:lstStyle/>
          <a:p>
            <a:pPr lvl="1"/>
            <a:r>
              <a:rPr lang="en-IN" sz="2400" b="1" u="sng" dirty="0" smtClean="0"/>
              <a:t>Claim Settlements:</a:t>
            </a:r>
            <a:endParaRPr lang="en-US" sz="2000" b="1" u="sng" dirty="0" smtClean="0"/>
          </a:p>
          <a:p>
            <a:pPr lvl="0"/>
            <a:r>
              <a:rPr lang="en-IN" u="sng" dirty="0" smtClean="0"/>
              <a:t>Partial Losses</a:t>
            </a:r>
            <a:endParaRPr lang="en-US" sz="2000" u="sng" dirty="0" smtClean="0"/>
          </a:p>
          <a:p>
            <a:pPr lvl="2"/>
            <a:r>
              <a:rPr lang="en-IN" dirty="0" smtClean="0"/>
              <a:t>Pays for costs of repairs + Expenses on Dismantling &amp;</a:t>
            </a:r>
            <a:r>
              <a:rPr lang="en-IN" dirty="0" err="1" smtClean="0"/>
              <a:t>Reerection</a:t>
            </a:r>
            <a:r>
              <a:rPr lang="en-IN" dirty="0" smtClean="0"/>
              <a:t> +Freight to the extent they are insured</a:t>
            </a:r>
            <a:endParaRPr lang="en-US" sz="1600" dirty="0" smtClean="0"/>
          </a:p>
          <a:p>
            <a:pPr lvl="2"/>
            <a:r>
              <a:rPr lang="en-IN" dirty="0" smtClean="0"/>
              <a:t>Depreciation deductible  only on Limited Life parts. Salvage is deducted</a:t>
            </a:r>
            <a:endParaRPr lang="en-US" sz="1600" dirty="0" smtClean="0"/>
          </a:p>
          <a:p>
            <a:pPr lvl="2"/>
            <a:r>
              <a:rPr lang="en-IN" dirty="0" smtClean="0"/>
              <a:t>If repaired at Insured’s Own workshop =&gt; Pays for Material + wages+ Overhead Charges</a:t>
            </a:r>
            <a:endParaRPr lang="en-US" sz="1600" dirty="0" smtClean="0"/>
          </a:p>
          <a:p>
            <a:pPr lvl="2"/>
            <a:r>
              <a:rPr lang="en-IN" dirty="0" smtClean="0"/>
              <a:t>Production of Bills Mandatory as proof of effecting R&amp;R</a:t>
            </a:r>
            <a:endParaRPr lang="en-US" sz="1600" dirty="0" smtClean="0"/>
          </a:p>
          <a:p>
            <a:pPr lvl="0"/>
            <a:r>
              <a:rPr lang="en-IN" u="sng" dirty="0" smtClean="0"/>
              <a:t>Total Losses</a:t>
            </a:r>
            <a:endParaRPr lang="en-US" sz="2000" u="sng" dirty="0" smtClean="0"/>
          </a:p>
          <a:p>
            <a:pPr lvl="2"/>
            <a:r>
              <a:rPr lang="en-IN" dirty="0" smtClean="0"/>
              <a:t>Pays Actual Value (Replacement value-Depreciation) + Expenses on Customs Duty, Freight &amp; Erection Costs to the extent they are insured.</a:t>
            </a:r>
            <a:endParaRPr lang="en-US" sz="1600" dirty="0" smtClean="0"/>
          </a:p>
          <a:p>
            <a:endParaRPr lang="en-US"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42852"/>
            <a:ext cx="7467600" cy="571504"/>
          </a:xfrm>
        </p:spPr>
        <p:txBody>
          <a:bodyPr>
            <a:normAutofit fontScale="90000"/>
          </a:bodyPr>
          <a:lstStyle/>
          <a:p>
            <a:pPr algn="ctr"/>
            <a:r>
              <a:rPr lang="en-IN" b="1" dirty="0" smtClean="0"/>
              <a:t>(3) Contractors Plant &amp; Machinery</a:t>
            </a:r>
            <a:endParaRPr lang="en-US" dirty="0"/>
          </a:p>
        </p:txBody>
      </p:sp>
      <p:sp>
        <p:nvSpPr>
          <p:cNvPr id="3" name="Content Placeholder 2"/>
          <p:cNvSpPr>
            <a:spLocks noGrp="1"/>
          </p:cNvSpPr>
          <p:nvPr>
            <p:ph sz="quarter" idx="1"/>
          </p:nvPr>
        </p:nvSpPr>
        <p:spPr>
          <a:xfrm>
            <a:off x="457200" y="714356"/>
            <a:ext cx="7772400" cy="5759596"/>
          </a:xfrm>
        </p:spPr>
        <p:txBody>
          <a:bodyPr>
            <a:normAutofit fontScale="70000" lnSpcReduction="20000"/>
          </a:bodyPr>
          <a:lstStyle/>
          <a:p>
            <a:pPr lvl="0" algn="just"/>
            <a:r>
              <a:rPr lang="en-IN" b="1" u="sng" dirty="0" smtClean="0"/>
              <a:t>Applicability:</a:t>
            </a:r>
          </a:p>
          <a:p>
            <a:pPr lvl="0" algn="just">
              <a:buNone/>
            </a:pPr>
            <a:endParaRPr lang="en-US" sz="2000" dirty="0" smtClean="0"/>
          </a:p>
          <a:p>
            <a:pPr lvl="1" algn="just"/>
            <a:r>
              <a:rPr lang="en-IN" sz="2400" dirty="0" smtClean="0"/>
              <a:t>Covers Different types of Machines used at Project sites for Material handling , Construction . This Policy can be issued for Motor Vehicles registered under MV Act engage at Work in a specified location.</a:t>
            </a:r>
            <a:endParaRPr lang="en-US" sz="2000" dirty="0" smtClean="0"/>
          </a:p>
          <a:p>
            <a:pPr lvl="1" algn="just"/>
            <a:r>
              <a:rPr lang="en-IN" sz="2400" dirty="0" smtClean="0"/>
              <a:t>Machinery mounted on Floating Marine vessel too can be covered</a:t>
            </a:r>
            <a:r>
              <a:rPr lang="en-US" sz="2000" dirty="0" smtClean="0"/>
              <a:t> </a:t>
            </a:r>
            <a:r>
              <a:rPr lang="en-IN" sz="2400" dirty="0" smtClean="0"/>
              <a:t>E.g., Cranes ,</a:t>
            </a:r>
          </a:p>
          <a:p>
            <a:pPr lvl="1" algn="just">
              <a:buNone/>
            </a:pPr>
            <a:endParaRPr lang="en-US" sz="2000" dirty="0" smtClean="0"/>
          </a:p>
          <a:p>
            <a:pPr lvl="0" algn="just"/>
            <a:r>
              <a:rPr lang="en-IN" b="1" u="sng" dirty="0" smtClean="0"/>
              <a:t>Pre Requisites for Issuance of Policy: </a:t>
            </a:r>
            <a:endParaRPr lang="en-US" sz="2000" b="1" u="sng" dirty="0" smtClean="0"/>
          </a:p>
          <a:p>
            <a:pPr lvl="1" algn="just"/>
            <a:r>
              <a:rPr lang="en-IN" sz="2400" dirty="0" smtClean="0"/>
              <a:t>Mandatory Successful commissioning after performance of Acceptance Tests.</a:t>
            </a:r>
            <a:endParaRPr lang="en-US" sz="2000" dirty="0" smtClean="0"/>
          </a:p>
          <a:p>
            <a:pPr lvl="1" algn="just"/>
            <a:r>
              <a:rPr lang="en-IN" sz="2400" dirty="0" smtClean="0"/>
              <a:t>Policy applies only when operates at the Insured premises</a:t>
            </a:r>
            <a:endParaRPr lang="en-US" sz="2000" dirty="0" smtClean="0"/>
          </a:p>
          <a:p>
            <a:pPr lvl="1" algn="just"/>
            <a:r>
              <a:rPr lang="en-IN" sz="2400" dirty="0" smtClean="0"/>
              <a:t>Each Machinery should be entered separately with necessary specifications</a:t>
            </a:r>
            <a:endParaRPr lang="en-US" sz="2000" dirty="0" smtClean="0"/>
          </a:p>
          <a:p>
            <a:pPr algn="just"/>
            <a:endParaRPr lang="en-US" sz="2000" dirty="0" smtClean="0"/>
          </a:p>
          <a:p>
            <a:pPr lvl="0" algn="just"/>
            <a:r>
              <a:rPr lang="en-IN" b="1" u="sng" dirty="0" smtClean="0"/>
              <a:t>Duration of Policy</a:t>
            </a:r>
            <a:r>
              <a:rPr lang="en-IN" dirty="0" smtClean="0"/>
              <a:t>: Annual</a:t>
            </a:r>
          </a:p>
          <a:p>
            <a:pPr lvl="0" algn="just">
              <a:buNone/>
            </a:pPr>
            <a:endParaRPr lang="en-US" sz="2000" dirty="0" smtClean="0"/>
          </a:p>
          <a:p>
            <a:pPr lvl="0" algn="just"/>
            <a:r>
              <a:rPr lang="en-IN" b="1" u="sng" dirty="0" smtClean="0"/>
              <a:t>Sum Insured:</a:t>
            </a:r>
            <a:endParaRPr lang="en-US" sz="2000" b="1" u="sng" dirty="0" smtClean="0"/>
          </a:p>
          <a:p>
            <a:pPr lvl="1" algn="just"/>
            <a:r>
              <a:rPr lang="en-IN" sz="2400" dirty="0" smtClean="0"/>
              <a:t>New Replacement value</a:t>
            </a:r>
            <a:endParaRPr lang="en-US" sz="2000" dirty="0" smtClean="0"/>
          </a:p>
          <a:p>
            <a:pPr lvl="1" algn="just"/>
            <a:r>
              <a:rPr lang="en-IN" sz="2400" dirty="0" smtClean="0"/>
              <a:t>Cost of Customs duties &amp; Dues ,Freight &amp; erection Cost too can be added</a:t>
            </a:r>
            <a:endParaRPr lang="en-US" sz="2000" dirty="0" smtClean="0"/>
          </a:p>
          <a:p>
            <a:endParaRPr lang="en-US"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467600" cy="731838"/>
          </a:xfrm>
        </p:spPr>
        <p:txBody>
          <a:bodyPr>
            <a:normAutofit fontScale="90000"/>
          </a:bodyPr>
          <a:lstStyle/>
          <a:p>
            <a:pPr algn="ctr"/>
            <a:r>
              <a:rPr lang="en-IN" b="1" dirty="0" smtClean="0"/>
              <a:t>Contractors Plant &amp; Machinery </a:t>
            </a:r>
            <a:r>
              <a:rPr lang="en-IN" sz="1400" b="1" dirty="0" err="1" smtClean="0"/>
              <a:t>contd</a:t>
            </a:r>
            <a:r>
              <a:rPr lang="en-IN" sz="1400" b="1" dirty="0" smtClean="0"/>
              <a:t>…</a:t>
            </a:r>
            <a:endParaRPr lang="en-US" sz="1400" dirty="0"/>
          </a:p>
        </p:txBody>
      </p:sp>
      <p:sp>
        <p:nvSpPr>
          <p:cNvPr id="3" name="Content Placeholder 2"/>
          <p:cNvSpPr>
            <a:spLocks noGrp="1"/>
          </p:cNvSpPr>
          <p:nvPr>
            <p:ph sz="quarter" idx="1"/>
          </p:nvPr>
        </p:nvSpPr>
        <p:spPr>
          <a:xfrm>
            <a:off x="457200" y="1000108"/>
            <a:ext cx="8472518" cy="5473844"/>
          </a:xfrm>
        </p:spPr>
        <p:txBody>
          <a:bodyPr>
            <a:normAutofit fontScale="85000" lnSpcReduction="20000"/>
          </a:bodyPr>
          <a:lstStyle/>
          <a:p>
            <a:pPr lvl="0">
              <a:buNone/>
            </a:pPr>
            <a:r>
              <a:rPr lang="en-IN" b="1" u="sng" dirty="0" smtClean="0"/>
              <a:t>Insuring Clause:</a:t>
            </a:r>
            <a:endParaRPr lang="en-US" sz="2000" b="1" u="sng" dirty="0" smtClean="0"/>
          </a:p>
          <a:p>
            <a:endParaRPr lang="en-IN" dirty="0" smtClean="0"/>
          </a:p>
          <a:p>
            <a:pPr algn="just"/>
            <a:r>
              <a:rPr lang="en-IN" sz="2600" dirty="0" smtClean="0"/>
              <a:t>The Company will at its own option by payment or reinstatement or repair indemnify the Insured against </a:t>
            </a:r>
            <a:r>
              <a:rPr lang="en-IN" sz="2600" dirty="0" smtClean="0">
                <a:solidFill>
                  <a:srgbClr val="FF0000"/>
                </a:solidFill>
              </a:rPr>
              <a:t>unforeseen and sudden physical loss or damage</a:t>
            </a:r>
            <a:r>
              <a:rPr lang="en-IN" sz="2600" dirty="0" smtClean="0"/>
              <a:t> by any cause not hereinafter excluded to any Insured Property.</a:t>
            </a:r>
          </a:p>
          <a:p>
            <a:r>
              <a:rPr lang="en-IN" sz="2600" dirty="0" smtClean="0"/>
              <a:t> Whilst at the location mentioned therein necessitating its immediate repair or replacement. </a:t>
            </a:r>
          </a:p>
          <a:p>
            <a:pPr algn="just"/>
            <a:r>
              <a:rPr lang="en-IN" sz="2600" dirty="0" smtClean="0">
                <a:solidFill>
                  <a:srgbClr val="7030A0"/>
                </a:solidFill>
              </a:rPr>
              <a:t>The </a:t>
            </a:r>
            <a:r>
              <a:rPr lang="en-IN" sz="2600" b="1" dirty="0" smtClean="0">
                <a:solidFill>
                  <a:srgbClr val="7030A0"/>
                </a:solidFill>
              </a:rPr>
              <a:t>difference</a:t>
            </a:r>
            <a:r>
              <a:rPr lang="en-IN" sz="2600" dirty="0" smtClean="0">
                <a:solidFill>
                  <a:srgbClr val="7030A0"/>
                </a:solidFill>
              </a:rPr>
              <a:t> with other Policies like CAR/EAR/EEI/MI which cover internal damages also under (SUP damage coverage)</a:t>
            </a:r>
            <a:endParaRPr lang="en-US" sz="2600" dirty="0" smtClean="0">
              <a:solidFill>
                <a:srgbClr val="7030A0"/>
              </a:solidFill>
            </a:endParaRPr>
          </a:p>
          <a:p>
            <a:pPr algn="just"/>
            <a:r>
              <a:rPr lang="en-IN" sz="2600" b="1" dirty="0" smtClean="0"/>
              <a:t>Policy Provides Coverage </a:t>
            </a:r>
            <a:endParaRPr lang="en-US" sz="2600" dirty="0" smtClean="0"/>
          </a:p>
          <a:p>
            <a:pPr lvl="2" algn="just"/>
            <a:r>
              <a:rPr lang="en-IN" sz="2600" dirty="0" smtClean="0"/>
              <a:t>At Work</a:t>
            </a:r>
            <a:endParaRPr lang="en-US" sz="2600" dirty="0" smtClean="0"/>
          </a:p>
          <a:p>
            <a:pPr lvl="2" algn="just"/>
            <a:r>
              <a:rPr lang="en-IN" sz="2600" dirty="0" smtClean="0"/>
              <a:t>At Rest</a:t>
            </a:r>
            <a:endParaRPr lang="en-US" sz="2600" dirty="0" smtClean="0"/>
          </a:p>
          <a:p>
            <a:pPr lvl="2" algn="just"/>
            <a:r>
              <a:rPr lang="en-IN" sz="2600" dirty="0" smtClean="0"/>
              <a:t>During Dismantling/Overhauling/Cleaning</a:t>
            </a:r>
            <a:endParaRPr lang="en-US" sz="2600" dirty="0" smtClean="0"/>
          </a:p>
          <a:p>
            <a:pPr lvl="2" algn="just"/>
            <a:r>
              <a:rPr lang="en-IN" sz="2600" dirty="0" smtClean="0"/>
              <a:t>While being shifted within the Premises</a:t>
            </a:r>
            <a:endParaRPr lang="en-US" sz="2600" dirty="0" smtClean="0"/>
          </a:p>
          <a:p>
            <a:pPr lvl="2" algn="just"/>
            <a:r>
              <a:rPr lang="en-IN" sz="2600" dirty="0" smtClean="0"/>
              <a:t>During subsequent Re erection</a:t>
            </a:r>
            <a:endParaRPr lang="en-US" sz="2600" dirty="0" smtClean="0"/>
          </a:p>
          <a:p>
            <a:endParaRPr lang="en-US"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467600" cy="731838"/>
          </a:xfrm>
        </p:spPr>
        <p:txBody>
          <a:bodyPr>
            <a:normAutofit fontScale="90000"/>
          </a:bodyPr>
          <a:lstStyle/>
          <a:p>
            <a:pPr algn="ctr"/>
            <a:r>
              <a:rPr lang="en-IN" b="1" dirty="0" smtClean="0"/>
              <a:t>Contractors Plant &amp; Machinery </a:t>
            </a:r>
            <a:r>
              <a:rPr lang="en-IN" sz="1400" b="1" dirty="0" err="1" smtClean="0"/>
              <a:t>contd</a:t>
            </a:r>
            <a:r>
              <a:rPr lang="en-IN" sz="1400" b="1" dirty="0" smtClean="0"/>
              <a:t>…</a:t>
            </a:r>
            <a:endParaRPr lang="en-US" dirty="0"/>
          </a:p>
        </p:txBody>
      </p:sp>
      <p:sp>
        <p:nvSpPr>
          <p:cNvPr id="3" name="Content Placeholder 2"/>
          <p:cNvSpPr>
            <a:spLocks noGrp="1"/>
          </p:cNvSpPr>
          <p:nvPr>
            <p:ph sz="quarter" idx="1"/>
          </p:nvPr>
        </p:nvSpPr>
        <p:spPr>
          <a:xfrm>
            <a:off x="457200" y="857232"/>
            <a:ext cx="7772400" cy="5616720"/>
          </a:xfrm>
        </p:spPr>
        <p:txBody>
          <a:bodyPr>
            <a:normAutofit fontScale="85000" lnSpcReduction="20000"/>
          </a:bodyPr>
          <a:lstStyle/>
          <a:p>
            <a:pPr lvl="0"/>
            <a:r>
              <a:rPr lang="en-IN" b="1" u="sng" dirty="0" smtClean="0"/>
              <a:t>Policy Provisions</a:t>
            </a:r>
            <a:endParaRPr lang="en-US" sz="2000" b="1" u="sng" dirty="0" smtClean="0"/>
          </a:p>
          <a:p>
            <a:pPr lvl="1"/>
            <a:r>
              <a:rPr lang="en-IN" sz="2400" dirty="0" smtClean="0"/>
              <a:t>SUM INSURED</a:t>
            </a:r>
            <a:endParaRPr lang="en-US" sz="2000" dirty="0" smtClean="0"/>
          </a:p>
          <a:p>
            <a:pPr lvl="1"/>
            <a:r>
              <a:rPr lang="en-IN" sz="2400" dirty="0" smtClean="0"/>
              <a:t>BASIS OF INDEMNITY</a:t>
            </a:r>
            <a:endParaRPr lang="en-US" sz="2000" dirty="0" smtClean="0"/>
          </a:p>
          <a:p>
            <a:pPr lvl="2"/>
            <a:r>
              <a:rPr lang="en-IN" dirty="0" smtClean="0"/>
              <a:t>Partial losses: No deduction shall be made for depreciation in respect of parts replaced, </a:t>
            </a:r>
            <a:r>
              <a:rPr lang="en-IN" b="1" dirty="0" smtClean="0"/>
              <a:t>except those with limited life.</a:t>
            </a:r>
            <a:endParaRPr lang="en-US" sz="1600" b="1" dirty="0" smtClean="0"/>
          </a:p>
          <a:p>
            <a:pPr lvl="2"/>
            <a:r>
              <a:rPr lang="en-IN" dirty="0" smtClean="0"/>
              <a:t>CTL</a:t>
            </a:r>
            <a:endParaRPr lang="en-US" sz="1600" dirty="0" smtClean="0"/>
          </a:p>
          <a:p>
            <a:pPr lvl="2"/>
            <a:r>
              <a:rPr lang="en-IN" dirty="0" smtClean="0"/>
              <a:t>Total Losses</a:t>
            </a:r>
            <a:endParaRPr lang="en-US" sz="1600" dirty="0" smtClean="0"/>
          </a:p>
          <a:p>
            <a:pPr lvl="0"/>
            <a:r>
              <a:rPr lang="en-IN" b="1" u="sng" dirty="0" smtClean="0"/>
              <a:t>Add On Perils/Covers:</a:t>
            </a:r>
            <a:endParaRPr lang="en-US" sz="2000" b="1" u="sng" dirty="0" smtClean="0"/>
          </a:p>
          <a:p>
            <a:pPr marL="822960" lvl="1" indent="-457200">
              <a:buFont typeface="+mj-lt"/>
              <a:buAutoNum type="alphaLcParenR"/>
            </a:pPr>
            <a:r>
              <a:rPr lang="en-IN" sz="2400" dirty="0" smtClean="0"/>
              <a:t>Additional Customs Duty</a:t>
            </a:r>
            <a:endParaRPr lang="en-US" sz="2000" dirty="0" smtClean="0"/>
          </a:p>
          <a:p>
            <a:pPr marL="822960" lvl="1" indent="-457200">
              <a:buFont typeface="+mj-lt"/>
              <a:buAutoNum type="alphaLcParenR"/>
            </a:pPr>
            <a:r>
              <a:rPr lang="en-IN" sz="2400" dirty="0" smtClean="0"/>
              <a:t>Air Freight</a:t>
            </a:r>
            <a:endParaRPr lang="en-US" sz="2000" dirty="0" smtClean="0"/>
          </a:p>
          <a:p>
            <a:pPr marL="822960" lvl="1" indent="-457200">
              <a:buFont typeface="+mj-lt"/>
              <a:buAutoNum type="alphaLcParenR"/>
            </a:pPr>
            <a:r>
              <a:rPr lang="en-IN" sz="2400" dirty="0" smtClean="0"/>
              <a:t>Escalation</a:t>
            </a:r>
            <a:endParaRPr lang="en-US" sz="2000" dirty="0" smtClean="0"/>
          </a:p>
          <a:p>
            <a:pPr marL="822960" lvl="1" indent="-457200">
              <a:buFont typeface="+mj-lt"/>
              <a:buAutoNum type="alphaLcParenR"/>
            </a:pPr>
            <a:r>
              <a:rPr lang="en-IN" sz="2400" dirty="0" smtClean="0"/>
              <a:t>Expediting Charges </a:t>
            </a:r>
            <a:r>
              <a:rPr lang="en-IN" sz="2400" dirty="0" err="1" smtClean="0"/>
              <a:t>incl</a:t>
            </a:r>
            <a:r>
              <a:rPr lang="en-IN" sz="2400" dirty="0" smtClean="0"/>
              <a:t> OT ,HW etc</a:t>
            </a:r>
            <a:endParaRPr lang="en-US" sz="2000" dirty="0" smtClean="0"/>
          </a:p>
          <a:p>
            <a:pPr marL="822960" lvl="1" indent="-457200">
              <a:buFont typeface="+mj-lt"/>
              <a:buAutoNum type="alphaLcParenR"/>
            </a:pPr>
            <a:r>
              <a:rPr lang="en-IN" sz="2400" dirty="0" smtClean="0"/>
              <a:t>Owners surrounding Property</a:t>
            </a:r>
            <a:endParaRPr lang="en-US" sz="2000" dirty="0" smtClean="0"/>
          </a:p>
          <a:p>
            <a:pPr marL="822960" lvl="1" indent="-457200">
              <a:buFont typeface="+mj-lt"/>
              <a:buAutoNum type="alphaLcParenR"/>
            </a:pPr>
            <a:r>
              <a:rPr lang="en-IN" sz="2400" dirty="0" smtClean="0"/>
              <a:t>TP Liability</a:t>
            </a:r>
            <a:endParaRPr lang="en-US" sz="2000" dirty="0" smtClean="0"/>
          </a:p>
          <a:p>
            <a:pPr marL="822960" lvl="1" indent="-457200">
              <a:buFont typeface="+mj-lt"/>
              <a:buAutoNum type="alphaLcParenR"/>
            </a:pPr>
            <a:r>
              <a:rPr lang="en-IN" sz="2400" dirty="0" smtClean="0"/>
              <a:t>Clearance &amp; Removal of Debris</a:t>
            </a:r>
            <a:endParaRPr lang="en-US" sz="2000" dirty="0" smtClean="0"/>
          </a:p>
          <a:p>
            <a:pPr marL="822960" lvl="1" indent="-457200">
              <a:buFont typeface="+mj-lt"/>
              <a:buAutoNum type="alphaLcParenR"/>
            </a:pPr>
            <a:r>
              <a:rPr lang="en-IN" sz="2400" dirty="0" smtClean="0"/>
              <a:t>DISMANTLING OF CPM EQUIPMENT AND SHIFTING TO A NEW LOCATION rate @ 0.20%</a:t>
            </a:r>
            <a:endParaRPr lang="en-US" sz="2000" dirty="0" smtClean="0"/>
          </a:p>
          <a:p>
            <a:pPr marL="822960" lvl="1" indent="-457200">
              <a:buFont typeface="+mj-lt"/>
              <a:buAutoNum type="alphaLcParenR"/>
            </a:pPr>
            <a:r>
              <a:rPr lang="en-IN" sz="2400" dirty="0" smtClean="0"/>
              <a:t>EQ</a:t>
            </a:r>
            <a:endParaRPr lang="en-US" sz="2000" dirty="0" smtClean="0"/>
          </a:p>
          <a:p>
            <a:pPr marL="822960" lvl="1" indent="-457200">
              <a:buFont typeface="+mj-lt"/>
              <a:buAutoNum type="alphaLcParenR"/>
            </a:pPr>
            <a:r>
              <a:rPr lang="en-IN" sz="2400" dirty="0" smtClean="0"/>
              <a:t>Terrorism</a:t>
            </a:r>
            <a:endParaRPr lang="en-US" sz="2000" dirty="0" smtClean="0"/>
          </a:p>
          <a:p>
            <a:endParaRPr lang="en-US"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4290"/>
            <a:ext cx="7467600" cy="714380"/>
          </a:xfrm>
        </p:spPr>
        <p:txBody>
          <a:bodyPr>
            <a:normAutofit fontScale="90000"/>
          </a:bodyPr>
          <a:lstStyle/>
          <a:p>
            <a:pPr algn="ctr"/>
            <a:r>
              <a:rPr lang="en-IN" b="1" dirty="0" smtClean="0"/>
              <a:t>Contractors Plant &amp; Machinery </a:t>
            </a:r>
            <a:r>
              <a:rPr lang="en-IN" sz="1400" b="1" dirty="0" err="1" smtClean="0"/>
              <a:t>contd</a:t>
            </a:r>
            <a:r>
              <a:rPr lang="en-IN" sz="1400" b="1" dirty="0" smtClean="0"/>
              <a:t>…</a:t>
            </a:r>
            <a:endParaRPr lang="en-US" dirty="0"/>
          </a:p>
        </p:txBody>
      </p:sp>
      <p:sp>
        <p:nvSpPr>
          <p:cNvPr id="3" name="Content Placeholder 2"/>
          <p:cNvSpPr>
            <a:spLocks noGrp="1"/>
          </p:cNvSpPr>
          <p:nvPr>
            <p:ph sz="quarter" idx="1"/>
          </p:nvPr>
        </p:nvSpPr>
        <p:spPr>
          <a:xfrm>
            <a:off x="457200" y="1219200"/>
            <a:ext cx="7696200" cy="5254752"/>
          </a:xfrm>
        </p:spPr>
        <p:txBody>
          <a:bodyPr>
            <a:normAutofit lnSpcReduction="10000"/>
          </a:bodyPr>
          <a:lstStyle/>
          <a:p>
            <a:pPr lvl="0"/>
            <a:r>
              <a:rPr lang="en-IN" b="1" u="sng" dirty="0" smtClean="0"/>
              <a:t>Tariff Regulations :</a:t>
            </a:r>
            <a:endParaRPr lang="en-US" sz="2000" b="1" u="sng" dirty="0" smtClean="0"/>
          </a:p>
          <a:p>
            <a:pPr lvl="1" algn="just"/>
            <a:r>
              <a:rPr lang="en-IN" sz="2400" dirty="0" smtClean="0"/>
              <a:t>CPM Policy can be issued covering equipment on “Anywhere in India basis” with following stipulations.</a:t>
            </a:r>
            <a:endParaRPr lang="en-US" sz="2000" dirty="0" smtClean="0"/>
          </a:p>
          <a:p>
            <a:pPr lvl="2" algn="just"/>
            <a:r>
              <a:rPr lang="en-IN" dirty="0" smtClean="0"/>
              <a:t>Full Equipment details</a:t>
            </a:r>
            <a:endParaRPr lang="en-US" sz="1600" dirty="0" smtClean="0"/>
          </a:p>
          <a:p>
            <a:pPr lvl="2" algn="just"/>
            <a:r>
              <a:rPr lang="en-IN" dirty="0" smtClean="0"/>
              <a:t>Zone-1 EQ rate</a:t>
            </a:r>
            <a:endParaRPr lang="en-US" sz="1600" dirty="0" smtClean="0"/>
          </a:p>
          <a:p>
            <a:pPr lvl="2" algn="just"/>
            <a:r>
              <a:rPr lang="en-IN" dirty="0" smtClean="0"/>
              <a:t>10% Floater Extra premium</a:t>
            </a:r>
            <a:endParaRPr lang="en-US" sz="1600" dirty="0" smtClean="0"/>
          </a:p>
          <a:p>
            <a:pPr lvl="2" algn="just"/>
            <a:r>
              <a:rPr lang="en-IN" dirty="0" smtClean="0"/>
              <a:t>No Transit Risks</a:t>
            </a:r>
            <a:endParaRPr lang="en-US" sz="1600" dirty="0" smtClean="0"/>
          </a:p>
          <a:p>
            <a:pPr lvl="1" algn="just"/>
            <a:r>
              <a:rPr lang="en-IN" sz="2400" dirty="0" smtClean="0"/>
              <a:t>Named location Floater @ 10% Extra</a:t>
            </a:r>
            <a:endParaRPr lang="en-US" sz="2000" dirty="0" smtClean="0"/>
          </a:p>
          <a:p>
            <a:pPr lvl="1" algn="just"/>
            <a:r>
              <a:rPr lang="en-IN" sz="2400" dirty="0" smtClean="0"/>
              <a:t>All Acts of God Perils other than Earthquake (Fire and Shock) are taken care of in the rates prescribed in Rate Schedule. However, no reduction in the rates can be allowed for excluding any of these perils.</a:t>
            </a:r>
            <a:endParaRPr lang="en-US" sz="2000" dirty="0" smtClean="0"/>
          </a:p>
          <a:p>
            <a:endParaRPr lang="en-US"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467600" cy="731838"/>
          </a:xfrm>
        </p:spPr>
        <p:txBody>
          <a:bodyPr>
            <a:normAutofit fontScale="90000"/>
          </a:bodyPr>
          <a:lstStyle/>
          <a:p>
            <a:pPr algn="ctr"/>
            <a:r>
              <a:rPr lang="en-IN" b="1" dirty="0" smtClean="0"/>
              <a:t>Contractors Plant &amp; Machinery </a:t>
            </a:r>
            <a:r>
              <a:rPr lang="en-IN" sz="1400" b="1" dirty="0" err="1" smtClean="0"/>
              <a:t>contd</a:t>
            </a:r>
            <a:r>
              <a:rPr lang="en-IN" sz="1400" b="1" dirty="0" smtClean="0"/>
              <a:t>…</a:t>
            </a:r>
            <a:endParaRPr lang="en-US" dirty="0"/>
          </a:p>
        </p:txBody>
      </p:sp>
      <p:sp>
        <p:nvSpPr>
          <p:cNvPr id="3" name="Content Placeholder 2"/>
          <p:cNvSpPr>
            <a:spLocks noGrp="1"/>
          </p:cNvSpPr>
          <p:nvPr>
            <p:ph sz="quarter" idx="1"/>
          </p:nvPr>
        </p:nvSpPr>
        <p:spPr>
          <a:xfrm>
            <a:off x="304800" y="914400"/>
            <a:ext cx="8001000" cy="5559552"/>
          </a:xfrm>
        </p:spPr>
        <p:txBody>
          <a:bodyPr>
            <a:normAutofit fontScale="92500" lnSpcReduction="10000"/>
          </a:bodyPr>
          <a:lstStyle/>
          <a:p>
            <a:endParaRPr lang="en-US" dirty="0" smtClean="0"/>
          </a:p>
          <a:p>
            <a:pPr lvl="1" algn="just"/>
            <a:r>
              <a:rPr lang="en-IN" sz="2400" dirty="0" smtClean="0"/>
              <a:t>The Acts of God Perils shall mean - a) Earthquake (Fire &amp; Shock) b) Landslide, Rockslide, Subsidence c) Flood, Inundation d) Storm, Tempest, Hurricane, Typhoon, Cyclone. </a:t>
            </a:r>
            <a:r>
              <a:rPr lang="en-IN" sz="2400" b="1" dirty="0" smtClean="0">
                <a:solidFill>
                  <a:srgbClr val="FF0000"/>
                </a:solidFill>
              </a:rPr>
              <a:t>Lightning </a:t>
            </a:r>
            <a:r>
              <a:rPr lang="en-IN" sz="2400" b="1" dirty="0" smtClean="0">
                <a:solidFill>
                  <a:srgbClr val="FF0000"/>
                </a:solidFill>
              </a:rPr>
              <a:t>????</a:t>
            </a:r>
            <a:endParaRPr lang="en-US" sz="2000" b="1" dirty="0" smtClean="0">
              <a:solidFill>
                <a:srgbClr val="FF0000"/>
              </a:solidFill>
            </a:endParaRPr>
          </a:p>
          <a:p>
            <a:pPr lvl="1" algn="just"/>
            <a:r>
              <a:rPr lang="en-IN" sz="2400" dirty="0" smtClean="0"/>
              <a:t>For deletion of Exception „K‟ under the Policy regarding </a:t>
            </a:r>
            <a:r>
              <a:rPr lang="en-IN" sz="2400" b="1" dirty="0" smtClean="0"/>
              <a:t>Machinery working underground</a:t>
            </a:r>
            <a:r>
              <a:rPr lang="en-IN" sz="2400" dirty="0" smtClean="0"/>
              <a:t>, applicable tariff rate should be loaded by 50%</a:t>
            </a:r>
            <a:endParaRPr lang="en-US" sz="2000" dirty="0" smtClean="0"/>
          </a:p>
          <a:p>
            <a:pPr lvl="1" algn="just"/>
            <a:r>
              <a:rPr lang="en-IN" sz="2400" dirty="0" smtClean="0"/>
              <a:t>The  Machinery &amp;Equipments mounted on floating vessel/craft and used for the purpose of contract work shall attract the rates prescribed in Table I of Rate Schedule. They will attract AOG excess.</a:t>
            </a:r>
            <a:endParaRPr lang="en-US" sz="2000" dirty="0" smtClean="0"/>
          </a:p>
          <a:p>
            <a:pPr lvl="1" algn="just"/>
            <a:r>
              <a:rPr lang="en-IN" sz="2400" b="1" dirty="0" smtClean="0"/>
              <a:t>Abandonment</a:t>
            </a:r>
            <a:r>
              <a:rPr lang="en-IN" sz="2400" dirty="0" smtClean="0"/>
              <a:t>: Loss or damage due to abandonment of any plant and/or machinery working in underground mines or tunnels shall be excluded from the cover.</a:t>
            </a:r>
            <a:endParaRPr lang="en-US" sz="2000" dirty="0" smtClean="0"/>
          </a:p>
          <a:p>
            <a:pPr lvl="1" algn="just"/>
            <a:r>
              <a:rPr lang="en-IN" sz="2400" b="1" dirty="0" smtClean="0">
                <a:solidFill>
                  <a:srgbClr val="7030A0"/>
                </a:solidFill>
              </a:rPr>
              <a:t>Pay Loaders on barges </a:t>
            </a:r>
            <a:r>
              <a:rPr lang="en-IN" sz="2400" dirty="0" smtClean="0"/>
              <a:t>cannot be covered under CPM Policy.</a:t>
            </a:r>
            <a:endParaRPr lang="en-US" sz="2000" dirty="0" smtClean="0"/>
          </a:p>
          <a:p>
            <a:endParaRPr lang="en-US"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7467600" cy="655638"/>
          </a:xfrm>
        </p:spPr>
        <p:txBody>
          <a:bodyPr>
            <a:normAutofit fontScale="90000"/>
          </a:bodyPr>
          <a:lstStyle/>
          <a:p>
            <a:pPr algn="ctr"/>
            <a:r>
              <a:rPr lang="en-IN" b="1" dirty="0" smtClean="0"/>
              <a:t>Contractors Plant &amp; Machinery </a:t>
            </a:r>
            <a:r>
              <a:rPr lang="en-IN" sz="1400" b="1" dirty="0" err="1" smtClean="0"/>
              <a:t>contd</a:t>
            </a:r>
            <a:r>
              <a:rPr lang="en-IN" sz="1400" b="1" dirty="0" smtClean="0"/>
              <a:t>…</a:t>
            </a:r>
            <a:endParaRPr lang="en-US" dirty="0"/>
          </a:p>
        </p:txBody>
      </p:sp>
      <p:sp>
        <p:nvSpPr>
          <p:cNvPr id="3" name="Content Placeholder 2"/>
          <p:cNvSpPr>
            <a:spLocks noGrp="1"/>
          </p:cNvSpPr>
          <p:nvPr>
            <p:ph sz="quarter" idx="1"/>
          </p:nvPr>
        </p:nvSpPr>
        <p:spPr>
          <a:xfrm>
            <a:off x="457200" y="928670"/>
            <a:ext cx="7772400" cy="5545282"/>
          </a:xfrm>
        </p:spPr>
        <p:txBody>
          <a:bodyPr>
            <a:normAutofit fontScale="85000" lnSpcReduction="20000"/>
          </a:bodyPr>
          <a:lstStyle/>
          <a:p>
            <a:pPr lvl="0"/>
            <a:r>
              <a:rPr lang="en-IN" b="1" u="sng" dirty="0" smtClean="0"/>
              <a:t>Policy Exclusions :</a:t>
            </a:r>
            <a:endParaRPr lang="en-US" sz="2000" b="1" u="sng" dirty="0" smtClean="0"/>
          </a:p>
          <a:p>
            <a:pPr lvl="1"/>
            <a:r>
              <a:rPr lang="en-IN" sz="2400" b="1" dirty="0" smtClean="0">
                <a:solidFill>
                  <a:srgbClr val="7030A0"/>
                </a:solidFill>
              </a:rPr>
              <a:t>Internal Electric or Mechanical Breakdown</a:t>
            </a:r>
            <a:endParaRPr lang="en-US" sz="2000" b="1" dirty="0" smtClean="0">
              <a:solidFill>
                <a:srgbClr val="7030A0"/>
              </a:solidFill>
            </a:endParaRPr>
          </a:p>
          <a:p>
            <a:pPr lvl="1"/>
            <a:r>
              <a:rPr lang="en-IN" sz="2400" dirty="0" smtClean="0"/>
              <a:t>Due to Explosion</a:t>
            </a:r>
            <a:endParaRPr lang="en-US" sz="2000" dirty="0" smtClean="0"/>
          </a:p>
          <a:p>
            <a:pPr lvl="1"/>
            <a:r>
              <a:rPr lang="en-IN" sz="2400" b="1" dirty="0" smtClean="0">
                <a:solidFill>
                  <a:srgbClr val="7030A0"/>
                </a:solidFill>
              </a:rPr>
              <a:t>Whilst in transit from One location to another</a:t>
            </a:r>
            <a:endParaRPr lang="en-US" sz="2000" b="1" dirty="0" smtClean="0">
              <a:solidFill>
                <a:srgbClr val="7030A0"/>
              </a:solidFill>
            </a:endParaRPr>
          </a:p>
          <a:p>
            <a:pPr lvl="1"/>
            <a:r>
              <a:rPr lang="en-IN" sz="2400" dirty="0" smtClean="0"/>
              <a:t>W&amp;T, Corrosion etc</a:t>
            </a:r>
            <a:endParaRPr lang="en-US" sz="2000" dirty="0" smtClean="0"/>
          </a:p>
          <a:p>
            <a:pPr lvl="1"/>
            <a:r>
              <a:rPr lang="en-IN" sz="2400" dirty="0" smtClean="0"/>
              <a:t>When used other than the Purpose designed for</a:t>
            </a:r>
            <a:endParaRPr lang="en-US" sz="2000" dirty="0" smtClean="0"/>
          </a:p>
          <a:p>
            <a:pPr lvl="1"/>
            <a:r>
              <a:rPr lang="en-IN" sz="2400" dirty="0" smtClean="0"/>
              <a:t>Exclusions (k) Machinery working underground(this can be Added on by 50% Loading).</a:t>
            </a:r>
            <a:endParaRPr lang="en-US" sz="2000" dirty="0" smtClean="0"/>
          </a:p>
          <a:p>
            <a:pPr lvl="2"/>
            <a:r>
              <a:rPr lang="en-IN" b="1" dirty="0" smtClean="0"/>
              <a:t>Note: Note- This does not apply to Machineries used in Tunnelling works</a:t>
            </a:r>
            <a:endParaRPr lang="en-US" sz="1600" dirty="0" smtClean="0"/>
          </a:p>
          <a:p>
            <a:pPr lvl="1"/>
            <a:r>
              <a:rPr lang="en-IN" sz="2400" dirty="0" smtClean="0"/>
              <a:t>Immersion under tidal waters</a:t>
            </a:r>
            <a:endParaRPr lang="en-US" sz="2000" dirty="0" smtClean="0"/>
          </a:p>
          <a:p>
            <a:pPr lvl="1"/>
            <a:r>
              <a:rPr lang="en-IN" sz="2400" dirty="0" smtClean="0"/>
              <a:t>Manufacturer’s liabilities</a:t>
            </a:r>
            <a:endParaRPr lang="en-US" sz="2000" dirty="0" smtClean="0"/>
          </a:p>
          <a:p>
            <a:pPr lvl="1"/>
            <a:r>
              <a:rPr lang="en-IN" sz="2400" dirty="0" smtClean="0"/>
              <a:t>Pre Existing defects</a:t>
            </a:r>
            <a:endParaRPr lang="en-US" sz="2000" dirty="0" smtClean="0"/>
          </a:p>
          <a:p>
            <a:pPr lvl="1"/>
            <a:r>
              <a:rPr lang="en-IN" sz="2400" dirty="0" smtClean="0"/>
              <a:t>Nuke Risks ,Political Risks</a:t>
            </a:r>
            <a:endParaRPr lang="en-US" sz="2000" dirty="0" smtClean="0"/>
          </a:p>
          <a:p>
            <a:pPr lvl="1"/>
            <a:r>
              <a:rPr lang="en-IN" sz="2400" dirty="0" smtClean="0"/>
              <a:t>Wilful Act</a:t>
            </a:r>
            <a:endParaRPr lang="en-US" sz="2000" dirty="0" smtClean="0"/>
          </a:p>
          <a:p>
            <a:pPr lvl="1"/>
            <a:r>
              <a:rPr lang="en-IN" sz="2400" dirty="0" smtClean="0"/>
              <a:t>Consequential Loss</a:t>
            </a:r>
            <a:endParaRPr lang="en-US" sz="2000" dirty="0" smtClean="0"/>
          </a:p>
          <a:p>
            <a:pPr lvl="1"/>
            <a:r>
              <a:rPr lang="en-IN" sz="2400" dirty="0" smtClean="0"/>
              <a:t>Terrorism Damage Exclusion warranty</a:t>
            </a:r>
            <a:endParaRPr lang="en-US" sz="2000" dirty="0" smtClean="0"/>
          </a:p>
          <a:p>
            <a:pPr lvl="1"/>
            <a:r>
              <a:rPr lang="en-IN" sz="2400" dirty="0" smtClean="0"/>
              <a:t>Not for parts like</a:t>
            </a:r>
            <a:endParaRPr lang="en-US" sz="2000" dirty="0" smtClean="0"/>
          </a:p>
          <a:p>
            <a:pPr lvl="2"/>
            <a:r>
              <a:rPr lang="en-IN" b="1" dirty="0" smtClean="0">
                <a:solidFill>
                  <a:srgbClr val="7030A0"/>
                </a:solidFill>
              </a:rPr>
              <a:t>Replaceable parts like Drills , Bits, Tyres</a:t>
            </a:r>
            <a:endParaRPr lang="en-US" sz="1600" b="1" dirty="0" smtClean="0">
              <a:solidFill>
                <a:srgbClr val="7030A0"/>
              </a:solidFill>
            </a:endParaRPr>
          </a:p>
          <a:p>
            <a:endParaRPr lang="en-US"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7467600" cy="655638"/>
          </a:xfrm>
        </p:spPr>
        <p:txBody>
          <a:bodyPr>
            <a:normAutofit fontScale="90000"/>
          </a:bodyPr>
          <a:lstStyle/>
          <a:p>
            <a:pPr algn="ctr"/>
            <a:r>
              <a:rPr lang="en-IN" b="1" dirty="0" smtClean="0"/>
              <a:t>Contractors Plant &amp; Machinery </a:t>
            </a:r>
            <a:r>
              <a:rPr lang="en-IN" sz="1400" b="1" dirty="0" err="1" smtClean="0"/>
              <a:t>contd</a:t>
            </a:r>
            <a:r>
              <a:rPr lang="en-IN" sz="1400" b="1" dirty="0" smtClean="0"/>
              <a:t>…</a:t>
            </a:r>
            <a:endParaRPr lang="en-US" dirty="0"/>
          </a:p>
        </p:txBody>
      </p:sp>
      <p:sp>
        <p:nvSpPr>
          <p:cNvPr id="3" name="Content Placeholder 2"/>
          <p:cNvSpPr>
            <a:spLocks noGrp="1"/>
          </p:cNvSpPr>
          <p:nvPr>
            <p:ph sz="quarter" idx="1"/>
          </p:nvPr>
        </p:nvSpPr>
        <p:spPr>
          <a:xfrm>
            <a:off x="762000" y="1214422"/>
            <a:ext cx="7467600" cy="5259530"/>
          </a:xfrm>
        </p:spPr>
        <p:txBody>
          <a:bodyPr/>
          <a:lstStyle/>
          <a:p>
            <a:pPr lvl="0"/>
            <a:r>
              <a:rPr lang="en-IN" dirty="0" smtClean="0"/>
              <a:t>Policy Conditions:</a:t>
            </a:r>
            <a:endParaRPr lang="en-US" sz="2000" dirty="0" smtClean="0"/>
          </a:p>
          <a:p>
            <a:pPr lvl="0"/>
            <a:r>
              <a:rPr lang="en-IN" dirty="0" smtClean="0"/>
              <a:t>Excess/Deductibles:</a:t>
            </a:r>
            <a:endParaRPr lang="en-US" sz="2000" dirty="0" smtClean="0"/>
          </a:p>
          <a:p>
            <a:pPr lvl="1"/>
            <a:r>
              <a:rPr lang="en-IN" sz="2400" dirty="0" smtClean="0"/>
              <a:t>For claims arising out of </a:t>
            </a:r>
            <a:r>
              <a:rPr lang="en-IN" sz="2400" b="1" dirty="0" smtClean="0">
                <a:solidFill>
                  <a:srgbClr val="7030A0"/>
                </a:solidFill>
              </a:rPr>
              <a:t>AOG perils</a:t>
            </a:r>
            <a:endParaRPr lang="en-US" sz="2000" b="1" dirty="0" smtClean="0">
              <a:solidFill>
                <a:srgbClr val="7030A0"/>
              </a:solidFill>
            </a:endParaRPr>
          </a:p>
          <a:p>
            <a:pPr lvl="1"/>
            <a:r>
              <a:rPr lang="en-IN" sz="2400" dirty="0" smtClean="0"/>
              <a:t>For claims arising out of perils </a:t>
            </a:r>
            <a:r>
              <a:rPr lang="en-IN" sz="2400" b="1" dirty="0" smtClean="0">
                <a:solidFill>
                  <a:srgbClr val="7030A0"/>
                </a:solidFill>
              </a:rPr>
              <a:t>other than AOG</a:t>
            </a:r>
            <a:endParaRPr lang="en-US" sz="2000" b="1" dirty="0" smtClean="0">
              <a:solidFill>
                <a:srgbClr val="7030A0"/>
              </a:solidFill>
            </a:endParaRPr>
          </a:p>
          <a:p>
            <a:pPr lvl="0"/>
            <a:r>
              <a:rPr lang="en-IN" dirty="0" smtClean="0"/>
              <a:t>Claim Settlements:</a:t>
            </a:r>
            <a:endParaRPr lang="en-US" sz="2000" dirty="0" smtClean="0"/>
          </a:p>
          <a:p>
            <a:pPr lvl="1"/>
            <a:r>
              <a:rPr lang="en-IN" sz="2400" dirty="0" smtClean="0"/>
              <a:t>Partial Losses</a:t>
            </a:r>
            <a:endParaRPr lang="en-US" sz="2000" dirty="0" smtClean="0"/>
          </a:p>
          <a:p>
            <a:pPr lvl="1"/>
            <a:r>
              <a:rPr lang="en-IN" sz="2400" dirty="0" smtClean="0"/>
              <a:t>Total Losses</a:t>
            </a:r>
            <a:endParaRPr lang="en-US" sz="2000" dirty="0" smtClean="0"/>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928670"/>
          </a:xfrm>
        </p:spPr>
        <p:txBody>
          <a:bodyPr>
            <a:normAutofit fontScale="90000"/>
          </a:bodyPr>
          <a:lstStyle/>
          <a:p>
            <a:r>
              <a:rPr lang="en-IN" dirty="0" smtClean="0"/>
              <a:t>Contractors plant and </a:t>
            </a:r>
            <a:r>
              <a:rPr lang="en-IN" dirty="0" err="1" smtClean="0"/>
              <a:t>machy</a:t>
            </a:r>
            <a:r>
              <a:rPr lang="en-IN" dirty="0" smtClean="0"/>
              <a:t> –</a:t>
            </a:r>
            <a:r>
              <a:rPr lang="en-IN" dirty="0" err="1" smtClean="0"/>
              <a:t>cpm</a:t>
            </a:r>
            <a:r>
              <a:rPr lang="en-IN" dirty="0" smtClean="0"/>
              <a:t/>
            </a:r>
            <a:br>
              <a:rPr lang="en-IN" dirty="0" smtClean="0"/>
            </a:br>
            <a:r>
              <a:rPr lang="en-IN" dirty="0" smtClean="0">
                <a:solidFill>
                  <a:srgbClr val="FF0000"/>
                </a:solidFill>
              </a:rPr>
              <a:t>Mobile crane</a:t>
            </a:r>
            <a:endParaRPr lang="en-IN" dirty="0">
              <a:solidFill>
                <a:srgbClr val="FF0000"/>
              </a:solidFill>
            </a:endParaRPr>
          </a:p>
        </p:txBody>
      </p:sp>
      <p:pic>
        <p:nvPicPr>
          <p:cNvPr id="5122" name="Picture 2" descr="C:\Users\70995\Desktop\PE2020\download (3).jpg"/>
          <p:cNvPicPr>
            <a:picLocks noGrp="1" noChangeAspect="1" noChangeArrowheads="1"/>
          </p:cNvPicPr>
          <p:nvPr>
            <p:ph sz="quarter" idx="1"/>
          </p:nvPr>
        </p:nvPicPr>
        <p:blipFill>
          <a:blip r:embed="rId2"/>
          <a:srcRect/>
          <a:stretch>
            <a:fillRect/>
          </a:stretch>
        </p:blipFill>
        <p:spPr bwMode="auto">
          <a:xfrm>
            <a:off x="1071538" y="1142984"/>
            <a:ext cx="6929486" cy="4857784"/>
          </a:xfrm>
          <a:prstGeom prst="rect">
            <a:avLst/>
          </a:prstGeom>
          <a:noFill/>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467600" cy="579438"/>
          </a:xfrm>
        </p:spPr>
        <p:txBody>
          <a:bodyPr/>
          <a:lstStyle/>
          <a:p>
            <a:pPr algn="ctr"/>
            <a:r>
              <a:rPr lang="en-IN" b="1" u="sng" dirty="0" smtClean="0"/>
              <a:t>(4)ERECTION ALL RISKS POLICY</a:t>
            </a:r>
            <a:endParaRPr lang="en-US" b="1" u="sng" dirty="0"/>
          </a:p>
        </p:txBody>
      </p:sp>
      <p:sp>
        <p:nvSpPr>
          <p:cNvPr id="3" name="Content Placeholder 2"/>
          <p:cNvSpPr>
            <a:spLocks noGrp="1"/>
          </p:cNvSpPr>
          <p:nvPr>
            <p:ph sz="quarter" idx="1"/>
          </p:nvPr>
        </p:nvSpPr>
        <p:spPr>
          <a:xfrm>
            <a:off x="457200" y="928670"/>
            <a:ext cx="8115328" cy="5572164"/>
          </a:xfrm>
        </p:spPr>
        <p:txBody>
          <a:bodyPr>
            <a:normAutofit fontScale="92500" lnSpcReduction="10000"/>
          </a:bodyPr>
          <a:lstStyle/>
          <a:p>
            <a:pPr lvl="0">
              <a:buNone/>
            </a:pPr>
            <a:r>
              <a:rPr lang="en-IN" dirty="0" smtClean="0"/>
              <a:t>Applicability: Pre dominant Electromechanical ( &gt; 50% of Project Value)</a:t>
            </a:r>
            <a:endParaRPr lang="en-US" sz="2000" dirty="0" smtClean="0"/>
          </a:p>
          <a:p>
            <a:pPr>
              <a:buNone/>
            </a:pPr>
            <a:r>
              <a:rPr lang="en-IN" dirty="0" smtClean="0"/>
              <a:t> </a:t>
            </a:r>
            <a:endParaRPr lang="en-US" sz="2000" dirty="0" smtClean="0"/>
          </a:p>
          <a:p>
            <a:pPr lvl="1" algn="just"/>
            <a:r>
              <a:rPr lang="en-IN" sz="2400" dirty="0" smtClean="0"/>
              <a:t>Designed to cover loss or damage to Projects that involves </a:t>
            </a:r>
            <a:r>
              <a:rPr lang="en-IN" sz="2400" b="1" dirty="0" smtClean="0">
                <a:solidFill>
                  <a:srgbClr val="7030A0"/>
                </a:solidFill>
              </a:rPr>
              <a:t>erection/installation of plant Machinery, Equipment </a:t>
            </a:r>
            <a:r>
              <a:rPr lang="en-IN" sz="2400" dirty="0" smtClean="0"/>
              <a:t>ranging from a single machine to a large Power Plant. Civil Works relating to foundations of machinery can be covered.</a:t>
            </a:r>
            <a:endParaRPr lang="en-US" sz="2000" dirty="0" smtClean="0"/>
          </a:p>
          <a:p>
            <a:pPr lvl="1" algn="just"/>
            <a:r>
              <a:rPr lang="en-IN" sz="2400" b="1" dirty="0" smtClean="0"/>
              <a:t>All permanent Civil Engineering Works </a:t>
            </a:r>
            <a:r>
              <a:rPr lang="en-IN" sz="2400" dirty="0" smtClean="0"/>
              <a:t>such as buildings, foundations earthwork including materials for the constructions thereon &amp; </a:t>
            </a:r>
            <a:r>
              <a:rPr lang="en-IN" sz="2400" b="1" dirty="0" smtClean="0"/>
              <a:t>All temporary works </a:t>
            </a:r>
            <a:r>
              <a:rPr lang="en-IN" sz="2400" dirty="0" smtClean="0"/>
              <a:t>such as buildings , sheds can be included subject to “ </a:t>
            </a:r>
            <a:r>
              <a:rPr lang="en-IN" sz="2400" dirty="0" smtClean="0">
                <a:solidFill>
                  <a:srgbClr val="7030A0"/>
                </a:solidFill>
              </a:rPr>
              <a:t>Civil Engineering Works “ Endorsement</a:t>
            </a:r>
            <a:r>
              <a:rPr lang="en-IN" sz="2400" dirty="0" smtClean="0"/>
              <a:t>.</a:t>
            </a:r>
            <a:endParaRPr lang="en-US" sz="2000" dirty="0" smtClean="0"/>
          </a:p>
          <a:p>
            <a:pPr lvl="1" algn="just"/>
            <a:r>
              <a:rPr lang="en-IN" sz="2400" dirty="0" smtClean="0">
                <a:solidFill>
                  <a:srgbClr val="7030A0"/>
                </a:solidFill>
              </a:rPr>
              <a:t>Policy covers Breakdown during </a:t>
            </a:r>
            <a:r>
              <a:rPr lang="en-IN" sz="2400" b="1" dirty="0" smtClean="0">
                <a:solidFill>
                  <a:srgbClr val="7030A0"/>
                </a:solidFill>
              </a:rPr>
              <a:t>Testing</a:t>
            </a:r>
            <a:r>
              <a:rPr lang="en-IN" sz="2400" dirty="0" smtClean="0">
                <a:solidFill>
                  <a:srgbClr val="7030A0"/>
                </a:solidFill>
              </a:rPr>
              <a:t> </a:t>
            </a:r>
            <a:r>
              <a:rPr lang="en-IN" sz="2400" dirty="0" smtClean="0"/>
              <a:t>of New Machinery also. This Testing cover is not available for Second hand or Used Machinery.</a:t>
            </a:r>
            <a:endParaRPr lang="en-US" sz="2000" dirty="0" smtClean="0"/>
          </a:p>
          <a:p>
            <a:endParaRPr lang="en-US"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7467600" cy="579438"/>
          </a:xfrm>
        </p:spPr>
        <p:txBody>
          <a:bodyPr/>
          <a:lstStyle/>
          <a:p>
            <a:pPr algn="ctr"/>
            <a:r>
              <a:rPr lang="en-IN" dirty="0" smtClean="0"/>
              <a:t>ERECTION ALL RISKS POLICY </a:t>
            </a:r>
            <a:r>
              <a:rPr lang="en-IN" sz="1400" dirty="0" err="1" smtClean="0"/>
              <a:t>contd</a:t>
            </a:r>
            <a:r>
              <a:rPr lang="en-IN" sz="1400" dirty="0" smtClean="0"/>
              <a:t>…</a:t>
            </a:r>
            <a:endParaRPr lang="en-US" sz="1400" dirty="0"/>
          </a:p>
        </p:txBody>
      </p:sp>
      <p:sp>
        <p:nvSpPr>
          <p:cNvPr id="3" name="Content Placeholder 2"/>
          <p:cNvSpPr>
            <a:spLocks noGrp="1"/>
          </p:cNvSpPr>
          <p:nvPr>
            <p:ph sz="quarter" idx="1"/>
          </p:nvPr>
        </p:nvSpPr>
        <p:spPr>
          <a:xfrm>
            <a:off x="457200" y="928670"/>
            <a:ext cx="7467600" cy="5545282"/>
          </a:xfrm>
        </p:spPr>
        <p:txBody>
          <a:bodyPr>
            <a:normAutofit fontScale="92500"/>
          </a:bodyPr>
          <a:lstStyle/>
          <a:p>
            <a:pPr lvl="0"/>
            <a:r>
              <a:rPr lang="en-IN" b="1" u="sng" dirty="0" smtClean="0"/>
              <a:t>Policy Coverage:</a:t>
            </a:r>
            <a:endParaRPr lang="en-US" sz="2000" b="1" u="sng" dirty="0" smtClean="0"/>
          </a:p>
          <a:p>
            <a:pPr lvl="1" algn="just"/>
            <a:r>
              <a:rPr lang="en-IN" sz="2400" dirty="0" smtClean="0"/>
              <a:t>Preamble: Will indemnify the Insured against sudden and unforeseen physical loss of or damage to the property insured.</a:t>
            </a:r>
            <a:endParaRPr lang="en-US" sz="2000" dirty="0" smtClean="0"/>
          </a:p>
          <a:p>
            <a:pPr lvl="1" algn="just"/>
            <a:r>
              <a:rPr lang="en-IN" sz="2400" dirty="0" smtClean="0"/>
              <a:t>SECTION I - MATERIAL DAMAGE: The property (except packing materials of any kind) or any part thereof described in the   Schedule If lost, damaged or destroyed by any cause, other than those specifically excluded hereunder, in a manner necessitating replacement or repair.</a:t>
            </a:r>
            <a:endParaRPr lang="en-US" sz="2000" dirty="0" smtClean="0"/>
          </a:p>
          <a:p>
            <a:pPr lvl="1" algn="just"/>
            <a:r>
              <a:rPr lang="en-IN" sz="2400" dirty="0" smtClean="0"/>
              <a:t>SECTION II - THIRD PARTY LIABILITY</a:t>
            </a:r>
            <a:endParaRPr lang="en-US" sz="2000" dirty="0" smtClean="0"/>
          </a:p>
          <a:p>
            <a:pPr lvl="2" algn="just"/>
            <a:r>
              <a:rPr lang="en-IN" dirty="0" smtClean="0"/>
              <a:t>PD: Legal liability for accidental loss or damage caused to </a:t>
            </a:r>
            <a:r>
              <a:rPr lang="en-IN" b="1" dirty="0" smtClean="0"/>
              <a:t>property of other persons</a:t>
            </a:r>
            <a:r>
              <a:rPr lang="en-IN" dirty="0" smtClean="0"/>
              <a:t> including property held in trust by </a:t>
            </a:r>
            <a:r>
              <a:rPr lang="en-IN" u="sng" dirty="0" smtClean="0"/>
              <a:t>or</a:t>
            </a:r>
            <a:r>
              <a:rPr lang="en-IN" dirty="0" smtClean="0"/>
              <a:t> under custody of the Insured for which he is responsible </a:t>
            </a:r>
            <a:r>
              <a:rPr lang="en-IN" b="1" u="sng" dirty="0" smtClean="0">
                <a:solidFill>
                  <a:srgbClr val="FF0000"/>
                </a:solidFill>
              </a:rPr>
              <a:t>excluding</a:t>
            </a:r>
            <a:r>
              <a:rPr lang="en-IN" b="1" dirty="0" smtClean="0">
                <a:solidFill>
                  <a:srgbClr val="FF0000"/>
                </a:solidFill>
              </a:rPr>
              <a:t> any such property used in connection with erection thereon.</a:t>
            </a:r>
            <a:endParaRPr lang="en-US" sz="1600" b="1" dirty="0" smtClean="0">
              <a:solidFill>
                <a:srgbClr val="FF0000"/>
              </a:solidFill>
            </a:endParaRPr>
          </a:p>
          <a:p>
            <a:endParaRPr lang="en-US"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
            <a:ext cx="7467600" cy="579438"/>
          </a:xfrm>
        </p:spPr>
        <p:txBody>
          <a:bodyPr/>
          <a:lstStyle/>
          <a:p>
            <a:pPr algn="ctr"/>
            <a:r>
              <a:rPr lang="en-IN" dirty="0" smtClean="0"/>
              <a:t>ERECTION ALL RISKS POLICY </a:t>
            </a:r>
            <a:r>
              <a:rPr lang="en-IN" sz="1400" dirty="0" err="1" smtClean="0"/>
              <a:t>contd</a:t>
            </a:r>
            <a:r>
              <a:rPr lang="en-IN" sz="1400" dirty="0" smtClean="0"/>
              <a:t>…</a:t>
            </a:r>
            <a:endParaRPr lang="en-US" dirty="0"/>
          </a:p>
        </p:txBody>
      </p:sp>
      <p:sp>
        <p:nvSpPr>
          <p:cNvPr id="3" name="Content Placeholder 2"/>
          <p:cNvSpPr>
            <a:spLocks noGrp="1"/>
          </p:cNvSpPr>
          <p:nvPr>
            <p:ph sz="quarter" idx="1"/>
          </p:nvPr>
        </p:nvSpPr>
        <p:spPr>
          <a:xfrm>
            <a:off x="457200" y="1143000"/>
            <a:ext cx="7772400" cy="4953000"/>
          </a:xfrm>
        </p:spPr>
        <p:txBody>
          <a:bodyPr>
            <a:normAutofit lnSpcReduction="10000"/>
          </a:bodyPr>
          <a:lstStyle/>
          <a:p>
            <a:pPr lvl="2">
              <a:buNone/>
            </a:pPr>
            <a:endParaRPr lang="en-IN" dirty="0" smtClean="0"/>
          </a:p>
          <a:p>
            <a:pPr lvl="1" algn="just"/>
            <a:r>
              <a:rPr lang="en-IN" dirty="0" smtClean="0"/>
              <a:t>BI: Legal liability (liability under contract excepted) for </a:t>
            </a:r>
            <a:r>
              <a:rPr lang="en-IN" b="1" dirty="0" smtClean="0"/>
              <a:t>fatal or non-fatal injury to any person </a:t>
            </a:r>
            <a:r>
              <a:rPr lang="en-IN" i="1" dirty="0" smtClean="0"/>
              <a:t>other than</a:t>
            </a:r>
            <a:r>
              <a:rPr lang="en-IN" dirty="0" smtClean="0"/>
              <a:t> the Insured's own employees</a:t>
            </a:r>
            <a:r>
              <a:rPr lang="en-IN" u="sng" dirty="0" smtClean="0"/>
              <a:t> or</a:t>
            </a:r>
            <a:r>
              <a:rPr lang="en-IN" dirty="0" smtClean="0"/>
              <a:t> workman </a:t>
            </a:r>
            <a:r>
              <a:rPr lang="en-IN" u="sng" dirty="0" smtClean="0"/>
              <a:t>or</a:t>
            </a:r>
            <a:r>
              <a:rPr lang="en-IN" dirty="0" smtClean="0"/>
              <a:t> employees of the owner of the works or premises or other firms connected with any other erection work thereon, </a:t>
            </a:r>
            <a:r>
              <a:rPr lang="en-IN" u="sng" dirty="0" smtClean="0"/>
              <a:t>or</a:t>
            </a:r>
            <a:r>
              <a:rPr lang="en-IN" dirty="0" smtClean="0"/>
              <a:t> members of the Insured's family or of any of the aforesaid; directly consequent upon or </a:t>
            </a:r>
            <a:r>
              <a:rPr lang="en-IN" b="1" u="sng" dirty="0" smtClean="0">
                <a:solidFill>
                  <a:srgbClr val="7030A0"/>
                </a:solidFill>
              </a:rPr>
              <a:t>solely due to the erection of any property described in the Schedule</a:t>
            </a:r>
            <a:r>
              <a:rPr lang="en-IN" u="sng" dirty="0" smtClean="0"/>
              <a:t>.</a:t>
            </a:r>
          </a:p>
          <a:p>
            <a:pPr lvl="2" algn="just">
              <a:buNone/>
            </a:pPr>
            <a:endParaRPr lang="en-US" sz="1600" dirty="0" smtClean="0"/>
          </a:p>
          <a:p>
            <a:pPr lvl="1" algn="just"/>
            <a:r>
              <a:rPr lang="en-IN" dirty="0" smtClean="0"/>
              <a:t>Legal Expenses: Company will, in addition, indemnify the Insured All cost and </a:t>
            </a:r>
            <a:r>
              <a:rPr lang="en-IN" b="1" dirty="0" smtClean="0"/>
              <a:t>expenses of litigation</a:t>
            </a:r>
            <a:r>
              <a:rPr lang="en-IN" dirty="0" smtClean="0"/>
              <a:t> recovered by any claimant from the Insured &amp; All costs and expenses incurred with the written consent of the Company.</a:t>
            </a:r>
            <a:endParaRPr lang="en-US" sz="1900" dirty="0" smtClean="0"/>
          </a:p>
          <a:p>
            <a:endParaRPr lang="en-US"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467600" cy="579438"/>
          </a:xfrm>
        </p:spPr>
        <p:txBody>
          <a:bodyPr/>
          <a:lstStyle/>
          <a:p>
            <a:pPr algn="ctr"/>
            <a:r>
              <a:rPr lang="en-IN" dirty="0" smtClean="0"/>
              <a:t>ERECTION ALL RISKS POLICY </a:t>
            </a:r>
            <a:r>
              <a:rPr lang="en-IN" sz="1400" dirty="0" err="1" smtClean="0"/>
              <a:t>contd</a:t>
            </a:r>
            <a:r>
              <a:rPr lang="en-IN" sz="1400" dirty="0" smtClean="0"/>
              <a:t>…</a:t>
            </a:r>
            <a:endParaRPr lang="en-US" dirty="0"/>
          </a:p>
        </p:txBody>
      </p:sp>
      <p:sp>
        <p:nvSpPr>
          <p:cNvPr id="3" name="Content Placeholder 2"/>
          <p:cNvSpPr>
            <a:spLocks noGrp="1"/>
          </p:cNvSpPr>
          <p:nvPr>
            <p:ph sz="quarter" idx="1"/>
          </p:nvPr>
        </p:nvSpPr>
        <p:spPr>
          <a:xfrm>
            <a:off x="457200" y="928670"/>
            <a:ext cx="7848600" cy="5715040"/>
          </a:xfrm>
        </p:spPr>
        <p:txBody>
          <a:bodyPr>
            <a:normAutofit fontScale="92500" lnSpcReduction="20000"/>
          </a:bodyPr>
          <a:lstStyle/>
          <a:p>
            <a:pPr lvl="0" algn="just"/>
            <a:r>
              <a:rPr lang="en-IN" dirty="0" smtClean="0"/>
              <a:t>General Exclusions</a:t>
            </a:r>
            <a:endParaRPr lang="en-US" sz="2000" dirty="0" smtClean="0"/>
          </a:p>
          <a:p>
            <a:pPr lvl="1" algn="just"/>
            <a:r>
              <a:rPr lang="en-IN" sz="2400" dirty="0" smtClean="0"/>
              <a:t>Political Risks</a:t>
            </a:r>
            <a:endParaRPr lang="en-US" sz="2000" dirty="0" smtClean="0"/>
          </a:p>
          <a:p>
            <a:pPr lvl="1" algn="just"/>
            <a:r>
              <a:rPr lang="en-IN" sz="2400" dirty="0" smtClean="0"/>
              <a:t>Nuclear Risks</a:t>
            </a:r>
            <a:endParaRPr lang="en-US" sz="2000" dirty="0" smtClean="0"/>
          </a:p>
          <a:p>
            <a:pPr lvl="1" algn="just"/>
            <a:r>
              <a:rPr lang="en-IN" sz="2400" dirty="0" smtClean="0"/>
              <a:t>Wilful act or wilful negligence of the Insured. (</a:t>
            </a:r>
            <a:r>
              <a:rPr lang="en-IN" sz="2400" i="1" dirty="0" smtClean="0"/>
              <a:t>Wilful = Deliberate/Intentional</a:t>
            </a:r>
            <a:r>
              <a:rPr lang="en-IN" sz="2400" dirty="0" smtClean="0"/>
              <a:t>)</a:t>
            </a:r>
            <a:endParaRPr lang="en-US" sz="2000" dirty="0" smtClean="0"/>
          </a:p>
          <a:p>
            <a:pPr lvl="1" algn="just"/>
            <a:r>
              <a:rPr lang="en-IN" sz="2400" dirty="0" smtClean="0"/>
              <a:t>Cessation of work whether total or partial.(Cessation=</a:t>
            </a:r>
            <a:r>
              <a:rPr lang="en-IN" sz="2400" i="1" dirty="0" smtClean="0"/>
              <a:t>Stoppage of </a:t>
            </a:r>
            <a:r>
              <a:rPr lang="en-IN" sz="2400" b="1" dirty="0" smtClean="0"/>
              <a:t>work</a:t>
            </a:r>
            <a:r>
              <a:rPr lang="en-IN" sz="2400" i="1" dirty="0" smtClean="0"/>
              <a:t> / standstill period)</a:t>
            </a:r>
            <a:endParaRPr lang="en-US" sz="2000" dirty="0" smtClean="0"/>
          </a:p>
          <a:p>
            <a:pPr lvl="2" algn="just"/>
            <a:r>
              <a:rPr lang="en-IN" b="1" dirty="0" smtClean="0">
                <a:solidFill>
                  <a:srgbClr val="7030A0"/>
                </a:solidFill>
              </a:rPr>
              <a:t>NB: Contractor's All Risk as well as the Erection All Risk policy under the General Exclusion excludes any liability, loss or</a:t>
            </a:r>
            <a:br>
              <a:rPr lang="en-IN" b="1" dirty="0" smtClean="0">
                <a:solidFill>
                  <a:srgbClr val="7030A0"/>
                </a:solidFill>
              </a:rPr>
            </a:br>
            <a:r>
              <a:rPr lang="en-IN" b="1" dirty="0" smtClean="0">
                <a:solidFill>
                  <a:srgbClr val="7030A0"/>
                </a:solidFill>
              </a:rPr>
              <a:t>damage arising out of or aggravated by (directly or indirectly) cessation of work total or partial. This means that the</a:t>
            </a:r>
            <a:br>
              <a:rPr lang="en-IN" b="1" dirty="0" smtClean="0">
                <a:solidFill>
                  <a:srgbClr val="7030A0"/>
                </a:solidFill>
              </a:rPr>
            </a:br>
            <a:r>
              <a:rPr lang="en-IN" b="1" dirty="0" smtClean="0">
                <a:solidFill>
                  <a:srgbClr val="7030A0"/>
                </a:solidFill>
              </a:rPr>
              <a:t>policy ceases to cover any loss which might have arisen due to the cessation of work / work stoppage.</a:t>
            </a:r>
            <a:endParaRPr lang="en-US" sz="1600" b="1" dirty="0" smtClean="0">
              <a:solidFill>
                <a:srgbClr val="7030A0"/>
              </a:solidFill>
            </a:endParaRPr>
          </a:p>
          <a:p>
            <a:pPr lvl="2" algn="just"/>
            <a:r>
              <a:rPr lang="en-IN" b="1" dirty="0" smtClean="0">
                <a:solidFill>
                  <a:srgbClr val="7030A0"/>
                </a:solidFill>
              </a:rPr>
              <a:t>In addition to this condition no. 4 (b) of the policies also stipulate that any material change in the risk needs to be intimated to the insurers by the insured</a:t>
            </a:r>
            <a:r>
              <a:rPr lang="en-IN" b="1" i="1" dirty="0" smtClean="0">
                <a:solidFill>
                  <a:srgbClr val="7030A0"/>
                </a:solidFill>
              </a:rPr>
              <a:t>.</a:t>
            </a:r>
            <a:endParaRPr lang="en-US" sz="1600" b="1" dirty="0" smtClean="0">
              <a:solidFill>
                <a:srgbClr val="7030A0"/>
              </a:solidFill>
            </a:endParaRPr>
          </a:p>
          <a:p>
            <a:pPr lvl="2" algn="just"/>
            <a:r>
              <a:rPr lang="en-IN" b="1" dirty="0" smtClean="0">
                <a:solidFill>
                  <a:srgbClr val="7030A0"/>
                </a:solidFill>
              </a:rPr>
              <a:t>Any Advance Loss of Profit cover ( ALOP ) if taken as an extension to the project policies also ceases to exist, if there</a:t>
            </a:r>
            <a:br>
              <a:rPr lang="en-IN" b="1" dirty="0" smtClean="0">
                <a:solidFill>
                  <a:srgbClr val="7030A0"/>
                </a:solidFill>
              </a:rPr>
            </a:br>
            <a:r>
              <a:rPr lang="en-IN" b="1" dirty="0" smtClean="0">
                <a:solidFill>
                  <a:srgbClr val="7030A0"/>
                </a:solidFill>
              </a:rPr>
              <a:t>is partial or total stoppage of work.</a:t>
            </a:r>
            <a:endParaRPr lang="en-US" sz="1600" b="1" dirty="0" smtClean="0">
              <a:solidFill>
                <a:srgbClr val="7030A0"/>
              </a:solidFill>
            </a:endParaRPr>
          </a:p>
          <a:p>
            <a:endParaRPr lang="en-US" dirty="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467600" cy="579438"/>
          </a:xfrm>
        </p:spPr>
        <p:txBody>
          <a:bodyPr/>
          <a:lstStyle/>
          <a:p>
            <a:pPr algn="ctr"/>
            <a:r>
              <a:rPr lang="en-IN" dirty="0" smtClean="0"/>
              <a:t>ERECTION ALL RISKS POLICY </a:t>
            </a:r>
            <a:r>
              <a:rPr lang="en-IN" sz="1400" dirty="0" err="1" smtClean="0"/>
              <a:t>contd</a:t>
            </a:r>
            <a:r>
              <a:rPr lang="en-IN" sz="1400" dirty="0" smtClean="0"/>
              <a:t>…</a:t>
            </a:r>
            <a:endParaRPr lang="en-US" dirty="0"/>
          </a:p>
        </p:txBody>
      </p:sp>
      <p:sp>
        <p:nvSpPr>
          <p:cNvPr id="3" name="Content Placeholder 2"/>
          <p:cNvSpPr>
            <a:spLocks noGrp="1"/>
          </p:cNvSpPr>
          <p:nvPr>
            <p:ph sz="quarter" idx="1"/>
          </p:nvPr>
        </p:nvSpPr>
        <p:spPr>
          <a:xfrm>
            <a:off x="457200" y="785794"/>
            <a:ext cx="7772400" cy="5688158"/>
          </a:xfrm>
        </p:spPr>
        <p:txBody>
          <a:bodyPr>
            <a:normAutofit fontScale="92500" lnSpcReduction="10000"/>
          </a:bodyPr>
          <a:lstStyle/>
          <a:p>
            <a:pPr lvl="1"/>
            <a:r>
              <a:rPr lang="en-IN" sz="2400" b="1" u="sng" dirty="0" smtClean="0"/>
              <a:t>Exclusions to Sec – I</a:t>
            </a:r>
            <a:endParaRPr lang="en-US" sz="2000" b="1" u="sng" dirty="0" smtClean="0"/>
          </a:p>
          <a:p>
            <a:pPr lvl="1" algn="just"/>
            <a:r>
              <a:rPr lang="en-IN" dirty="0" smtClean="0"/>
              <a:t>Excess in the Schedule</a:t>
            </a:r>
            <a:endParaRPr lang="en-US" sz="1900" dirty="0" smtClean="0"/>
          </a:p>
          <a:p>
            <a:pPr lvl="1" algn="just"/>
            <a:r>
              <a:rPr lang="en-IN" dirty="0" smtClean="0"/>
              <a:t>Inventory losses</a:t>
            </a:r>
            <a:endParaRPr lang="en-US" sz="1900" dirty="0" smtClean="0"/>
          </a:p>
          <a:p>
            <a:pPr lvl="1" algn="just"/>
            <a:r>
              <a:rPr lang="en-IN" dirty="0" smtClean="0"/>
              <a:t>Normal wear and tear, gradual deterioration</a:t>
            </a:r>
            <a:endParaRPr lang="en-US" sz="1900" dirty="0" smtClean="0"/>
          </a:p>
          <a:p>
            <a:pPr lvl="1" algn="just"/>
            <a:r>
              <a:rPr lang="en-IN" dirty="0" smtClean="0"/>
              <a:t>Loss or damage due to faulty design, defective material or casting, bad workmanship </a:t>
            </a:r>
            <a:r>
              <a:rPr lang="en-IN" b="1" i="1" dirty="0" smtClean="0"/>
              <a:t>other than faults in erection</a:t>
            </a:r>
            <a:r>
              <a:rPr lang="en-IN" dirty="0" smtClean="0"/>
              <a:t>. </a:t>
            </a:r>
            <a:r>
              <a:rPr lang="en-IN" b="1" dirty="0" smtClean="0"/>
              <a:t>Note</a:t>
            </a:r>
            <a:r>
              <a:rPr lang="en-IN" dirty="0" smtClean="0"/>
              <a:t>: This exclusion shall be limited to the items immediately affected and shall not be deemed to exclude loss or damage to </a:t>
            </a:r>
            <a:r>
              <a:rPr lang="en-IN" i="1" dirty="0" smtClean="0"/>
              <a:t>other insured items</a:t>
            </a:r>
            <a:r>
              <a:rPr lang="en-IN" dirty="0" smtClean="0"/>
              <a:t> resulting from such excluded perils.</a:t>
            </a:r>
            <a:endParaRPr lang="en-US" sz="1900" dirty="0" smtClean="0"/>
          </a:p>
          <a:p>
            <a:pPr lvl="1" algn="just"/>
            <a:r>
              <a:rPr lang="en-IN" dirty="0" smtClean="0"/>
              <a:t>Cost for Rectification of Erection Error unless resulting in damage.</a:t>
            </a:r>
            <a:endParaRPr lang="en-US" sz="1900" dirty="0" smtClean="0"/>
          </a:p>
          <a:p>
            <a:pPr lvl="1" algn="just"/>
            <a:r>
              <a:rPr lang="en-IN" dirty="0" smtClean="0"/>
              <a:t>loss of or damage to files, drawings,  currency, stamps, deeds, evidence of debt, notes, securities cheques, </a:t>
            </a:r>
            <a:r>
              <a:rPr lang="en-IN" i="1" dirty="0" smtClean="0"/>
              <a:t>packing materials</a:t>
            </a:r>
            <a:r>
              <a:rPr lang="en-IN" dirty="0" smtClean="0"/>
              <a:t> such as cases, boxes, crates.</a:t>
            </a:r>
            <a:endParaRPr lang="en-US" sz="1900" dirty="0" smtClean="0"/>
          </a:p>
          <a:p>
            <a:pPr lvl="1" algn="just"/>
            <a:r>
              <a:rPr lang="en-IN" dirty="0" smtClean="0"/>
              <a:t>Any damage or penalties on account of the Insured's non- fulfilment under his Contract  </a:t>
            </a:r>
            <a:r>
              <a:rPr lang="en-IN" u="sng" dirty="0" smtClean="0"/>
              <a:t>or</a:t>
            </a:r>
            <a:r>
              <a:rPr lang="en-IN" dirty="0" smtClean="0"/>
              <a:t> any obligations assumed there under including consequential loss   </a:t>
            </a:r>
            <a:r>
              <a:rPr lang="en-IN" u="sng" dirty="0" smtClean="0"/>
              <a:t>or</a:t>
            </a:r>
            <a:r>
              <a:rPr lang="en-IN" dirty="0" smtClean="0"/>
              <a:t> for any aesthetic defects </a:t>
            </a:r>
            <a:r>
              <a:rPr lang="en-IN" u="sng" dirty="0" smtClean="0"/>
              <a:t>or</a:t>
            </a:r>
            <a:r>
              <a:rPr lang="en-IN" dirty="0" smtClean="0"/>
              <a:t> operational deficiencies.</a:t>
            </a:r>
            <a:endParaRPr lang="en-US" sz="1900" dirty="0" smtClean="0"/>
          </a:p>
          <a:p>
            <a:endParaRPr lang="en-US"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dirty="0" smtClean="0"/>
              <a:t>ERECTION ALL RISKS POLICY </a:t>
            </a:r>
            <a:r>
              <a:rPr lang="en-IN" sz="1400" dirty="0" err="1" smtClean="0"/>
              <a:t>contd</a:t>
            </a:r>
            <a:r>
              <a:rPr lang="en-IN" sz="1400" dirty="0" smtClean="0"/>
              <a:t>…</a:t>
            </a:r>
            <a:endParaRPr lang="en-US" dirty="0"/>
          </a:p>
        </p:txBody>
      </p:sp>
      <p:sp>
        <p:nvSpPr>
          <p:cNvPr id="3" name="Content Placeholder 2"/>
          <p:cNvSpPr>
            <a:spLocks noGrp="1"/>
          </p:cNvSpPr>
          <p:nvPr>
            <p:ph sz="quarter" idx="1"/>
          </p:nvPr>
        </p:nvSpPr>
        <p:spPr>
          <a:xfrm>
            <a:off x="457200" y="1357298"/>
            <a:ext cx="7467600" cy="5116654"/>
          </a:xfrm>
        </p:spPr>
        <p:txBody>
          <a:bodyPr/>
          <a:lstStyle/>
          <a:p>
            <a:pPr lvl="1"/>
            <a:endParaRPr lang="en-IN" sz="2400" dirty="0" smtClean="0"/>
          </a:p>
          <a:p>
            <a:pPr lvl="1"/>
            <a:endParaRPr lang="en-IN" sz="2400" dirty="0" smtClean="0"/>
          </a:p>
          <a:p>
            <a:pPr lvl="1">
              <a:buNone/>
            </a:pPr>
            <a:r>
              <a:rPr lang="en-IN" sz="2400" b="1" u="sng" dirty="0" smtClean="0"/>
              <a:t>Exclusions to Sec – II</a:t>
            </a:r>
          </a:p>
          <a:p>
            <a:pPr lvl="1"/>
            <a:endParaRPr lang="en-US" sz="2000" dirty="0" smtClean="0"/>
          </a:p>
          <a:p>
            <a:pPr lvl="2" algn="just"/>
            <a:r>
              <a:rPr lang="en-IN" dirty="0" smtClean="0"/>
              <a:t>The Excess to be borne by the Insured in </a:t>
            </a:r>
            <a:r>
              <a:rPr lang="en-IN" u="sng" dirty="0" smtClean="0"/>
              <a:t>any one occurrence</a:t>
            </a:r>
            <a:r>
              <a:rPr lang="en-IN" dirty="0" smtClean="0"/>
              <a:t> related to </a:t>
            </a:r>
            <a:r>
              <a:rPr lang="en-IN" u="sng" dirty="0" smtClean="0"/>
              <a:t>property damage</a:t>
            </a:r>
          </a:p>
          <a:p>
            <a:pPr lvl="2" algn="just"/>
            <a:endParaRPr lang="en-US" sz="1600" dirty="0" smtClean="0"/>
          </a:p>
          <a:p>
            <a:pPr lvl="2" algn="just"/>
            <a:r>
              <a:rPr lang="en-IN" dirty="0" smtClean="0"/>
              <a:t>any accident caused by vehicles licensed for general road use or by waterborne vessels or aircraft;</a:t>
            </a:r>
            <a:endParaRPr lang="en-US" sz="1600" dirty="0" smtClean="0"/>
          </a:p>
          <a:p>
            <a:endParaRPr lang="en-US" dirty="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467600" cy="655638"/>
          </a:xfrm>
        </p:spPr>
        <p:txBody>
          <a:bodyPr/>
          <a:lstStyle/>
          <a:p>
            <a:pPr algn="ctr"/>
            <a:r>
              <a:rPr lang="en-IN" dirty="0" smtClean="0"/>
              <a:t>ERECTION ALL RISKS POLICY </a:t>
            </a:r>
            <a:r>
              <a:rPr lang="en-IN" sz="1400" dirty="0" err="1" smtClean="0"/>
              <a:t>contd</a:t>
            </a:r>
            <a:r>
              <a:rPr lang="en-IN" sz="1400" dirty="0" smtClean="0"/>
              <a:t>…</a:t>
            </a:r>
            <a:endParaRPr lang="en-US" dirty="0"/>
          </a:p>
        </p:txBody>
      </p:sp>
      <p:sp>
        <p:nvSpPr>
          <p:cNvPr id="3" name="Content Placeholder 2"/>
          <p:cNvSpPr>
            <a:spLocks noGrp="1"/>
          </p:cNvSpPr>
          <p:nvPr>
            <p:ph sz="quarter" idx="1"/>
          </p:nvPr>
        </p:nvSpPr>
        <p:spPr>
          <a:xfrm>
            <a:off x="457200" y="1071546"/>
            <a:ext cx="8043890" cy="5402406"/>
          </a:xfrm>
        </p:spPr>
        <p:txBody>
          <a:bodyPr/>
          <a:lstStyle/>
          <a:p>
            <a:pPr lvl="0" algn="just"/>
            <a:r>
              <a:rPr lang="en-IN" b="1" u="sng" dirty="0" smtClean="0"/>
              <a:t>Policy Period:</a:t>
            </a:r>
            <a:endParaRPr lang="en-US" sz="2000" b="1" u="sng" dirty="0" smtClean="0"/>
          </a:p>
          <a:p>
            <a:pPr lvl="1" algn="just"/>
            <a:r>
              <a:rPr lang="en-IN" sz="2400" u="sng" dirty="0" smtClean="0"/>
              <a:t>Fresh Risks</a:t>
            </a:r>
            <a:r>
              <a:rPr lang="en-IN" sz="2400" dirty="0" smtClean="0"/>
              <a:t>:</a:t>
            </a:r>
            <a:endParaRPr lang="en-US" sz="2000" dirty="0" smtClean="0"/>
          </a:p>
          <a:p>
            <a:pPr lvl="2" algn="just"/>
            <a:r>
              <a:rPr lang="en-IN" dirty="0" smtClean="0"/>
              <a:t>The EAR/SCE period has to commence from the </a:t>
            </a:r>
            <a:r>
              <a:rPr lang="en-IN" i="1" dirty="0" smtClean="0"/>
              <a:t>date of arrival of first consignmen</a:t>
            </a:r>
            <a:r>
              <a:rPr lang="en-IN" dirty="0" smtClean="0"/>
              <a:t>t at the site of erection and </a:t>
            </a:r>
            <a:r>
              <a:rPr lang="en-IN" b="1" i="1" dirty="0" smtClean="0"/>
              <a:t>shall continue</a:t>
            </a:r>
            <a:endParaRPr lang="en-US" sz="1600" dirty="0" smtClean="0"/>
          </a:p>
          <a:p>
            <a:pPr lvl="2" algn="just"/>
            <a:r>
              <a:rPr lang="en-IN" dirty="0" smtClean="0"/>
              <a:t>Until immediately after the first test operation or test loading is concluded.</a:t>
            </a:r>
            <a:endParaRPr lang="en-US" sz="1600" dirty="0" smtClean="0"/>
          </a:p>
          <a:p>
            <a:pPr lvl="2" algn="just"/>
            <a:r>
              <a:rPr lang="en-IN" dirty="0" smtClean="0"/>
              <a:t>But in no case beyond four weeks from the </a:t>
            </a:r>
            <a:r>
              <a:rPr lang="en-IN" i="1" dirty="0" smtClean="0"/>
              <a:t>day on which</a:t>
            </a:r>
            <a:r>
              <a:rPr lang="en-IN" dirty="0" smtClean="0"/>
              <a:t> after completion of erection a trial running is made and/or readiness for work is declared by the erectors/contractors, </a:t>
            </a:r>
            <a:r>
              <a:rPr lang="en-IN" i="1" dirty="0" smtClean="0"/>
              <a:t>whichever is earlier</a:t>
            </a:r>
            <a:r>
              <a:rPr lang="en-IN" dirty="0" smtClean="0"/>
              <a:t>.</a:t>
            </a:r>
            <a:endParaRPr lang="en-US" sz="1600" dirty="0" smtClean="0"/>
          </a:p>
          <a:p>
            <a:pPr lvl="2" algn="just"/>
            <a:r>
              <a:rPr lang="en-IN" dirty="0" smtClean="0"/>
              <a:t>However, a </a:t>
            </a:r>
            <a:r>
              <a:rPr lang="en-IN" i="1" dirty="0" smtClean="0"/>
              <a:t>part of a plant</a:t>
            </a:r>
            <a:r>
              <a:rPr lang="en-IN" dirty="0" smtClean="0"/>
              <a:t> or </a:t>
            </a:r>
            <a:r>
              <a:rPr lang="en-IN" i="1" dirty="0" smtClean="0"/>
              <a:t>one or several machine</a:t>
            </a:r>
            <a:r>
              <a:rPr lang="en-IN" dirty="0" smtClean="0"/>
              <a:t>/s is/are tested and put into operation the cover  for that particular part of the plant or machine ceases; whereas it continues for the remaining parts which are not yet ready.</a:t>
            </a:r>
            <a:endParaRPr lang="en-US" sz="1600" dirty="0" smtClean="0"/>
          </a:p>
          <a:p>
            <a:endParaRPr lang="en-US" dirty="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7467600" cy="655638"/>
          </a:xfrm>
        </p:spPr>
        <p:txBody>
          <a:bodyPr/>
          <a:lstStyle/>
          <a:p>
            <a:pPr algn="ctr"/>
            <a:r>
              <a:rPr lang="en-IN" dirty="0" smtClean="0"/>
              <a:t>ERECTION ALL RISKS POLICY </a:t>
            </a:r>
            <a:r>
              <a:rPr lang="en-IN" sz="1400" dirty="0" err="1" smtClean="0"/>
              <a:t>contd</a:t>
            </a:r>
            <a:r>
              <a:rPr lang="en-IN" sz="1400" dirty="0" smtClean="0"/>
              <a:t>…</a:t>
            </a:r>
            <a:endParaRPr lang="en-US" dirty="0"/>
          </a:p>
        </p:txBody>
      </p:sp>
      <p:sp>
        <p:nvSpPr>
          <p:cNvPr id="3" name="Content Placeholder 2"/>
          <p:cNvSpPr>
            <a:spLocks noGrp="1"/>
          </p:cNvSpPr>
          <p:nvPr>
            <p:ph sz="quarter" idx="1"/>
          </p:nvPr>
        </p:nvSpPr>
        <p:spPr>
          <a:xfrm>
            <a:off x="457200" y="928670"/>
            <a:ext cx="7696200" cy="5545282"/>
          </a:xfrm>
        </p:spPr>
        <p:txBody>
          <a:bodyPr>
            <a:normAutofit lnSpcReduction="10000"/>
          </a:bodyPr>
          <a:lstStyle/>
          <a:p>
            <a:pPr lvl="1" algn="just"/>
            <a:r>
              <a:rPr lang="en-IN" sz="2200" u="sng" dirty="0" smtClean="0"/>
              <a:t>Testing Period Extension</a:t>
            </a:r>
            <a:r>
              <a:rPr lang="en-IN" sz="2200" dirty="0" smtClean="0"/>
              <a:t>: After the expiry of four weeks of trial running, approval of the plant or any part thereof is </a:t>
            </a:r>
            <a:r>
              <a:rPr lang="en-IN" sz="2200" b="1" dirty="0" smtClean="0"/>
              <a:t>not given</a:t>
            </a:r>
            <a:r>
              <a:rPr lang="en-IN" sz="2200" dirty="0" smtClean="0"/>
              <a:t> by the concerned Authorities the cover for the extended period of further trial running can be covered at extra premium.</a:t>
            </a:r>
            <a:endParaRPr lang="en-US" sz="2200" dirty="0" smtClean="0"/>
          </a:p>
          <a:p>
            <a:pPr lvl="1" algn="just"/>
            <a:r>
              <a:rPr lang="en-IN" sz="2200" u="sng" dirty="0" err="1" smtClean="0"/>
              <a:t>Secondhand</a:t>
            </a:r>
            <a:r>
              <a:rPr lang="en-IN" sz="2200" u="sng" dirty="0" smtClean="0"/>
              <a:t> Machinery</a:t>
            </a:r>
            <a:r>
              <a:rPr lang="en-IN" sz="2200" dirty="0" smtClean="0"/>
              <a:t>: In the case of second-hand/used property, the insurance hereunder shall however, cease immediately on the commencement of the testing</a:t>
            </a:r>
            <a:endParaRPr lang="en-US" sz="2200" dirty="0" smtClean="0"/>
          </a:p>
          <a:p>
            <a:pPr lvl="1" algn="just"/>
            <a:r>
              <a:rPr lang="en-IN" sz="2200" u="sng" dirty="0" smtClean="0"/>
              <a:t>Insurance at a later date</a:t>
            </a:r>
            <a:r>
              <a:rPr lang="en-IN" sz="2200" dirty="0" smtClean="0"/>
              <a:t>: irrespective of the date of commencement of the insurance policy, the SCE rate has to be computed for the total period commencing from the date of arrival of the first consignment at the site of erection. Subject to ,any damages which have taken place prior to commencement of the insurance, are not covered by the policy.</a:t>
            </a:r>
            <a:endParaRPr lang="en-US" sz="2200" dirty="0" smtClean="0"/>
          </a:p>
          <a:p>
            <a:endParaRPr lang="en-US" dirty="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467600" cy="655638"/>
          </a:xfrm>
        </p:spPr>
        <p:txBody>
          <a:bodyPr/>
          <a:lstStyle/>
          <a:p>
            <a:pPr algn="ctr"/>
            <a:r>
              <a:rPr lang="en-IN" dirty="0" smtClean="0"/>
              <a:t>ERECTION ALL RISKS POLICY </a:t>
            </a:r>
            <a:r>
              <a:rPr lang="en-IN" sz="1400" dirty="0" err="1" smtClean="0"/>
              <a:t>contd</a:t>
            </a:r>
            <a:r>
              <a:rPr lang="en-IN" sz="1400" dirty="0" smtClean="0"/>
              <a:t>…</a:t>
            </a:r>
            <a:endParaRPr lang="en-US" dirty="0"/>
          </a:p>
        </p:txBody>
      </p:sp>
      <p:sp>
        <p:nvSpPr>
          <p:cNvPr id="3" name="Content Placeholder 2"/>
          <p:cNvSpPr>
            <a:spLocks noGrp="1"/>
          </p:cNvSpPr>
          <p:nvPr>
            <p:ph sz="quarter" idx="1"/>
          </p:nvPr>
        </p:nvSpPr>
        <p:spPr>
          <a:xfrm>
            <a:off x="304800" y="928670"/>
            <a:ext cx="8267728" cy="5545282"/>
          </a:xfrm>
        </p:spPr>
        <p:txBody>
          <a:bodyPr>
            <a:normAutofit fontScale="85000" lnSpcReduction="10000"/>
          </a:bodyPr>
          <a:lstStyle/>
          <a:p>
            <a:pPr lvl="0"/>
            <a:r>
              <a:rPr lang="en-IN" dirty="0" smtClean="0"/>
              <a:t>Sum Insured(Memo 1):</a:t>
            </a:r>
            <a:endParaRPr lang="en-US" sz="2000" dirty="0" smtClean="0"/>
          </a:p>
          <a:p>
            <a:pPr lvl="1" algn="just"/>
            <a:r>
              <a:rPr lang="en-IN" sz="2400" dirty="0" smtClean="0"/>
              <a:t>Sum of Insurance shall not be less than the completely erected value of the property inclusive of freights, customs duty, erection cost and the Insured undertakes to increase or decrease the amount of insurance </a:t>
            </a:r>
            <a:r>
              <a:rPr lang="en-IN" sz="2400" i="1" dirty="0" smtClean="0"/>
              <a:t>in the event of any material fluctuation in the level of wages or prices.</a:t>
            </a:r>
            <a:endParaRPr lang="en-US" sz="2000" dirty="0" smtClean="0"/>
          </a:p>
          <a:p>
            <a:pPr lvl="1" algn="just"/>
            <a:r>
              <a:rPr lang="en-IN" sz="2400" dirty="0" smtClean="0"/>
              <a:t>Under Insurance: At the time of loss if it is found that the Sum Insured   of the property and/or of particular items involved is less than the amount required to be insured =&gt;</a:t>
            </a:r>
            <a:r>
              <a:rPr lang="en-IN" sz="2400" i="1" dirty="0" smtClean="0"/>
              <a:t>amount recoverable</a:t>
            </a:r>
            <a:r>
              <a:rPr lang="en-IN" sz="2400" dirty="0" smtClean="0"/>
              <a:t> shall be reduced in such proportion as the Sum Insured bears to the amount required to be insured.</a:t>
            </a:r>
            <a:endParaRPr lang="en-US" sz="2000" dirty="0" smtClean="0"/>
          </a:p>
          <a:p>
            <a:pPr lvl="1" algn="just"/>
            <a:r>
              <a:rPr lang="en-IN" sz="2400" dirty="0" smtClean="0"/>
              <a:t>Marine (Imports) -landed cost at site </a:t>
            </a:r>
            <a:endParaRPr lang="en-US" sz="2000" dirty="0" smtClean="0"/>
          </a:p>
          <a:p>
            <a:pPr lvl="1" algn="just"/>
            <a:r>
              <a:rPr lang="en-IN" sz="2400" dirty="0" smtClean="0"/>
              <a:t>Marine (Indigenous) -landed cost at site </a:t>
            </a:r>
            <a:endParaRPr lang="en-US" sz="2000" dirty="0" smtClean="0"/>
          </a:p>
          <a:p>
            <a:pPr lvl="1" algn="just"/>
            <a:r>
              <a:rPr lang="en-IN" sz="2400" dirty="0" smtClean="0"/>
              <a:t>Cost of Erection (</a:t>
            </a:r>
            <a:r>
              <a:rPr lang="en-IN" sz="2400" i="1" dirty="0" smtClean="0"/>
              <a:t>exclusive of preoperative expenses but inclusive of cost of visits of specialists and supervision charges</a:t>
            </a:r>
            <a:r>
              <a:rPr lang="en-IN" sz="2400" dirty="0" smtClean="0"/>
              <a:t>). </a:t>
            </a:r>
            <a:endParaRPr lang="en-US" sz="2000" dirty="0" smtClean="0"/>
          </a:p>
          <a:p>
            <a:pPr lvl="1" algn="just"/>
            <a:r>
              <a:rPr lang="en-IN" sz="2400" dirty="0" smtClean="0"/>
              <a:t>Permanent Civil Engineering Works (Temporary Works can also be itemised)</a:t>
            </a:r>
            <a:endParaRPr lang="en-US" sz="2000" dirty="0" smtClean="0"/>
          </a:p>
          <a:p>
            <a:pPr algn="just"/>
            <a:r>
              <a:rPr lang="en-IN" dirty="0" smtClean="0"/>
              <a:t>Half the escalated value, if escalation is opted for</a:t>
            </a:r>
            <a:endParaRPr lang="en-US" dirty="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7467600" cy="579438"/>
          </a:xfrm>
        </p:spPr>
        <p:txBody>
          <a:bodyPr/>
          <a:lstStyle/>
          <a:p>
            <a:pPr algn="ctr"/>
            <a:r>
              <a:rPr lang="en-IN" dirty="0" smtClean="0"/>
              <a:t>ERECTION ALL RISKS POLICY </a:t>
            </a:r>
            <a:r>
              <a:rPr lang="en-IN" sz="1400" dirty="0" err="1" smtClean="0"/>
              <a:t>contd</a:t>
            </a:r>
            <a:r>
              <a:rPr lang="en-IN" sz="1400" dirty="0" smtClean="0"/>
              <a:t>…</a:t>
            </a:r>
            <a:endParaRPr lang="en-US" dirty="0"/>
          </a:p>
        </p:txBody>
      </p:sp>
      <p:sp>
        <p:nvSpPr>
          <p:cNvPr id="3" name="Content Placeholder 2"/>
          <p:cNvSpPr>
            <a:spLocks noGrp="1"/>
          </p:cNvSpPr>
          <p:nvPr>
            <p:ph sz="quarter" idx="1"/>
          </p:nvPr>
        </p:nvSpPr>
        <p:spPr>
          <a:xfrm>
            <a:off x="457200" y="785794"/>
            <a:ext cx="7924800" cy="5688158"/>
          </a:xfrm>
        </p:spPr>
        <p:txBody>
          <a:bodyPr>
            <a:normAutofit/>
          </a:bodyPr>
          <a:lstStyle/>
          <a:p>
            <a:pPr lvl="0"/>
            <a:r>
              <a:rPr lang="en-IN" b="1" u="sng" dirty="0" smtClean="0"/>
              <a:t>Tariff Provisions:</a:t>
            </a:r>
            <a:endParaRPr lang="en-US" sz="2000" b="1" u="sng" dirty="0" smtClean="0"/>
          </a:p>
          <a:p>
            <a:pPr lvl="1" algn="just"/>
            <a:r>
              <a:rPr lang="en-IN" sz="2400" dirty="0" smtClean="0"/>
              <a:t>Applies to all Risks located in India.</a:t>
            </a:r>
            <a:endParaRPr lang="en-US" sz="2000" dirty="0" smtClean="0"/>
          </a:p>
          <a:p>
            <a:pPr lvl="1" algn="just"/>
            <a:r>
              <a:rPr lang="en-IN" sz="2400" dirty="0" smtClean="0"/>
              <a:t>Marine/Transit Insurance connected with Erection All Risks Insurances of any project can be placed  in one combined or under separate Policies in one department or in different departments.</a:t>
            </a:r>
            <a:endParaRPr lang="en-US" sz="2000" dirty="0" smtClean="0"/>
          </a:p>
          <a:p>
            <a:pPr lvl="1" algn="just"/>
            <a:r>
              <a:rPr lang="en-IN" sz="2400" dirty="0" smtClean="0"/>
              <a:t>Excess should be applied on the net claim amount after adjusting for salvage, depreciation and underinsurance.</a:t>
            </a:r>
            <a:endParaRPr lang="en-US" sz="2000" dirty="0" smtClean="0"/>
          </a:p>
          <a:p>
            <a:pPr lvl="1" algn="just"/>
            <a:r>
              <a:rPr lang="en-IN" sz="2400" dirty="0" smtClean="0"/>
              <a:t>MID-TERM INCREASE IN SUM INSURED: Premium should be collected on the additional Sum Insured at applicable EAR/SCE rate. It is not permissible to charge pro-rata premium.</a:t>
            </a:r>
            <a:endParaRPr lang="en-US" sz="2000" dirty="0" smtClean="0"/>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852"/>
            <a:ext cx="7467600" cy="785818"/>
          </a:xfrm>
        </p:spPr>
        <p:txBody>
          <a:bodyPr>
            <a:normAutofit fontScale="90000"/>
          </a:bodyPr>
          <a:lstStyle/>
          <a:p>
            <a:r>
              <a:rPr lang="en-IN" dirty="0" smtClean="0"/>
              <a:t>Boiler pressure plant- </a:t>
            </a:r>
            <a:r>
              <a:rPr lang="en-IN" dirty="0" err="1" smtClean="0"/>
              <a:t>bpp</a:t>
            </a:r>
            <a:r>
              <a:rPr lang="en-IN" dirty="0" smtClean="0"/>
              <a:t/>
            </a:r>
            <a:br>
              <a:rPr lang="en-IN" dirty="0" smtClean="0"/>
            </a:br>
            <a:r>
              <a:rPr lang="en-IN" sz="2700" dirty="0" smtClean="0">
                <a:solidFill>
                  <a:srgbClr val="FF0000"/>
                </a:solidFill>
              </a:rPr>
              <a:t>steam boiler in power plant</a:t>
            </a:r>
            <a:endParaRPr lang="en-IN" sz="2700" dirty="0">
              <a:solidFill>
                <a:srgbClr val="FF0000"/>
              </a:solidFill>
            </a:endParaRPr>
          </a:p>
        </p:txBody>
      </p:sp>
      <p:pic>
        <p:nvPicPr>
          <p:cNvPr id="6146" name="Picture 2" descr="C:\Users\70995\Desktop\PE2020\images (1).jpg"/>
          <p:cNvPicPr>
            <a:picLocks noGrp="1" noChangeAspect="1" noChangeArrowheads="1"/>
          </p:cNvPicPr>
          <p:nvPr>
            <p:ph sz="quarter" idx="1"/>
          </p:nvPr>
        </p:nvPicPr>
        <p:blipFill>
          <a:blip r:embed="rId2"/>
          <a:srcRect/>
          <a:stretch>
            <a:fillRect/>
          </a:stretch>
        </p:blipFill>
        <p:spPr bwMode="auto">
          <a:xfrm>
            <a:off x="714349" y="1071546"/>
            <a:ext cx="7000924" cy="5143536"/>
          </a:xfrm>
          <a:prstGeom prst="rect">
            <a:avLst/>
          </a:prstGeom>
          <a:noFill/>
        </p:spPr>
      </p:pic>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467600" cy="579438"/>
          </a:xfrm>
        </p:spPr>
        <p:txBody>
          <a:bodyPr/>
          <a:lstStyle/>
          <a:p>
            <a:pPr algn="ctr"/>
            <a:r>
              <a:rPr lang="en-IN" dirty="0" smtClean="0"/>
              <a:t>ERECTION ALL RISKS POLICY </a:t>
            </a:r>
            <a:r>
              <a:rPr lang="en-IN" sz="1400" dirty="0" err="1" smtClean="0"/>
              <a:t>contd</a:t>
            </a:r>
            <a:r>
              <a:rPr lang="en-IN" sz="1400" dirty="0" smtClean="0"/>
              <a:t>…</a:t>
            </a:r>
            <a:endParaRPr lang="en-US" dirty="0"/>
          </a:p>
        </p:txBody>
      </p:sp>
      <p:sp>
        <p:nvSpPr>
          <p:cNvPr id="3" name="Content Placeholder 2"/>
          <p:cNvSpPr>
            <a:spLocks noGrp="1"/>
          </p:cNvSpPr>
          <p:nvPr>
            <p:ph sz="quarter" idx="1"/>
          </p:nvPr>
        </p:nvSpPr>
        <p:spPr>
          <a:xfrm>
            <a:off x="457200" y="928670"/>
            <a:ext cx="7772400" cy="5929330"/>
          </a:xfrm>
        </p:spPr>
        <p:txBody>
          <a:bodyPr>
            <a:normAutofit/>
          </a:bodyPr>
          <a:lstStyle/>
          <a:p>
            <a:pPr lvl="1" algn="just"/>
            <a:r>
              <a:rPr lang="en-IN" sz="2400" dirty="0" smtClean="0"/>
              <a:t>EXTENSION BEYOND POLICY PERIOD</a:t>
            </a:r>
            <a:endParaRPr lang="en-US" sz="2000" dirty="0" smtClean="0"/>
          </a:p>
          <a:p>
            <a:pPr lvl="2" algn="just"/>
            <a:r>
              <a:rPr lang="en-IN" dirty="0" smtClean="0"/>
              <a:t>Separate Extension Rates apply</a:t>
            </a:r>
            <a:endParaRPr lang="en-US" sz="1600" dirty="0" smtClean="0"/>
          </a:p>
          <a:p>
            <a:pPr lvl="2" algn="just"/>
            <a:r>
              <a:rPr lang="en-IN" dirty="0" smtClean="0"/>
              <a:t>Extension rates shall apply on the value on the remaining part of the project, which is yet to be completed.</a:t>
            </a:r>
            <a:endParaRPr lang="en-US" sz="1600" dirty="0" smtClean="0"/>
          </a:p>
          <a:p>
            <a:pPr lvl="1" algn="just"/>
            <a:endParaRPr lang="en-IN" sz="2400" dirty="0" smtClean="0"/>
          </a:p>
          <a:p>
            <a:pPr lvl="1" algn="just"/>
            <a:r>
              <a:rPr lang="en-IN" sz="2400" dirty="0" smtClean="0"/>
              <a:t>Testing Period Extension</a:t>
            </a:r>
            <a:endParaRPr lang="en-US" sz="2000" dirty="0" smtClean="0"/>
          </a:p>
          <a:p>
            <a:pPr lvl="2" algn="just"/>
            <a:r>
              <a:rPr lang="en-IN" dirty="0" smtClean="0"/>
              <a:t>Rate Schedule contains rates for Extension of Testing Cover </a:t>
            </a:r>
            <a:r>
              <a:rPr lang="en-IN" i="1" dirty="0" smtClean="0"/>
              <a:t>within Policy Period.</a:t>
            </a:r>
            <a:endParaRPr lang="en-US" sz="1600" dirty="0" smtClean="0"/>
          </a:p>
          <a:p>
            <a:pPr lvl="2" algn="just"/>
            <a:r>
              <a:rPr lang="en-IN" dirty="0" smtClean="0"/>
              <a:t>Petrochemical Plants, Fertilizer Plants, Petroleum Refineries, Power Plant and Gas Turbine/Combined Gas Cycle Plant attract Extension Rates of 0.50 pm per month(Within) &amp; 0.70 pm per month(Beyond)  </a:t>
            </a:r>
            <a:endParaRPr lang="en-US" sz="1600" dirty="0" smtClean="0"/>
          </a:p>
          <a:p>
            <a:pPr lvl="2" algn="just"/>
            <a:r>
              <a:rPr lang="en-IN" dirty="0" smtClean="0"/>
              <a:t>Rest of the Risks&gt;Extension beyond Policy period-0.50 per mille per month</a:t>
            </a:r>
            <a:endParaRPr lang="en-US" sz="1600" dirty="0" smtClean="0"/>
          </a:p>
          <a:p>
            <a:endParaRPr lang="en-US" dirty="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467600" cy="731838"/>
          </a:xfrm>
        </p:spPr>
        <p:txBody>
          <a:bodyPr/>
          <a:lstStyle/>
          <a:p>
            <a:pPr algn="ctr"/>
            <a:r>
              <a:rPr lang="en-IN" dirty="0" smtClean="0"/>
              <a:t>ERECTION ALL RISKS POLICY </a:t>
            </a:r>
            <a:r>
              <a:rPr lang="en-IN" sz="1400" dirty="0" err="1" smtClean="0"/>
              <a:t>contd</a:t>
            </a:r>
            <a:r>
              <a:rPr lang="en-IN" sz="1400" dirty="0" smtClean="0"/>
              <a:t>…</a:t>
            </a:r>
            <a:endParaRPr lang="en-US" dirty="0"/>
          </a:p>
        </p:txBody>
      </p:sp>
      <p:sp>
        <p:nvSpPr>
          <p:cNvPr id="3" name="Content Placeholder 2"/>
          <p:cNvSpPr>
            <a:spLocks noGrp="1"/>
          </p:cNvSpPr>
          <p:nvPr>
            <p:ph sz="quarter" idx="1"/>
          </p:nvPr>
        </p:nvSpPr>
        <p:spPr>
          <a:xfrm>
            <a:off x="457200" y="1000108"/>
            <a:ext cx="7848600" cy="5473844"/>
          </a:xfrm>
        </p:spPr>
        <p:txBody>
          <a:bodyPr>
            <a:normAutofit lnSpcReduction="10000"/>
          </a:bodyPr>
          <a:lstStyle/>
          <a:p>
            <a:pPr algn="just"/>
            <a:r>
              <a:rPr lang="en-IN" sz="2300" dirty="0" smtClean="0"/>
              <a:t>REFUND OF PREMIUM FOR EARLY COMPLETION OF THE PROJECT-may be allowed subject to the undernoted conditions being complied with</a:t>
            </a:r>
            <a:endParaRPr lang="en-US" sz="2300" dirty="0" smtClean="0"/>
          </a:p>
          <a:p>
            <a:pPr lvl="2" algn="just"/>
            <a:r>
              <a:rPr lang="en-IN" sz="2000" dirty="0" smtClean="0"/>
              <a:t>period of insurance is 18 months and above</a:t>
            </a:r>
            <a:endParaRPr lang="en-US" sz="2000" dirty="0" smtClean="0"/>
          </a:p>
          <a:p>
            <a:pPr lvl="2" algn="just"/>
            <a:r>
              <a:rPr lang="en-IN" sz="2000" dirty="0" smtClean="0"/>
              <a:t>Notice for early completion being given in advance to the insurer i.e. before commencement of testing or in any case not later than 7 days after commencement of testing.</a:t>
            </a:r>
            <a:endParaRPr lang="en-US" sz="2000" dirty="0" smtClean="0"/>
          </a:p>
          <a:p>
            <a:pPr lvl="2" algn="just"/>
            <a:r>
              <a:rPr lang="en-IN" sz="2000" dirty="0" smtClean="0"/>
              <a:t>Claims Experience under the policy being less than 60 %</a:t>
            </a:r>
            <a:endParaRPr lang="en-US" sz="2000" dirty="0" smtClean="0"/>
          </a:p>
          <a:p>
            <a:pPr lvl="2" algn="just"/>
            <a:r>
              <a:rPr lang="en-IN" sz="2000" dirty="0" smtClean="0"/>
              <a:t>Minimum period for which refund can be claimed shall be 3 months</a:t>
            </a:r>
            <a:endParaRPr lang="en-US" sz="2000" dirty="0" smtClean="0"/>
          </a:p>
          <a:p>
            <a:pPr algn="just"/>
            <a:r>
              <a:rPr lang="en-IN" sz="2300" dirty="0" smtClean="0"/>
              <a:t>REFUND OF PREMIUM FOR CANCELLATION OF EAR/SCE POLICY</a:t>
            </a:r>
            <a:endParaRPr lang="en-US" sz="2300" dirty="0" smtClean="0"/>
          </a:p>
          <a:p>
            <a:pPr lvl="2" algn="just"/>
            <a:r>
              <a:rPr lang="en-IN" sz="2000" dirty="0" smtClean="0"/>
              <a:t>Can be considered due to abandonment of projects, double insurance etc.</a:t>
            </a:r>
            <a:endParaRPr lang="en-US" sz="2000" dirty="0" smtClean="0"/>
          </a:p>
          <a:p>
            <a:endParaRPr lang="en-US" dirty="0"/>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467600" cy="655638"/>
          </a:xfrm>
        </p:spPr>
        <p:txBody>
          <a:bodyPr/>
          <a:lstStyle/>
          <a:p>
            <a:r>
              <a:rPr lang="en-IN" dirty="0" smtClean="0"/>
              <a:t>ERECTION ALL RISKS POLICY </a:t>
            </a:r>
            <a:r>
              <a:rPr lang="en-IN" sz="1400" dirty="0" err="1" smtClean="0"/>
              <a:t>contd</a:t>
            </a:r>
            <a:r>
              <a:rPr lang="en-IN" sz="1400" dirty="0" smtClean="0"/>
              <a:t>…</a:t>
            </a:r>
            <a:endParaRPr lang="en-US" dirty="0"/>
          </a:p>
        </p:txBody>
      </p:sp>
      <p:sp>
        <p:nvSpPr>
          <p:cNvPr id="3" name="Content Placeholder 2"/>
          <p:cNvSpPr>
            <a:spLocks noGrp="1"/>
          </p:cNvSpPr>
          <p:nvPr>
            <p:ph sz="quarter" idx="1"/>
          </p:nvPr>
        </p:nvSpPr>
        <p:spPr>
          <a:xfrm>
            <a:off x="457200" y="1295400"/>
            <a:ext cx="7924800" cy="5178552"/>
          </a:xfrm>
        </p:spPr>
        <p:txBody>
          <a:bodyPr>
            <a:normAutofit fontScale="92500" lnSpcReduction="20000"/>
          </a:bodyPr>
          <a:lstStyle/>
          <a:p>
            <a:r>
              <a:rPr lang="en-IN" sz="2700" dirty="0" smtClean="0"/>
              <a:t>ISSUE OF FIRE POLICY DURING THE TESTING PERIOD –</a:t>
            </a:r>
            <a:endParaRPr lang="en-US" sz="2300" dirty="0" smtClean="0"/>
          </a:p>
          <a:p>
            <a:pPr lvl="2"/>
            <a:r>
              <a:rPr lang="en-IN" dirty="0" smtClean="0"/>
              <a:t>No Fire Policy can be issued during Testing Period</a:t>
            </a:r>
          </a:p>
          <a:p>
            <a:pPr lvl="2">
              <a:buNone/>
            </a:pPr>
            <a:endParaRPr lang="en-US" sz="1600" dirty="0" smtClean="0"/>
          </a:p>
          <a:p>
            <a:r>
              <a:rPr lang="en-IN" sz="2700" dirty="0" smtClean="0"/>
              <a:t>Instalment Facility</a:t>
            </a:r>
            <a:endParaRPr lang="en-US" sz="2300" dirty="0" smtClean="0"/>
          </a:p>
          <a:p>
            <a:pPr lvl="2"/>
            <a:r>
              <a:rPr lang="en-IN" dirty="0" smtClean="0"/>
              <a:t>If Policy period in excess of 12 months , quarterly payments allowed.</a:t>
            </a:r>
            <a:endParaRPr lang="en-US" sz="1600" dirty="0" smtClean="0"/>
          </a:p>
          <a:p>
            <a:pPr lvl="2"/>
            <a:r>
              <a:rPr lang="en-IN" dirty="0" smtClean="0"/>
              <a:t>First instalment 5% more than the rest and last instalment to be received 6 months before Expiry.</a:t>
            </a:r>
            <a:endParaRPr lang="en-US" sz="1600" dirty="0" smtClean="0"/>
          </a:p>
          <a:p>
            <a:pPr>
              <a:buNone/>
            </a:pPr>
            <a:r>
              <a:rPr lang="en-IN" dirty="0" smtClean="0"/>
              <a:t> </a:t>
            </a:r>
            <a:r>
              <a:rPr lang="en-IN" b="1" u="sng" dirty="0" smtClean="0"/>
              <a:t>Excess:</a:t>
            </a:r>
            <a:endParaRPr lang="en-US" sz="2000" b="1" u="sng" dirty="0" smtClean="0"/>
          </a:p>
          <a:p>
            <a:pPr lvl="0"/>
            <a:r>
              <a:rPr lang="en-IN" dirty="0" smtClean="0"/>
              <a:t>For Storage &amp; Erection(Normal) Claims</a:t>
            </a:r>
            <a:endParaRPr lang="en-US" sz="2000" dirty="0" smtClean="0"/>
          </a:p>
          <a:p>
            <a:pPr lvl="0"/>
            <a:r>
              <a:rPr lang="en-IN" dirty="0" smtClean="0"/>
              <a:t>For Testing Period Claims</a:t>
            </a:r>
            <a:endParaRPr lang="en-US" sz="2000" dirty="0" smtClean="0"/>
          </a:p>
          <a:p>
            <a:pPr lvl="0"/>
            <a:r>
              <a:rPr lang="en-IN" dirty="0" smtClean="0"/>
              <a:t>For Acts of God Claims (as per Memo 6)</a:t>
            </a:r>
            <a:endParaRPr lang="en-US" sz="2000" dirty="0" smtClean="0"/>
          </a:p>
          <a:p>
            <a:pPr lvl="0"/>
            <a:r>
              <a:rPr lang="en-IN" dirty="0" smtClean="0"/>
              <a:t>For Fire/Explosion Claims</a:t>
            </a:r>
            <a:endParaRPr lang="en-US" sz="2000" dirty="0" smtClean="0"/>
          </a:p>
          <a:p>
            <a:pPr lvl="0"/>
            <a:r>
              <a:rPr lang="en-IN" dirty="0" smtClean="0"/>
              <a:t>Theft/Burglary Claims </a:t>
            </a:r>
            <a:endParaRPr lang="en-US" sz="2000" dirty="0" smtClean="0"/>
          </a:p>
          <a:p>
            <a:pPr lvl="0"/>
            <a:r>
              <a:rPr lang="en-IN" dirty="0" smtClean="0"/>
              <a:t>For DE Claims</a:t>
            </a:r>
            <a:endParaRPr lang="en-US" sz="2000" dirty="0" smtClean="0"/>
          </a:p>
          <a:p>
            <a:endParaRPr lang="en-US" dirty="0"/>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467600" cy="579438"/>
          </a:xfrm>
        </p:spPr>
        <p:txBody>
          <a:bodyPr/>
          <a:lstStyle/>
          <a:p>
            <a:pPr algn="ctr"/>
            <a:r>
              <a:rPr lang="en-IN" dirty="0" smtClean="0"/>
              <a:t>ERECTION ALL RISKS POLICY </a:t>
            </a:r>
            <a:r>
              <a:rPr lang="en-IN" sz="1400" dirty="0" err="1" smtClean="0"/>
              <a:t>contd</a:t>
            </a:r>
            <a:r>
              <a:rPr lang="en-IN" sz="1400" dirty="0" smtClean="0"/>
              <a:t>…</a:t>
            </a:r>
            <a:endParaRPr lang="en-US" dirty="0"/>
          </a:p>
        </p:txBody>
      </p:sp>
      <p:sp>
        <p:nvSpPr>
          <p:cNvPr id="3" name="Content Placeholder 2"/>
          <p:cNvSpPr>
            <a:spLocks noGrp="1"/>
          </p:cNvSpPr>
          <p:nvPr>
            <p:ph sz="quarter" idx="1"/>
          </p:nvPr>
        </p:nvSpPr>
        <p:spPr>
          <a:xfrm>
            <a:off x="500034" y="857232"/>
            <a:ext cx="8215370" cy="6000768"/>
          </a:xfrm>
        </p:spPr>
        <p:txBody>
          <a:bodyPr>
            <a:normAutofit fontScale="92500" lnSpcReduction="10000"/>
          </a:bodyPr>
          <a:lstStyle/>
          <a:p>
            <a:pPr lvl="0"/>
            <a:r>
              <a:rPr lang="en-IN" b="1" u="sng" dirty="0" smtClean="0"/>
              <a:t>Add On Covers</a:t>
            </a:r>
            <a:endParaRPr lang="en-US" sz="2000" b="1" u="sng" dirty="0" smtClean="0"/>
          </a:p>
          <a:p>
            <a:pPr>
              <a:buNone/>
            </a:pPr>
            <a:endParaRPr lang="en-US" sz="2000" dirty="0" smtClean="0"/>
          </a:p>
          <a:p>
            <a:pPr lvl="1" algn="just"/>
            <a:r>
              <a:rPr lang="en-IN" sz="2400" dirty="0" smtClean="0"/>
              <a:t>Storage Risks at the Fabricator’s Premises/Workshop</a:t>
            </a:r>
            <a:endParaRPr lang="en-US" sz="2000" dirty="0" smtClean="0"/>
          </a:p>
          <a:p>
            <a:pPr lvl="2" algn="just"/>
            <a:r>
              <a:rPr lang="en-IN" dirty="0" smtClean="0"/>
              <a:t>Rate @ </a:t>
            </a:r>
            <a:endParaRPr lang="en-US" sz="1600" dirty="0" smtClean="0"/>
          </a:p>
          <a:p>
            <a:pPr lvl="2" algn="just"/>
            <a:r>
              <a:rPr lang="en-IN" dirty="0" smtClean="0"/>
              <a:t>Excess:</a:t>
            </a:r>
            <a:endParaRPr lang="en-US" sz="1600" dirty="0" smtClean="0"/>
          </a:p>
          <a:p>
            <a:pPr lvl="1" algn="just"/>
            <a:r>
              <a:rPr lang="en-IN" sz="2400" dirty="0" smtClean="0"/>
              <a:t>Dismantling Cover.</a:t>
            </a:r>
            <a:endParaRPr lang="en-US" sz="2000" dirty="0" smtClean="0"/>
          </a:p>
          <a:p>
            <a:pPr lvl="2" algn="just"/>
            <a:r>
              <a:rPr lang="en-IN" dirty="0" smtClean="0"/>
              <a:t>Rate@60 % of SCE Rate </a:t>
            </a:r>
            <a:r>
              <a:rPr lang="en-IN" i="1" dirty="0" smtClean="0"/>
              <a:t>irrespective of the period for Dismantling</a:t>
            </a:r>
            <a:endParaRPr lang="en-US" sz="1600" dirty="0" smtClean="0"/>
          </a:p>
          <a:p>
            <a:pPr lvl="1" algn="just"/>
            <a:r>
              <a:rPr lang="en-IN" sz="2400" dirty="0" smtClean="0"/>
              <a:t>Earthquake (FIRE &amp; SHOCK) Perils.</a:t>
            </a:r>
            <a:endParaRPr lang="en-US" sz="2000" dirty="0" smtClean="0"/>
          </a:p>
          <a:p>
            <a:pPr lvl="2" algn="just"/>
            <a:r>
              <a:rPr lang="en-IN" dirty="0" smtClean="0"/>
              <a:t>Rates: </a:t>
            </a:r>
            <a:r>
              <a:rPr lang="en-IN" dirty="0" err="1" smtClean="0"/>
              <a:t>Zonal</a:t>
            </a:r>
            <a:r>
              <a:rPr lang="en-IN" dirty="0" smtClean="0"/>
              <a:t> wise annual rates for 4 zones  with district classification as per Fire Tariff.</a:t>
            </a:r>
            <a:endParaRPr lang="en-US" sz="1600" dirty="0" smtClean="0"/>
          </a:p>
          <a:p>
            <a:pPr lvl="2" algn="just"/>
            <a:r>
              <a:rPr lang="en-IN" dirty="0" smtClean="0"/>
              <a:t>Additional rates are to be charged on pro-rata basis for period shorter than one year.</a:t>
            </a:r>
            <a:endParaRPr lang="en-US" sz="1600" dirty="0" smtClean="0"/>
          </a:p>
          <a:p>
            <a:pPr lvl="2" algn="just"/>
            <a:r>
              <a:rPr lang="en-IN" dirty="0" smtClean="0"/>
              <a:t>Excess: As per AOG/Major perils Excess.</a:t>
            </a:r>
            <a:endParaRPr lang="en-US" sz="1600" dirty="0" smtClean="0"/>
          </a:p>
          <a:p>
            <a:pPr lvl="2" algn="just"/>
            <a:r>
              <a:rPr lang="en-IN" dirty="0" smtClean="0"/>
              <a:t>All `Acts of God’ perils other than Earthquake (Fire &amp; Shock) are taken care of in the SCE Rates prescribed. However no reduction in the rate can be allowed for excluding any of these perils.</a:t>
            </a:r>
            <a:endParaRPr lang="en-US" sz="1600" dirty="0" smtClean="0"/>
          </a:p>
          <a:p>
            <a:pPr lvl="2" algn="just"/>
            <a:r>
              <a:rPr lang="en-IN" u="sng" dirty="0" smtClean="0"/>
              <a:t>Earthquake cover on first loss basis</a:t>
            </a:r>
            <a:r>
              <a:rPr lang="en-IN" dirty="0" smtClean="0"/>
              <a:t> - Earthquake cover could be granted on first loss basis with Sum Insured limits of 20% (OR 10%) of the total Sum Insured at the rates of 50 % (OR 40 %) of the tariff rate calculated on the total sum insured.</a:t>
            </a:r>
            <a:endParaRPr lang="en-US" sz="1600" dirty="0" smtClean="0"/>
          </a:p>
          <a:p>
            <a:endParaRPr lang="en-US" dirty="0"/>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467600" cy="655638"/>
          </a:xfrm>
        </p:spPr>
        <p:txBody>
          <a:bodyPr/>
          <a:lstStyle/>
          <a:p>
            <a:pPr algn="ctr"/>
            <a:r>
              <a:rPr lang="en-IN" dirty="0" smtClean="0"/>
              <a:t>ERECTION ALL RISKS POLICY </a:t>
            </a:r>
            <a:r>
              <a:rPr lang="en-IN" sz="1400" dirty="0" err="1" smtClean="0"/>
              <a:t>contd</a:t>
            </a:r>
            <a:r>
              <a:rPr lang="en-IN" sz="1400" dirty="0" smtClean="0"/>
              <a:t>…</a:t>
            </a:r>
            <a:endParaRPr lang="en-US" dirty="0"/>
          </a:p>
        </p:txBody>
      </p:sp>
      <p:sp>
        <p:nvSpPr>
          <p:cNvPr id="3" name="Content Placeholder 2"/>
          <p:cNvSpPr>
            <a:spLocks noGrp="1"/>
          </p:cNvSpPr>
          <p:nvPr>
            <p:ph sz="quarter" idx="1"/>
          </p:nvPr>
        </p:nvSpPr>
        <p:spPr>
          <a:xfrm>
            <a:off x="457200" y="928670"/>
            <a:ext cx="7467600" cy="5545282"/>
          </a:xfrm>
        </p:spPr>
        <p:txBody>
          <a:bodyPr/>
          <a:lstStyle/>
          <a:p>
            <a:pPr lvl="1"/>
            <a:endParaRPr lang="en-IN" sz="2400" dirty="0" smtClean="0"/>
          </a:p>
          <a:p>
            <a:pPr lvl="1"/>
            <a:r>
              <a:rPr lang="en-IN" sz="2400" dirty="0" smtClean="0"/>
              <a:t>Clearance and removal of Debris</a:t>
            </a:r>
          </a:p>
          <a:p>
            <a:pPr lvl="1">
              <a:buNone/>
            </a:pPr>
            <a:endParaRPr lang="en-US" sz="2000" dirty="0" smtClean="0"/>
          </a:p>
          <a:p>
            <a:pPr lvl="2"/>
            <a:r>
              <a:rPr lang="en-IN" dirty="0" smtClean="0"/>
              <a:t>@ SCE Rate</a:t>
            </a:r>
          </a:p>
          <a:p>
            <a:pPr lvl="2">
              <a:buNone/>
            </a:pPr>
            <a:endParaRPr lang="en-US" sz="1600" dirty="0" smtClean="0"/>
          </a:p>
          <a:p>
            <a:pPr lvl="2"/>
            <a:r>
              <a:rPr lang="en-IN" dirty="0" smtClean="0"/>
              <a:t>Where the Project is a mix of both old and new machinery, the EAR/SCE Rate as applicable for the new machinery is to be charged.</a:t>
            </a:r>
          </a:p>
          <a:p>
            <a:pPr lvl="2">
              <a:buNone/>
            </a:pPr>
            <a:endParaRPr lang="en-US" sz="1600" dirty="0" smtClean="0"/>
          </a:p>
          <a:p>
            <a:pPr lvl="2"/>
            <a:r>
              <a:rPr lang="en-IN" dirty="0" smtClean="0"/>
              <a:t>If no premium is realized, the question of Indemnification of such expenses would not arise. However, if for such damaged property </a:t>
            </a:r>
            <a:r>
              <a:rPr lang="en-IN" i="1" dirty="0" smtClean="0"/>
              <a:t>which may have a salvage value</a:t>
            </a:r>
            <a:r>
              <a:rPr lang="en-IN" dirty="0" smtClean="0"/>
              <a:t>, retrieval expenses are incurred, such expenses may be paid for on merits of each case.</a:t>
            </a:r>
          </a:p>
          <a:p>
            <a:pPr lvl="2">
              <a:buNone/>
            </a:pPr>
            <a:endParaRPr lang="en-US" sz="1600" dirty="0" smtClean="0"/>
          </a:p>
          <a:p>
            <a:pPr lvl="2"/>
            <a:r>
              <a:rPr lang="en-IN" dirty="0" smtClean="0"/>
              <a:t>No separate excess for debris removal need be applied.</a:t>
            </a:r>
            <a:endParaRPr lang="en-US" sz="1600" dirty="0" smtClean="0"/>
          </a:p>
          <a:p>
            <a:endParaRPr lang="en-US" dirty="0"/>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7467600" cy="655638"/>
          </a:xfrm>
        </p:spPr>
        <p:txBody>
          <a:bodyPr/>
          <a:lstStyle/>
          <a:p>
            <a:pPr algn="ctr"/>
            <a:r>
              <a:rPr lang="en-IN" dirty="0" smtClean="0"/>
              <a:t>ERECTION ALL RISKS POLICY </a:t>
            </a:r>
            <a:r>
              <a:rPr lang="en-IN" sz="1400" dirty="0" err="1" smtClean="0"/>
              <a:t>contd</a:t>
            </a:r>
            <a:r>
              <a:rPr lang="en-IN" sz="1400" dirty="0" smtClean="0"/>
              <a:t>…</a:t>
            </a:r>
            <a:endParaRPr lang="en-US" dirty="0"/>
          </a:p>
        </p:txBody>
      </p:sp>
      <p:sp>
        <p:nvSpPr>
          <p:cNvPr id="3" name="Content Placeholder 2"/>
          <p:cNvSpPr>
            <a:spLocks noGrp="1"/>
          </p:cNvSpPr>
          <p:nvPr>
            <p:ph sz="quarter" idx="1"/>
          </p:nvPr>
        </p:nvSpPr>
        <p:spPr>
          <a:xfrm>
            <a:off x="457200" y="928670"/>
            <a:ext cx="7848600" cy="5545282"/>
          </a:xfrm>
        </p:spPr>
        <p:txBody>
          <a:bodyPr>
            <a:normAutofit/>
          </a:bodyPr>
          <a:lstStyle/>
          <a:p>
            <a:pPr>
              <a:buNone/>
            </a:pPr>
            <a:r>
              <a:rPr lang="en-IN" sz="2700" dirty="0" smtClean="0"/>
              <a:t>Third Party Liability</a:t>
            </a:r>
            <a:endParaRPr lang="en-US" sz="2300" dirty="0" smtClean="0"/>
          </a:p>
          <a:p>
            <a:pPr lvl="1"/>
            <a:r>
              <a:rPr lang="en-IN" dirty="0" smtClean="0"/>
              <a:t>@ SCE Rate.(Project is mix of both old and new machinery the EAR/SCE rate as applicable for the new machinery)</a:t>
            </a:r>
            <a:endParaRPr lang="en-US" sz="1900" dirty="0" smtClean="0"/>
          </a:p>
          <a:p>
            <a:pPr lvl="1"/>
            <a:r>
              <a:rPr lang="en-IN" dirty="0" smtClean="0"/>
              <a:t>Excess: Normal/Testing Periods/AOG applies depending on Cause.</a:t>
            </a:r>
            <a:endParaRPr lang="en-US" sz="1900" dirty="0" smtClean="0"/>
          </a:p>
          <a:p>
            <a:pPr lvl="1"/>
            <a:r>
              <a:rPr lang="en-IN" dirty="0" smtClean="0"/>
              <a:t>TPL Limit:</a:t>
            </a:r>
            <a:endParaRPr lang="en-US" sz="1900" dirty="0" smtClean="0"/>
          </a:p>
          <a:p>
            <a:pPr lvl="3"/>
            <a:r>
              <a:rPr lang="en-IN" dirty="0" smtClean="0"/>
              <a:t>For policies with Sum Insured </a:t>
            </a:r>
            <a:r>
              <a:rPr lang="en-IN" dirty="0" err="1" smtClean="0"/>
              <a:t>upto</a:t>
            </a:r>
            <a:r>
              <a:rPr lang="en-IN" dirty="0" smtClean="0"/>
              <a:t> Rs. 10 </a:t>
            </a:r>
            <a:r>
              <a:rPr lang="en-IN" dirty="0" err="1" smtClean="0"/>
              <a:t>Crores</a:t>
            </a:r>
            <a:r>
              <a:rPr lang="en-IN" dirty="0" err="1" smtClean="0">
                <a:sym typeface="Symbol"/>
              </a:rPr>
              <a:t></a:t>
            </a:r>
            <a:r>
              <a:rPr lang="en-IN" dirty="0" err="1" smtClean="0"/>
              <a:t>Any</a:t>
            </a:r>
            <a:r>
              <a:rPr lang="en-IN" dirty="0" smtClean="0"/>
              <a:t> one person </a:t>
            </a:r>
            <a:r>
              <a:rPr lang="en-IN" dirty="0" smtClean="0">
                <a:sym typeface="Symbol"/>
              </a:rPr>
              <a:t></a:t>
            </a:r>
            <a:r>
              <a:rPr lang="en-IN" dirty="0" smtClean="0"/>
              <a:t> Any one accident </a:t>
            </a:r>
            <a:r>
              <a:rPr lang="en-IN" dirty="0" smtClean="0">
                <a:sym typeface="Symbol"/>
              </a:rPr>
              <a:t></a:t>
            </a:r>
            <a:r>
              <a:rPr lang="en-IN" dirty="0" smtClean="0"/>
              <a:t> During the entire period of SCE/EAR cover </a:t>
            </a:r>
            <a:r>
              <a:rPr lang="en-IN" dirty="0" err="1" smtClean="0"/>
              <a:t>Upto</a:t>
            </a:r>
            <a:r>
              <a:rPr lang="en-IN" dirty="0" smtClean="0"/>
              <a:t> Rs. 1 </a:t>
            </a:r>
            <a:r>
              <a:rPr lang="en-IN" dirty="0" err="1" smtClean="0"/>
              <a:t>Crore</a:t>
            </a:r>
            <a:endParaRPr lang="en-US" sz="1600" dirty="0" smtClean="0"/>
          </a:p>
          <a:p>
            <a:pPr lvl="3"/>
            <a:r>
              <a:rPr lang="en-IN" dirty="0" smtClean="0"/>
              <a:t>For policies with sum insured above Rs. 10.0 </a:t>
            </a:r>
            <a:r>
              <a:rPr lang="en-IN" dirty="0" err="1" smtClean="0"/>
              <a:t>Crores</a:t>
            </a:r>
            <a:r>
              <a:rPr lang="en-IN" dirty="0" smtClean="0">
                <a:sym typeface="Symbol"/>
              </a:rPr>
              <a:t></a:t>
            </a:r>
            <a:r>
              <a:rPr lang="en-IN" dirty="0" smtClean="0"/>
              <a:t> Any one person </a:t>
            </a:r>
            <a:r>
              <a:rPr lang="en-IN" dirty="0" smtClean="0">
                <a:sym typeface="Symbol"/>
              </a:rPr>
              <a:t></a:t>
            </a:r>
            <a:r>
              <a:rPr lang="en-IN" dirty="0" smtClean="0"/>
              <a:t>Any one accident </a:t>
            </a:r>
            <a:r>
              <a:rPr lang="en-IN" dirty="0" smtClean="0">
                <a:sym typeface="Symbol"/>
              </a:rPr>
              <a:t></a:t>
            </a:r>
            <a:r>
              <a:rPr lang="en-IN" dirty="0" smtClean="0"/>
              <a:t> During the entire period of SCE/EAR cover 10% of the completely erected value of the project or Rs.10 </a:t>
            </a:r>
            <a:r>
              <a:rPr lang="en-IN" dirty="0" err="1" smtClean="0"/>
              <a:t>Crores</a:t>
            </a:r>
            <a:r>
              <a:rPr lang="en-IN" dirty="0" smtClean="0"/>
              <a:t> whichever is low.</a:t>
            </a:r>
            <a:endParaRPr lang="en-US" sz="1600" dirty="0" smtClean="0"/>
          </a:p>
          <a:p>
            <a:pPr lvl="3"/>
            <a:r>
              <a:rPr lang="en-IN" dirty="0" smtClean="0"/>
              <a:t>Third Party Liability Insurance in excess of the above limits should be underwritten in the Miscellaneous Department.</a:t>
            </a:r>
            <a:endParaRPr lang="en-US" sz="1600" dirty="0" smtClean="0"/>
          </a:p>
          <a:p>
            <a:endParaRPr lang="en-US" dirty="0"/>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7467600" cy="579438"/>
          </a:xfrm>
        </p:spPr>
        <p:txBody>
          <a:bodyPr/>
          <a:lstStyle/>
          <a:p>
            <a:pPr algn="ctr"/>
            <a:r>
              <a:rPr lang="en-IN" dirty="0" smtClean="0"/>
              <a:t>ERECTION ALL RISKS POLICY </a:t>
            </a:r>
            <a:r>
              <a:rPr lang="en-IN" sz="1400" dirty="0" err="1" smtClean="0"/>
              <a:t>contd</a:t>
            </a:r>
            <a:r>
              <a:rPr lang="en-IN" sz="1400" dirty="0" smtClean="0"/>
              <a:t>…</a:t>
            </a:r>
            <a:endParaRPr lang="en-US" dirty="0"/>
          </a:p>
        </p:txBody>
      </p:sp>
      <p:sp>
        <p:nvSpPr>
          <p:cNvPr id="3" name="Content Placeholder 2"/>
          <p:cNvSpPr>
            <a:spLocks noGrp="1"/>
          </p:cNvSpPr>
          <p:nvPr>
            <p:ph sz="quarter" idx="1"/>
          </p:nvPr>
        </p:nvSpPr>
        <p:spPr>
          <a:xfrm>
            <a:off x="457200" y="1066800"/>
            <a:ext cx="7848600" cy="5407152"/>
          </a:xfrm>
        </p:spPr>
        <p:txBody>
          <a:bodyPr>
            <a:normAutofit fontScale="92500"/>
          </a:bodyPr>
          <a:lstStyle/>
          <a:p>
            <a:pPr lvl="1"/>
            <a:r>
              <a:rPr lang="en-IN" b="1" dirty="0" smtClean="0">
                <a:solidFill>
                  <a:srgbClr val="7030A0"/>
                </a:solidFill>
              </a:rPr>
              <a:t>Reinstatement: No.TPL Cover cannot be reinstated after occurrence of loss.</a:t>
            </a:r>
            <a:endParaRPr lang="en-US" sz="1900" b="1" dirty="0" smtClean="0">
              <a:solidFill>
                <a:srgbClr val="7030A0"/>
              </a:solidFill>
            </a:endParaRPr>
          </a:p>
          <a:p>
            <a:pPr lvl="1"/>
            <a:r>
              <a:rPr lang="en-IN" dirty="0" smtClean="0"/>
              <a:t>During Extended maintenance: Third Party Liability Cover cannot be granted during extended maintenance.</a:t>
            </a:r>
            <a:endParaRPr lang="en-US" sz="1900" dirty="0" smtClean="0"/>
          </a:p>
          <a:p>
            <a:pPr lvl="1"/>
            <a:r>
              <a:rPr lang="en-IN" b="1" dirty="0" smtClean="0">
                <a:solidFill>
                  <a:srgbClr val="7030A0"/>
                </a:solidFill>
              </a:rPr>
              <a:t>CROSS LIABILITY COVER: TPL can be modified to offer cover to the insured parties named in the Policy schedule as if a separate policy has been issued to each party. Additional Rate @ 50% of TPL Premium.</a:t>
            </a:r>
            <a:endParaRPr lang="en-US" sz="1900" b="1" dirty="0" smtClean="0">
              <a:solidFill>
                <a:srgbClr val="7030A0"/>
              </a:solidFill>
            </a:endParaRPr>
          </a:p>
          <a:p>
            <a:endParaRPr lang="en-US" sz="2000" dirty="0" smtClean="0"/>
          </a:p>
          <a:p>
            <a:pPr lvl="1"/>
            <a:r>
              <a:rPr lang="en-IN" sz="2400" dirty="0" smtClean="0"/>
              <a:t>CIVIL WORKS</a:t>
            </a:r>
            <a:endParaRPr lang="en-US" sz="2000" dirty="0" smtClean="0"/>
          </a:p>
          <a:p>
            <a:pPr lvl="2"/>
            <a:r>
              <a:rPr lang="en-IN" dirty="0" smtClean="0"/>
              <a:t>The civil works related to machinery foundations should necessarily be covered along with the machinery.</a:t>
            </a:r>
            <a:endParaRPr lang="en-US" sz="1600" dirty="0" smtClean="0"/>
          </a:p>
          <a:p>
            <a:pPr lvl="1"/>
            <a:r>
              <a:rPr lang="en-IN" sz="2400" dirty="0" smtClean="0"/>
              <a:t>SURROUNDING PROPERTY OF THE INSURED</a:t>
            </a:r>
            <a:endParaRPr lang="en-US" sz="2000" dirty="0" smtClean="0"/>
          </a:p>
          <a:p>
            <a:pPr lvl="2"/>
            <a:r>
              <a:rPr lang="en-IN" dirty="0" smtClean="0"/>
              <a:t>Rate @ 50% of EAR</a:t>
            </a:r>
            <a:endParaRPr lang="en-US" sz="1600" dirty="0" smtClean="0"/>
          </a:p>
          <a:p>
            <a:pPr lvl="2"/>
            <a:r>
              <a:rPr lang="en-IN" dirty="0" smtClean="0"/>
              <a:t>Excess: The policy excesses (Normal/Testing period) should apply.</a:t>
            </a:r>
            <a:endParaRPr lang="en-US" sz="1600" dirty="0" smtClean="0"/>
          </a:p>
          <a:p>
            <a:pPr lvl="2"/>
            <a:r>
              <a:rPr lang="en-IN" dirty="0" smtClean="0"/>
              <a:t>Reinstatement: Allowed after occurrence of claim.</a:t>
            </a:r>
            <a:endParaRPr lang="en-US" sz="1600" dirty="0" smtClean="0"/>
          </a:p>
          <a:p>
            <a:endParaRPr lang="en-US" dirty="0"/>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467600" cy="655638"/>
          </a:xfrm>
        </p:spPr>
        <p:txBody>
          <a:bodyPr/>
          <a:lstStyle/>
          <a:p>
            <a:pPr algn="ctr"/>
            <a:r>
              <a:rPr lang="en-IN" dirty="0" smtClean="0"/>
              <a:t>ERECTION ALL RISKS POLICY </a:t>
            </a:r>
            <a:r>
              <a:rPr lang="en-IN" sz="1400" dirty="0" err="1" smtClean="0"/>
              <a:t>contd</a:t>
            </a:r>
            <a:r>
              <a:rPr lang="en-IN" sz="1400" dirty="0" smtClean="0"/>
              <a:t>…</a:t>
            </a:r>
            <a:endParaRPr lang="en-US" dirty="0"/>
          </a:p>
        </p:txBody>
      </p:sp>
      <p:sp>
        <p:nvSpPr>
          <p:cNvPr id="3" name="Content Placeholder 2"/>
          <p:cNvSpPr>
            <a:spLocks noGrp="1"/>
          </p:cNvSpPr>
          <p:nvPr>
            <p:ph sz="quarter" idx="1"/>
          </p:nvPr>
        </p:nvSpPr>
        <p:spPr>
          <a:xfrm>
            <a:off x="457200" y="1000108"/>
            <a:ext cx="8043890" cy="5473844"/>
          </a:xfrm>
        </p:spPr>
        <p:txBody>
          <a:bodyPr>
            <a:normAutofit lnSpcReduction="10000"/>
          </a:bodyPr>
          <a:lstStyle/>
          <a:p>
            <a:pPr lvl="1"/>
            <a:r>
              <a:rPr lang="en-IN" sz="2000" dirty="0" smtClean="0"/>
              <a:t>Escalation</a:t>
            </a:r>
            <a:endParaRPr lang="en-US" sz="2000" dirty="0" smtClean="0"/>
          </a:p>
          <a:p>
            <a:pPr lvl="2" algn="just"/>
            <a:r>
              <a:rPr lang="en-IN" sz="2000" dirty="0" smtClean="0"/>
              <a:t>Limited to a maximum of 50 % of the sum insured.</a:t>
            </a:r>
            <a:endParaRPr lang="en-US" sz="2000" dirty="0" smtClean="0"/>
          </a:p>
          <a:p>
            <a:pPr lvl="2" algn="just"/>
            <a:r>
              <a:rPr lang="en-IN" sz="2000" dirty="0" smtClean="0"/>
              <a:t>Escalation limit shall be expressed in percentage and permitted only once at the time of inception</a:t>
            </a:r>
            <a:endParaRPr lang="en-US" sz="2000" dirty="0" smtClean="0"/>
          </a:p>
          <a:p>
            <a:pPr lvl="2" algn="just"/>
            <a:r>
              <a:rPr lang="en-IN" sz="2000" dirty="0" smtClean="0"/>
              <a:t>@ SCE Rate on 50% of Escalation SI.</a:t>
            </a:r>
            <a:endParaRPr lang="en-US" sz="2000" dirty="0" smtClean="0"/>
          </a:p>
          <a:p>
            <a:pPr lvl="1" algn="just"/>
            <a:r>
              <a:rPr lang="en-IN" sz="2000" dirty="0" smtClean="0"/>
              <a:t>EXPRESS FREIGHT (AIR FREIGHT EXCLUDED) HOLIDAY AND OVERTIME RATES OF WAGES</a:t>
            </a:r>
            <a:endParaRPr lang="en-US" sz="2000" dirty="0" smtClean="0"/>
          </a:p>
          <a:p>
            <a:pPr lvl="2" algn="just"/>
            <a:r>
              <a:rPr lang="en-IN" sz="2000" dirty="0" smtClean="0"/>
              <a:t>@ SCE Rate(Excl Add </a:t>
            </a:r>
            <a:r>
              <a:rPr lang="en-IN" sz="2000" dirty="0" err="1" smtClean="0"/>
              <a:t>Ons</a:t>
            </a:r>
            <a:r>
              <a:rPr lang="en-IN" sz="2000" dirty="0" smtClean="0"/>
              <a:t> Rate)</a:t>
            </a:r>
            <a:endParaRPr lang="en-US" sz="2000" dirty="0" smtClean="0"/>
          </a:p>
          <a:p>
            <a:pPr lvl="2" algn="just"/>
            <a:r>
              <a:rPr lang="en-IN" sz="2000" dirty="0" smtClean="0"/>
              <a:t>Reinstatement: Allowed on payment of additional premium after occurrence of claim.</a:t>
            </a:r>
            <a:endParaRPr lang="en-US" sz="2000" dirty="0" smtClean="0"/>
          </a:p>
          <a:p>
            <a:pPr lvl="1" algn="just"/>
            <a:r>
              <a:rPr lang="en-IN" sz="2000" dirty="0" smtClean="0"/>
              <a:t>AIR FREIGHT</a:t>
            </a:r>
            <a:endParaRPr lang="en-US" sz="2000" dirty="0" smtClean="0"/>
          </a:p>
          <a:p>
            <a:pPr lvl="2" algn="just"/>
            <a:r>
              <a:rPr lang="en-IN" sz="2000" dirty="0" smtClean="0"/>
              <a:t>Rate:@ 5% on Limit Selected</a:t>
            </a:r>
            <a:endParaRPr lang="en-US" sz="2000" dirty="0" smtClean="0"/>
          </a:p>
          <a:p>
            <a:pPr lvl="2" algn="just"/>
            <a:r>
              <a:rPr lang="en-IN" sz="2000" dirty="0" smtClean="0"/>
              <a:t>Excess:5 % of the Air Freight incurred per claim, in addition to policy Excess</a:t>
            </a:r>
            <a:endParaRPr lang="en-US" sz="2000" dirty="0" smtClean="0"/>
          </a:p>
          <a:p>
            <a:pPr lvl="2" algn="just"/>
            <a:r>
              <a:rPr lang="en-IN" sz="2000" dirty="0" smtClean="0"/>
              <a:t>Reinstatement: Allowed on payment of additional premium after occurrence of claim.</a:t>
            </a:r>
            <a:endParaRPr lang="en-US" sz="2000" dirty="0" smtClean="0"/>
          </a:p>
          <a:p>
            <a:endParaRPr lang="en-US" dirty="0"/>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7467600" cy="731838"/>
          </a:xfrm>
        </p:spPr>
        <p:txBody>
          <a:bodyPr/>
          <a:lstStyle/>
          <a:p>
            <a:pPr algn="ctr"/>
            <a:r>
              <a:rPr lang="en-IN" dirty="0" smtClean="0"/>
              <a:t>ERECTION ALL RISKS POLICY </a:t>
            </a:r>
            <a:r>
              <a:rPr lang="en-IN" sz="1400" dirty="0" err="1" smtClean="0"/>
              <a:t>contd</a:t>
            </a:r>
            <a:r>
              <a:rPr lang="en-IN" sz="1400" dirty="0" smtClean="0"/>
              <a:t>…</a:t>
            </a:r>
            <a:endParaRPr lang="en-US" dirty="0"/>
          </a:p>
        </p:txBody>
      </p:sp>
      <p:sp>
        <p:nvSpPr>
          <p:cNvPr id="3" name="Content Placeholder 2"/>
          <p:cNvSpPr>
            <a:spLocks noGrp="1"/>
          </p:cNvSpPr>
          <p:nvPr>
            <p:ph sz="quarter" idx="1"/>
          </p:nvPr>
        </p:nvSpPr>
        <p:spPr>
          <a:xfrm>
            <a:off x="457200" y="857232"/>
            <a:ext cx="7924800" cy="5616720"/>
          </a:xfrm>
        </p:spPr>
        <p:txBody>
          <a:bodyPr>
            <a:normAutofit lnSpcReduction="10000"/>
          </a:bodyPr>
          <a:lstStyle/>
          <a:p>
            <a:pPr lvl="1"/>
            <a:r>
              <a:rPr lang="en-IN" sz="2400" dirty="0" smtClean="0"/>
              <a:t>ADDITIONAL CUSTOMS DUTY</a:t>
            </a:r>
            <a:endParaRPr lang="en-US" sz="2000" dirty="0" smtClean="0"/>
          </a:p>
          <a:p>
            <a:pPr lvl="2"/>
            <a:r>
              <a:rPr lang="en-IN" dirty="0" smtClean="0"/>
              <a:t>Rate: @ 2% on Limit</a:t>
            </a:r>
            <a:endParaRPr lang="en-US" sz="1600" dirty="0" smtClean="0"/>
          </a:p>
          <a:p>
            <a:pPr lvl="2"/>
            <a:r>
              <a:rPr lang="en-IN" dirty="0" smtClean="0"/>
              <a:t>Excess: 5 % of the Additional Custom Duty incurred, in addition to the excess amount applicable for the affected item under the policy.</a:t>
            </a:r>
            <a:endParaRPr lang="en-US" sz="1600" dirty="0" smtClean="0"/>
          </a:p>
          <a:p>
            <a:pPr lvl="2"/>
            <a:r>
              <a:rPr lang="en-IN" dirty="0" smtClean="0"/>
              <a:t>Reinstatement: Not allowed</a:t>
            </a:r>
            <a:endParaRPr lang="en-US" sz="1600" dirty="0" smtClean="0"/>
          </a:p>
          <a:p>
            <a:pPr lvl="2"/>
            <a:r>
              <a:rPr lang="en-IN" dirty="0" smtClean="0"/>
              <a:t>The cover for Additional Customs Duty will be on first Loss Basis</a:t>
            </a:r>
            <a:endParaRPr lang="en-US" sz="1600" dirty="0" smtClean="0"/>
          </a:p>
          <a:p>
            <a:pPr lvl="1"/>
            <a:r>
              <a:rPr lang="en-IN" sz="2400" dirty="0" smtClean="0"/>
              <a:t>CONSTRUCTION MACHINERY PLANTS AND EQUIPMENTS</a:t>
            </a:r>
            <a:endParaRPr lang="en-US" sz="2000" dirty="0" smtClean="0"/>
          </a:p>
          <a:p>
            <a:pPr lvl="2"/>
            <a:r>
              <a:rPr lang="en-IN" dirty="0" smtClean="0"/>
              <a:t>Where SI does not exceed 5 % of the Sum Insured for EAR/SCE Insurances, or Rs. 25 </a:t>
            </a:r>
            <a:r>
              <a:rPr lang="en-IN" dirty="0" err="1" smtClean="0"/>
              <a:t>lakhs</a:t>
            </a:r>
            <a:r>
              <a:rPr lang="en-IN" dirty="0" smtClean="0"/>
              <a:t> whichever is lower =&gt; Terms as per CPM Tariff</a:t>
            </a:r>
            <a:endParaRPr lang="en-US" sz="1600" dirty="0" smtClean="0"/>
          </a:p>
          <a:p>
            <a:pPr lvl="2"/>
            <a:r>
              <a:rPr lang="en-IN" dirty="0" smtClean="0"/>
              <a:t>Where the SI exceeds 5 % of Sum Insured for EAR/SCE Insurance or Rs. 25 </a:t>
            </a:r>
            <a:r>
              <a:rPr lang="en-IN" dirty="0" err="1" smtClean="0"/>
              <a:t>lakhs</a:t>
            </a:r>
            <a:r>
              <a:rPr lang="en-IN" dirty="0" smtClean="0"/>
              <a:t> whichever is lower =&gt; Separate CPM Policy</a:t>
            </a:r>
            <a:endParaRPr lang="en-US" sz="1600" dirty="0" smtClean="0"/>
          </a:p>
          <a:p>
            <a:pPr lvl="1"/>
            <a:r>
              <a:rPr lang="en-IN" sz="2400" dirty="0" smtClean="0"/>
              <a:t>MAINTENANCE VISITS COVER AND EXTENDED MAINTENANCE COVER –</a:t>
            </a:r>
            <a:endParaRPr lang="en-US" sz="2000" dirty="0" smtClean="0"/>
          </a:p>
          <a:p>
            <a:endParaRPr lang="en-US" dirty="0"/>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467600" cy="731838"/>
          </a:xfrm>
        </p:spPr>
        <p:txBody>
          <a:bodyPr/>
          <a:lstStyle/>
          <a:p>
            <a:pPr algn="ctr"/>
            <a:r>
              <a:rPr lang="en-IN" dirty="0" smtClean="0"/>
              <a:t>ERECTION ALL RISKS POLICY </a:t>
            </a:r>
            <a:r>
              <a:rPr lang="en-IN" sz="1400" dirty="0" err="1" smtClean="0"/>
              <a:t>contd</a:t>
            </a:r>
            <a:r>
              <a:rPr lang="en-IN" sz="1400" dirty="0" smtClean="0"/>
              <a:t>…</a:t>
            </a:r>
            <a:endParaRPr lang="en-US" dirty="0"/>
          </a:p>
        </p:txBody>
      </p:sp>
      <p:sp>
        <p:nvSpPr>
          <p:cNvPr id="3" name="Content Placeholder 2"/>
          <p:cNvSpPr>
            <a:spLocks noGrp="1"/>
          </p:cNvSpPr>
          <p:nvPr>
            <p:ph sz="quarter" idx="1"/>
          </p:nvPr>
        </p:nvSpPr>
        <p:spPr>
          <a:xfrm>
            <a:off x="304800" y="928670"/>
            <a:ext cx="8267728" cy="5545282"/>
          </a:xfrm>
        </p:spPr>
        <p:txBody>
          <a:bodyPr>
            <a:normAutofit/>
          </a:bodyPr>
          <a:lstStyle/>
          <a:p>
            <a:pPr lvl="1" algn="just">
              <a:buNone/>
            </a:pPr>
            <a:r>
              <a:rPr lang="en-IN" sz="2400" dirty="0" smtClean="0"/>
              <a:t>TESTING PERIOD</a:t>
            </a:r>
            <a:endParaRPr lang="en-US" sz="2000" dirty="0" smtClean="0"/>
          </a:p>
          <a:p>
            <a:pPr lvl="1" algn="just"/>
            <a:r>
              <a:rPr lang="en-IN" dirty="0" smtClean="0"/>
              <a:t>PLANTS OTHER THAN THERMAL POWER PLANTS</a:t>
            </a:r>
            <a:endParaRPr lang="en-US" sz="1900" dirty="0" smtClean="0"/>
          </a:p>
          <a:p>
            <a:pPr lvl="2" algn="just"/>
            <a:r>
              <a:rPr lang="en-IN" dirty="0" smtClean="0"/>
              <a:t>Shall cease to operate with the commencement of the commercial production or with the handing over of the plant to the principal whichever is earlier.</a:t>
            </a:r>
            <a:endParaRPr lang="en-US" sz="1600" dirty="0" smtClean="0"/>
          </a:p>
          <a:p>
            <a:pPr lvl="3" algn="just"/>
            <a:r>
              <a:rPr lang="en-IN" dirty="0" smtClean="0"/>
              <a:t>Testing period shall not exceed 12 months(Treaty ??)</a:t>
            </a:r>
            <a:endParaRPr lang="en-US" sz="1600" dirty="0" smtClean="0"/>
          </a:p>
          <a:p>
            <a:pPr lvl="1" algn="just"/>
            <a:r>
              <a:rPr lang="en-IN" dirty="0" smtClean="0"/>
              <a:t>SUSPENSION OF TESTING PERIOD</a:t>
            </a:r>
            <a:endParaRPr lang="en-US" sz="1900" dirty="0" smtClean="0"/>
          </a:p>
          <a:p>
            <a:pPr lvl="2" algn="just"/>
            <a:r>
              <a:rPr lang="en-IN" dirty="0" smtClean="0"/>
              <a:t>If testing is suspended for more than 7 days, after commencement, it can be treated as erection period, </a:t>
            </a:r>
            <a:r>
              <a:rPr lang="en-IN" b="1" dirty="0" smtClean="0"/>
              <a:t>provided</a:t>
            </a:r>
            <a:endParaRPr lang="en-US" sz="1600" dirty="0" smtClean="0"/>
          </a:p>
          <a:p>
            <a:pPr lvl="3" algn="just"/>
            <a:r>
              <a:rPr lang="en-IN" dirty="0" smtClean="0"/>
              <a:t>it is within the policy period</a:t>
            </a:r>
            <a:endParaRPr lang="en-US" dirty="0" smtClean="0"/>
          </a:p>
          <a:p>
            <a:pPr lvl="3" algn="just"/>
            <a:r>
              <a:rPr lang="en-IN" dirty="0" smtClean="0"/>
              <a:t>it does not fall within testing </a:t>
            </a:r>
            <a:r>
              <a:rPr lang="en-IN" b="1" dirty="0" smtClean="0"/>
              <a:t>extension </a:t>
            </a:r>
            <a:r>
              <a:rPr lang="en-IN" dirty="0" smtClean="0"/>
              <a:t>period(</a:t>
            </a:r>
            <a:r>
              <a:rPr lang="en-IN" i="1" dirty="0" smtClean="0"/>
              <a:t>Beyond in built one month</a:t>
            </a:r>
            <a:r>
              <a:rPr lang="en-IN" dirty="0" smtClean="0"/>
              <a:t>)</a:t>
            </a:r>
            <a:endParaRPr lang="en-US" dirty="0" smtClean="0"/>
          </a:p>
          <a:p>
            <a:pPr lvl="3" algn="just"/>
            <a:r>
              <a:rPr lang="en-IN" dirty="0" smtClean="0"/>
              <a:t>due to fortuitous accident happening anywhere at site &amp; beyond control of Insured.</a:t>
            </a:r>
            <a:endParaRPr lang="en-US" dirty="0" smtClean="0"/>
          </a:p>
          <a:p>
            <a:pPr lvl="3" algn="just"/>
            <a:r>
              <a:rPr lang="en-IN" dirty="0" smtClean="0"/>
              <a:t>Testing period shall remain reduced by number of days the testing was carried out in the initial test run.</a:t>
            </a:r>
            <a:endParaRPr lang="en-US" sz="1600" dirty="0" smtClean="0"/>
          </a:p>
          <a:p>
            <a:endParaRPr 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571</TotalTime>
  <Words>13222</Words>
  <Application>Microsoft Office PowerPoint</Application>
  <PresentationFormat>On-screen Show (4:3)</PresentationFormat>
  <Paragraphs>1218</Paragraphs>
  <Slides>142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142</vt:i4>
      </vt:variant>
    </vt:vector>
  </HeadingPairs>
  <TitlesOfParts>
    <vt:vector size="151" baseType="lpstr">
      <vt:lpstr>Arial</vt:lpstr>
      <vt:lpstr>Calibri</vt:lpstr>
      <vt:lpstr>Century Gothic</vt:lpstr>
      <vt:lpstr>Century Schoolbook</vt:lpstr>
      <vt:lpstr>Symbol</vt:lpstr>
      <vt:lpstr>Times New Roman</vt:lpstr>
      <vt:lpstr>Wingdings</vt:lpstr>
      <vt:lpstr>Wingdings 2</vt:lpstr>
      <vt:lpstr>Oriel</vt:lpstr>
      <vt:lpstr>ENGINEERING  academics</vt:lpstr>
      <vt:lpstr>Introduction to Engg Insurance</vt:lpstr>
      <vt:lpstr>Classification of Engineering Policies </vt:lpstr>
      <vt:lpstr>Contractors All Risks – CAR dam under construction</vt:lpstr>
      <vt:lpstr>Erction all risks – ear/sce/mce Turbine erection</vt:lpstr>
      <vt:lpstr>Machinery breakdown – mbd transformer</vt:lpstr>
      <vt:lpstr>Electronic equipment insurance-eei mri machine</vt:lpstr>
      <vt:lpstr>Contractors plant and machy –cpm Mobile crane</vt:lpstr>
      <vt:lpstr>Boiler pressure plant- bpp steam boiler in power plant</vt:lpstr>
      <vt:lpstr>Civil engg completed risks –cecr road tunnel</vt:lpstr>
      <vt:lpstr>Dos-potato</vt:lpstr>
      <vt:lpstr>Machinery loss of profits-mlop boiler explosion in power plant</vt:lpstr>
      <vt:lpstr>Advance loss of profit-alop dam – damage due to uk floods</vt:lpstr>
      <vt:lpstr>Basis of Classification of Policies </vt:lpstr>
      <vt:lpstr>All Risks Vs Named Peril Policies</vt:lpstr>
      <vt:lpstr>Machinery Insurance </vt:lpstr>
      <vt:lpstr>Machinery Insurance  Contd….</vt:lpstr>
      <vt:lpstr>     Machinery Insurance </vt:lpstr>
      <vt:lpstr>Machinery Insurance  Contd….</vt:lpstr>
      <vt:lpstr>Machinery Insurance  (Exclusions) </vt:lpstr>
      <vt:lpstr>Machinery Insurance  (Exclusions)</vt:lpstr>
      <vt:lpstr>Machinery Insurance  (Exclusions) Contd….</vt:lpstr>
      <vt:lpstr>Machinery Insurance  (Exclusions) Contd….</vt:lpstr>
      <vt:lpstr>Machinery Insurance  (Exclusions) Contd….</vt:lpstr>
      <vt:lpstr>Machinery Insurance Contd…</vt:lpstr>
      <vt:lpstr>Machinery Insurance Contd…</vt:lpstr>
      <vt:lpstr>Machinery Insurance Contd…</vt:lpstr>
      <vt:lpstr>Machinery Insurance Contd…</vt:lpstr>
      <vt:lpstr>Machinery Insurance Contd…</vt:lpstr>
      <vt:lpstr>Machinery Insurance Contd…</vt:lpstr>
      <vt:lpstr>Machinery Insurance Contd…</vt:lpstr>
      <vt:lpstr>Machinery Insurance Contd…</vt:lpstr>
      <vt:lpstr>Machinery Insurance Contd…</vt:lpstr>
      <vt:lpstr>Machinery Insurance Contd…</vt:lpstr>
      <vt:lpstr>Machinery Insurance Contd…</vt:lpstr>
      <vt:lpstr>Machinery Insurance Contd…</vt:lpstr>
      <vt:lpstr>Machinery Insurance Contd…</vt:lpstr>
      <vt:lpstr>Machinery Insurance Contd…</vt:lpstr>
      <vt:lpstr>Machinery Insurance Contd…</vt:lpstr>
      <vt:lpstr>MBD -excess</vt:lpstr>
      <vt:lpstr>Machinery Insurance - Add On Covers ( A A E E O T)Contd…</vt:lpstr>
      <vt:lpstr>Machinery Insurance - Add On</vt:lpstr>
      <vt:lpstr>Machinery Insurance - Add On Covers ( A A E E O T)Contd…</vt:lpstr>
      <vt:lpstr>Machinery Insurance - Add On Covers ( A A E E O T)Contd…</vt:lpstr>
      <vt:lpstr>Machinery Insurance - Add On Covers ( A A E E O T)Contd…</vt:lpstr>
      <vt:lpstr>Machinery Insurance Contd…</vt:lpstr>
      <vt:lpstr>(2)Electronic Equipment Insurance</vt:lpstr>
      <vt:lpstr>Electronic Equipment Insurance Contd…</vt:lpstr>
      <vt:lpstr>Electronic Equipment Insurance Contd…</vt:lpstr>
      <vt:lpstr>Electronic Equipment Insurance Contd…</vt:lpstr>
      <vt:lpstr>Electronic Equipment Insurance Contd…</vt:lpstr>
      <vt:lpstr>Electronic Equipment Insurance Contd…</vt:lpstr>
      <vt:lpstr>Electronic Equipment Insurance Contd…</vt:lpstr>
      <vt:lpstr>Electronic Equipment Insurance Contd…</vt:lpstr>
      <vt:lpstr>Electronic Equipment Insurance Contd…</vt:lpstr>
      <vt:lpstr>Electronic Equipment Insurance Contd…</vt:lpstr>
      <vt:lpstr>Electronic Equipment Insurance Contd…</vt:lpstr>
      <vt:lpstr>Electronic Equipment Insurance Contd…</vt:lpstr>
      <vt:lpstr>Electronic Equipment Insurance Contd…</vt:lpstr>
      <vt:lpstr>Electronic Equipment Insurance Contd…</vt:lpstr>
      <vt:lpstr>Electronic Equipment Insurance Contd…</vt:lpstr>
      <vt:lpstr>Electronic Equipment Insurance Contd…</vt:lpstr>
      <vt:lpstr>Electronic Equipment Insurance Contd…</vt:lpstr>
      <vt:lpstr>Electronic Equipment Insurance Contd…</vt:lpstr>
      <vt:lpstr>Electronic Equipment Insurance Contd…</vt:lpstr>
      <vt:lpstr>Electronic Equipment Insurance Contd…</vt:lpstr>
      <vt:lpstr>Electronic Equipment Insurance Contd…</vt:lpstr>
      <vt:lpstr>Electronic Equipment Insurance Contd…</vt:lpstr>
      <vt:lpstr>Electronic Equipment Insurance Contd…</vt:lpstr>
      <vt:lpstr>Electronic Equipment Insurance Contd…</vt:lpstr>
      <vt:lpstr>Electronic Equipment Insurance Contd…</vt:lpstr>
      <vt:lpstr>Electronic Equipment Insurance Contd…</vt:lpstr>
      <vt:lpstr>(3) Contractors Plant &amp; Machinery</vt:lpstr>
      <vt:lpstr>Contractors Plant &amp; Machinery contd…</vt:lpstr>
      <vt:lpstr>Contractors Plant &amp; Machinery contd…</vt:lpstr>
      <vt:lpstr>Contractors Plant &amp; Machinery contd…</vt:lpstr>
      <vt:lpstr>Contractors Plant &amp; Machinery contd…</vt:lpstr>
      <vt:lpstr>Contractors Plant &amp; Machinery contd…</vt:lpstr>
      <vt:lpstr>Contractors Plant &amp; Machinery contd…</vt:lpstr>
      <vt:lpstr>(4)ERECTION ALL RISKS POLICY</vt:lpstr>
      <vt:lpstr>ERECTION ALL RISKS POLICY contd…</vt:lpstr>
      <vt:lpstr>ERECTION ALL RISKS POLICY contd…</vt:lpstr>
      <vt:lpstr>ERECTION ALL RISKS POLICY contd…</vt:lpstr>
      <vt:lpstr>ERECTION ALL RISKS POLICY contd…</vt:lpstr>
      <vt:lpstr>ERECTION ALL RISKS POLICY contd…</vt:lpstr>
      <vt:lpstr>ERECTION ALL RISKS POLICY contd…</vt:lpstr>
      <vt:lpstr>ERECTION ALL RISKS POLICY contd…</vt:lpstr>
      <vt:lpstr>ERECTION ALL RISKS POLICY contd…</vt:lpstr>
      <vt:lpstr>ERECTION ALL RISKS POLICY contd…</vt:lpstr>
      <vt:lpstr>ERECTION ALL RISKS POLICY contd…</vt:lpstr>
      <vt:lpstr>ERECTION ALL RISKS POLICY contd…</vt:lpstr>
      <vt:lpstr>ERECTION ALL RISKS POLICY contd…</vt:lpstr>
      <vt:lpstr>ERECTION ALL RISKS POLICY contd…</vt:lpstr>
      <vt:lpstr>ERECTION ALL RISKS POLICY contd…</vt:lpstr>
      <vt:lpstr>ERECTION ALL RISKS POLICY contd…</vt:lpstr>
      <vt:lpstr>ERECTION ALL RISKS POLICY contd…</vt:lpstr>
      <vt:lpstr>ERECTION ALL RISKS POLICY contd…</vt:lpstr>
      <vt:lpstr>ERECTION ALL RISKS POLICY contd…</vt:lpstr>
      <vt:lpstr>ERECTION ALL RISKS POLICY contd…</vt:lpstr>
      <vt:lpstr>ERECTION ALL RISKS POLICY contd…</vt:lpstr>
      <vt:lpstr>ERECTION ALL RISKS POLICY contd…</vt:lpstr>
      <vt:lpstr>ERECTION ALL RISKS POLICY contd…</vt:lpstr>
      <vt:lpstr>ERECTION ALL RISKS POLICY contd…</vt:lpstr>
      <vt:lpstr>(5) Contractors All Risks Insurance-CAR</vt:lpstr>
      <vt:lpstr>Contractors All Risks  </vt:lpstr>
      <vt:lpstr>Contractors All Risks  </vt:lpstr>
      <vt:lpstr>Contractors All Risks  </vt:lpstr>
      <vt:lpstr>Contractors All Risks  </vt:lpstr>
      <vt:lpstr>(6) BOILER and PRESSURE PLANT INSURANCE</vt:lpstr>
      <vt:lpstr>BOILER and PRESSURE PLANT INSURANCE</vt:lpstr>
      <vt:lpstr>BOILER and PRESSURE PLANT INSURANCE</vt:lpstr>
      <vt:lpstr>BPP Contd</vt:lpstr>
      <vt:lpstr>BOILER and PRESSURE PLANT INSURANCE contd….</vt:lpstr>
      <vt:lpstr>BOILER and PRESSURE PLANT INSURANCE contd….</vt:lpstr>
      <vt:lpstr>BOILER and PRESSURE PLANT INSURANCE contd….</vt:lpstr>
      <vt:lpstr>DETERIORATION OF STOCK (POTATO)</vt:lpstr>
      <vt:lpstr>DETERIORATION OF STOCK (POTATO) contd…</vt:lpstr>
      <vt:lpstr>DETERIORATION OF STOCK (POTATO) contd…</vt:lpstr>
      <vt:lpstr>DETERIORATION OF STOCK (POTATO) contd…</vt:lpstr>
      <vt:lpstr>DETERIORATION OF STOCK (POTATO) contd…</vt:lpstr>
      <vt:lpstr>DETERIORATION OF STOCK (POTATO) contd…</vt:lpstr>
      <vt:lpstr>CIVIL ENGINEERING COMPLETED RISKS</vt:lpstr>
      <vt:lpstr>CIVIL ENGINEERING COMPLETED RISKS contd…</vt:lpstr>
      <vt:lpstr>CIVIL ENGINEERING COMPLETED RISKS contd…</vt:lpstr>
      <vt:lpstr>CIVIL ENGINEERING COMPLETED RISKS contd</vt:lpstr>
      <vt:lpstr>MACHINERY LOSS OF PROFITS</vt:lpstr>
      <vt:lpstr>MACHINERY LOSS OF PROFITS contd…</vt:lpstr>
      <vt:lpstr>MACHINERY LOSS OF PROFITS contd…</vt:lpstr>
      <vt:lpstr>MACHINERY LOSS OF PROFITS contd…</vt:lpstr>
      <vt:lpstr>MACHINERY LOSS OF PROFITS contd…</vt:lpstr>
      <vt:lpstr>MACHINERY LOSS OF PROFITS contd…</vt:lpstr>
      <vt:lpstr>MACHINERY LOSS OF PROFITS contd…</vt:lpstr>
      <vt:lpstr>MACHINERY LOSS OF PROFITS contd…</vt:lpstr>
      <vt:lpstr>MACHINERY LOSS OF PROFITS contd…</vt:lpstr>
      <vt:lpstr>MACHINERY LOSS OF PROFITS contd…</vt:lpstr>
      <vt:lpstr>MACHINERY LOSS OF PROFITS contd…</vt:lpstr>
      <vt:lpstr>MACHINERY LOSS OF PROFITS contd…</vt:lpstr>
      <vt:lpstr>(10)ADVANCE LOSS OF PROFITS</vt:lpstr>
      <vt:lpstr>ADVANCE LOSS OF PROFITS contd…</vt:lpstr>
      <vt:lpstr>ADVANCE LOSS OF PROFITS contd…</vt:lpstr>
      <vt:lpstr>ADVANCE LOSS OF PROFITS contd…</vt:lpstr>
      <vt:lpstr>ADVANCE LOSS OF PROFITS contd…</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Classification of Engineering Policies </dc:title>
  <dc:creator/>
  <cp:lastModifiedBy>Shashwat Srivastava</cp:lastModifiedBy>
  <cp:revision>211</cp:revision>
  <dcterms:created xsi:type="dcterms:W3CDTF">2006-08-16T00:00:00Z</dcterms:created>
  <dcterms:modified xsi:type="dcterms:W3CDTF">2021-08-13T11:23:56Z</dcterms:modified>
</cp:coreProperties>
</file>