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67" r:id="rId3"/>
    <p:sldId id="268" r:id="rId4"/>
    <p:sldId id="328" r:id="rId5"/>
    <p:sldId id="269" r:id="rId6"/>
    <p:sldId id="274" r:id="rId7"/>
    <p:sldId id="275" r:id="rId8"/>
    <p:sldId id="312" r:id="rId9"/>
    <p:sldId id="313" r:id="rId10"/>
    <p:sldId id="314" r:id="rId11"/>
    <p:sldId id="315" r:id="rId12"/>
    <p:sldId id="316" r:id="rId13"/>
    <p:sldId id="317" r:id="rId14"/>
    <p:sldId id="318" r:id="rId15"/>
    <p:sldId id="319" r:id="rId16"/>
    <p:sldId id="320" r:id="rId17"/>
    <p:sldId id="326" r:id="rId18"/>
    <p:sldId id="32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4" name="Shape 114"/>
          <p:cNvSpPr>
            <a:spLocks noGrp="1" noRot="1" noChangeAspect="1"/>
          </p:cNvSpPr>
          <p:nvPr>
            <p:ph type="sldImg"/>
          </p:nvPr>
        </p:nvSpPr>
        <p:spPr>
          <a:xfrm>
            <a:off x="1143000" y="685800"/>
            <a:ext cx="4572000" cy="3429000"/>
          </a:xfrm>
          <a:prstGeom prst="rect">
            <a:avLst/>
          </a:prstGeom>
        </p:spPr>
        <p:txBody>
          <a:bodyPr/>
          <a:lstStyle/>
          <a:p>
            <a:endParaRPr/>
          </a:p>
        </p:txBody>
      </p:sp>
      <p:sp>
        <p:nvSpPr>
          <p:cNvPr id="115" name="Shape 11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69137008"/>
      </p:ext>
    </p:extLst>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722196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445506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2733644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747558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3171244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Title Text"/>
          <p:cNvSpPr txBox="1">
            <a:spLocks noGrp="1"/>
          </p:cNvSpPr>
          <p:nvPr>
            <p:ph type="title"/>
          </p:nvPr>
        </p:nvSpPr>
        <p:spPr>
          <a:prstGeom prst="rect">
            <a:avLst/>
          </a:prstGeom>
        </p:spPr>
        <p:txBody>
          <a:bodyPr/>
          <a:lstStyle/>
          <a:p>
            <a:r>
              <a:t>Title Text</a:t>
            </a:r>
          </a:p>
        </p:txBody>
      </p:sp>
      <p:sp>
        <p:nvSpPr>
          <p:cNvPr id="1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8" name="Title Text"/>
          <p:cNvSpPr txBox="1">
            <a:spLocks noGrp="1"/>
          </p:cNvSpPr>
          <p:nvPr>
            <p:ph type="title"/>
          </p:nvPr>
        </p:nvSpPr>
        <p:spPr>
          <a:prstGeom prst="rect">
            <a:avLst/>
          </a:prstGeom>
        </p:spPr>
        <p:txBody>
          <a:bodyPr/>
          <a:lstStyle/>
          <a:p>
            <a:r>
              <a:t>Title Text</a:t>
            </a:r>
          </a:p>
        </p:txBody>
      </p:sp>
      <p:sp>
        <p:nvSpPr>
          <p:cNvPr id="89"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7" name="Title Text"/>
          <p:cNvSpPr txBox="1">
            <a:spLocks noGrp="1"/>
          </p:cNvSpPr>
          <p:nvPr>
            <p:ph type="title"/>
          </p:nvPr>
        </p:nvSpPr>
        <p:spPr>
          <a:prstGeom prst="rect">
            <a:avLst/>
          </a:prstGeom>
        </p:spPr>
        <p:txBody>
          <a:bodyPr/>
          <a:lstStyle/>
          <a:p>
            <a:r>
              <a:t>Title Text</a:t>
            </a:r>
          </a:p>
        </p:txBody>
      </p:sp>
      <p:sp>
        <p:nvSpPr>
          <p:cNvPr id="9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6" name="Title Text"/>
          <p:cNvSpPr txBox="1">
            <a:spLocks noGrp="1"/>
          </p:cNvSpPr>
          <p:nvPr>
            <p:ph type="title"/>
          </p:nvPr>
        </p:nvSpPr>
        <p:spPr>
          <a:prstGeom prst="rect">
            <a:avLst/>
          </a:prstGeom>
        </p:spPr>
        <p:txBody>
          <a:bodyPr/>
          <a:lstStyle/>
          <a:p>
            <a:r>
              <a:t>Title Text</a:t>
            </a:r>
          </a:p>
        </p:txBody>
      </p:sp>
      <p:sp>
        <p:nvSpPr>
          <p:cNvPr id="10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4" name="Title Text"/>
          <p:cNvSpPr txBox="1">
            <a:spLocks noGrp="1"/>
          </p:cNvSpPr>
          <p:nvPr>
            <p:ph type="title"/>
          </p:nvPr>
        </p:nvSpPr>
        <p:spPr>
          <a:prstGeom prst="rect">
            <a:avLst/>
          </a:prstGeom>
        </p:spPr>
        <p:txBody>
          <a:bodyPr/>
          <a:lstStyle/>
          <a:p>
            <a:r>
              <a:t>Title Text</a:t>
            </a:r>
          </a:p>
        </p:txBody>
      </p:sp>
      <p:sp>
        <p:nvSpPr>
          <p:cNvPr id="3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Title Text"/>
          <p:cNvSpPr txBox="1">
            <a:spLocks noGrp="1"/>
          </p:cNvSpPr>
          <p:nvPr>
            <p:ph type="title"/>
          </p:nvPr>
        </p:nvSpPr>
        <p:spPr>
          <a:prstGeom prst="rect">
            <a:avLst/>
          </a:prstGeom>
        </p:spPr>
        <p:txBody>
          <a:bodyPr/>
          <a:lstStyle/>
          <a:p>
            <a:r>
              <a:t>Title Text</a:t>
            </a:r>
          </a:p>
        </p:txBody>
      </p:sp>
      <p:sp>
        <p:nvSpPr>
          <p:cNvPr id="4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p>
            <a:r>
              <a:t>Title Text</a:t>
            </a:r>
          </a:p>
        </p:txBody>
      </p:sp>
      <p:sp>
        <p:nvSpPr>
          <p:cNvPr id="5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0" name="Title Text"/>
          <p:cNvSpPr txBox="1">
            <a:spLocks noGrp="1"/>
          </p:cNvSpPr>
          <p:nvPr>
            <p:ph type="title"/>
          </p:nvPr>
        </p:nvSpPr>
        <p:spPr>
          <a:prstGeom prst="rect">
            <a:avLst/>
          </a:prstGeom>
        </p:spPr>
        <p:txBody>
          <a:bodyPr/>
          <a:lstStyle/>
          <a:p>
            <a:r>
              <a:t>Title Text</a:t>
            </a:r>
          </a:p>
        </p:txBody>
      </p:sp>
      <p:sp>
        <p:nvSpPr>
          <p:cNvPr id="7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9" name="Title Text"/>
          <p:cNvSpPr txBox="1">
            <a:spLocks noGrp="1"/>
          </p:cNvSpPr>
          <p:nvPr>
            <p:ph type="title"/>
          </p:nvPr>
        </p:nvSpPr>
        <p:spPr>
          <a:prstGeom prst="rect">
            <a:avLst/>
          </a:prstGeom>
        </p:spPr>
        <p:txBody>
          <a:bodyPr/>
          <a:lstStyle/>
          <a:p>
            <a:r>
              <a:t>Title Text</a:t>
            </a:r>
          </a:p>
        </p:txBody>
      </p:sp>
      <p:sp>
        <p:nvSpPr>
          <p:cNvPr id="8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7"/>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98989"/>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235200" marR="0" indent="-4064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92400" marR="0" indent="-4064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49600" marR="0" indent="-4064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606800" marR="0" indent="-4064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64000" marR="0" indent="-4064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indiankanoon.org/doc/183418311/" TargetMode="External"/><Relationship Id="rId3" Type="http://schemas.openxmlformats.org/officeDocument/2006/relationships/image" Target="../media/image1.jpeg"/><Relationship Id="rId7" Type="http://schemas.openxmlformats.org/officeDocument/2006/relationships/hyperlink" Target="https://indiankanoon.org/doc/3369562/"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indiankanoon.org/doc/45255066/" TargetMode="External"/><Relationship Id="rId11" Type="http://schemas.openxmlformats.org/officeDocument/2006/relationships/hyperlink" Target="https://indiankanoon.org/doc/128499502/" TargetMode="External"/><Relationship Id="rId5" Type="http://schemas.openxmlformats.org/officeDocument/2006/relationships/hyperlink" Target="https://indiankanoon.org/doc/175864808/" TargetMode="External"/><Relationship Id="rId10" Type="http://schemas.openxmlformats.org/officeDocument/2006/relationships/hyperlink" Target="https://indiankanoon.org/doc/44556736/" TargetMode="External"/><Relationship Id="rId4" Type="http://schemas.openxmlformats.org/officeDocument/2006/relationships/hyperlink" Target="https://indiankanoon.org/doc/126195200/" TargetMode="External"/><Relationship Id="rId9" Type="http://schemas.openxmlformats.org/officeDocument/2006/relationships/hyperlink" Target="https://indiankanoon.org/doc/105055722/"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1E8F5"/>
            </a:gs>
            <a:gs pos="50000">
              <a:srgbClr val="C2D1ED"/>
            </a:gs>
            <a:gs pos="100000">
              <a:srgbClr val="9AB5E4"/>
            </a:gs>
          </a:gsLst>
          <a:lin ang="162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i="1" dirty="0" smtClean="0"/>
              <a:t>Important Changes -MV </a:t>
            </a:r>
            <a:r>
              <a:rPr lang="en-US" sz="3600" i="1" dirty="0" smtClean="0"/>
              <a:t>(Amendment)  </a:t>
            </a:r>
            <a:r>
              <a:rPr lang="en-US" sz="3600" i="1" dirty="0" smtClean="0"/>
              <a:t>Act </a:t>
            </a:r>
            <a:r>
              <a:rPr lang="en-US" sz="3600" i="1" dirty="0" smtClean="0"/>
              <a:t>2019 - Effective from 01</a:t>
            </a:r>
            <a:r>
              <a:rPr lang="en-US" sz="3600" i="1" baseline="30000" dirty="0" smtClean="0"/>
              <a:t>st</a:t>
            </a:r>
            <a:r>
              <a:rPr lang="en-US" sz="3600" i="1" dirty="0" smtClean="0"/>
              <a:t>  Ap</a:t>
            </a:r>
            <a:r>
              <a:rPr lang="en-US" sz="3600" i="1" dirty="0" smtClean="0"/>
              <a:t>ril, 2022</a:t>
            </a:r>
            <a:endParaRPr lang="en-IN" sz="3600" i="1" dirty="0"/>
          </a:p>
        </p:txBody>
      </p:sp>
      <p:sp>
        <p:nvSpPr>
          <p:cNvPr id="3" name="Text Placeholder 2"/>
          <p:cNvSpPr>
            <a:spLocks noGrp="1"/>
          </p:cNvSpPr>
          <p:nvPr>
            <p:ph type="body" idx="1"/>
          </p:nvPr>
        </p:nvSpPr>
        <p:spPr/>
        <p:txBody>
          <a:bodyPr>
            <a:normAutofit lnSpcReduction="10000"/>
          </a:bodyPr>
          <a:lstStyle/>
          <a:p>
            <a:r>
              <a:rPr lang="en-US" sz="2400" dirty="0" smtClean="0"/>
              <a:t>Central Govt. vide Gazette Notification dated 25/02/2022 </a:t>
            </a:r>
            <a:r>
              <a:rPr lang="en-US" sz="2400" dirty="0" smtClean="0"/>
              <a:t>has notified </a:t>
            </a:r>
            <a:r>
              <a:rPr lang="en-US" sz="2400" dirty="0" smtClean="0"/>
              <a:t>01/04/2022 as the date on which </a:t>
            </a:r>
            <a:r>
              <a:rPr lang="en-US" sz="2400" dirty="0" smtClean="0"/>
              <a:t>the </a:t>
            </a:r>
            <a:r>
              <a:rPr lang="en-US" sz="2400" dirty="0" smtClean="0"/>
              <a:t>below mentioned provisions of the </a:t>
            </a:r>
            <a:r>
              <a:rPr lang="en-US" sz="2400" dirty="0" smtClean="0"/>
              <a:t>Motor Vehicles Act 1988 </a:t>
            </a:r>
            <a:r>
              <a:rPr lang="en-US" sz="2400" dirty="0" smtClean="0"/>
              <a:t>shall come into force</a:t>
            </a:r>
          </a:p>
          <a:p>
            <a:r>
              <a:rPr lang="en-US" sz="2400" dirty="0" smtClean="0"/>
              <a:t>Section 50 to Section 57 and section 93 of Motor Vehicles (Amendment) act, 2019 (32 of 2019</a:t>
            </a:r>
            <a:r>
              <a:rPr lang="en-US" sz="2400" dirty="0" smtClean="0"/>
              <a:t>)</a:t>
            </a:r>
          </a:p>
          <a:p>
            <a:r>
              <a:rPr lang="en-US" sz="2400" dirty="0" smtClean="0">
                <a:solidFill>
                  <a:srgbClr val="FF0000"/>
                </a:solidFill>
              </a:rPr>
              <a:t>DAR ( Detailed Accident Report) procedure is now made part of Central Motor Vehicles Rules, coming into effect from 01</a:t>
            </a:r>
            <a:r>
              <a:rPr lang="en-US" sz="2400" baseline="30000" dirty="0" smtClean="0">
                <a:solidFill>
                  <a:srgbClr val="FF0000"/>
                </a:solidFill>
              </a:rPr>
              <a:t>st</a:t>
            </a:r>
            <a:r>
              <a:rPr lang="en-US" sz="2400" dirty="0" smtClean="0">
                <a:solidFill>
                  <a:srgbClr val="FF0000"/>
                </a:solidFill>
              </a:rPr>
              <a:t> April, 2022 all over India according to which Nodal Officers have been appointed for each MACT for attending to MOTOR THIRD PARTY CASES in coordination </a:t>
            </a:r>
            <a:r>
              <a:rPr lang="en-US" sz="2400" smtClean="0">
                <a:solidFill>
                  <a:srgbClr val="FF0000"/>
                </a:solidFill>
              </a:rPr>
              <a:t>with local Police and MACTs.</a:t>
            </a:r>
            <a:endParaRPr lang="en-US" sz="2400" dirty="0" smtClean="0">
              <a:solidFill>
                <a:srgbClr val="FF0000"/>
              </a:solidFill>
            </a:endParaRPr>
          </a:p>
          <a:p>
            <a:endParaRPr lang="en-US" sz="2400" dirty="0" smtClean="0"/>
          </a:p>
          <a:p>
            <a:endParaRPr lang="en-US" sz="2400" dirty="0"/>
          </a:p>
          <a:p>
            <a:endParaRPr lang="en-IN" sz="24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30" name="The M. V. (Amendment)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 V. (Amendment)Act, 2019</a:t>
            </a:r>
          </a:p>
        </p:txBody>
      </p:sp>
      <p:sp>
        <p:nvSpPr>
          <p:cNvPr id="731"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32"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33"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34"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37" name="Group"/>
          <p:cNvGrpSpPr/>
          <p:nvPr/>
        </p:nvGrpSpPr>
        <p:grpSpPr>
          <a:xfrm>
            <a:off x="7900987" y="6092824"/>
            <a:ext cx="1213897" cy="739925"/>
            <a:chOff x="0" y="0"/>
            <a:chExt cx="1213895" cy="739923"/>
          </a:xfrm>
        </p:grpSpPr>
        <p:pic>
          <p:nvPicPr>
            <p:cNvPr id="735"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736"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738" name="Table"/>
          <p:cNvGraphicFramePr/>
          <p:nvPr/>
        </p:nvGraphicFramePr>
        <p:xfrm>
          <a:off x="1071562" y="1214437"/>
          <a:ext cx="7572375" cy="4785360"/>
        </p:xfrm>
        <a:graphic>
          <a:graphicData uri="http://schemas.openxmlformats.org/drawingml/2006/table">
            <a:tbl>
              <a:tblPr>
                <a:tableStyleId>{4C3C2611-4C71-4FC5-86AE-919BDF0F9419}</a:tableStyleId>
              </a:tblPr>
              <a:tblGrid>
                <a:gridCol w="7572375"/>
              </a:tblGrid>
              <a:tr h="639762">
                <a:tc>
                  <a:txBody>
                    <a:bodyPr/>
                    <a:lstStyle/>
                    <a:p>
                      <a:pPr algn="l">
                        <a:defRPr sz="1800"/>
                      </a:pPr>
                      <a:r>
                        <a:rPr b="1">
                          <a:solidFill>
                            <a:srgbClr val="FFFFFF"/>
                          </a:solidFill>
                        </a:rPr>
                        <a:t>A new Section 149 is introduced –Settlement by insurance company and procedure therefore </a:t>
                      </a:r>
                    </a:p>
                  </a:txBody>
                  <a:tcPr marL="45720" marR="45720" horzOverflow="overflow">
                    <a:lnB w="38100">
                      <a:solidFill>
                        <a:srgbClr val="FFFFFF"/>
                      </a:solidFill>
                    </a:lnB>
                    <a:solidFill>
                      <a:schemeClr val="accent1"/>
                    </a:solidFill>
                  </a:tcPr>
                </a:tc>
              </a:tr>
              <a:tr h="4144962">
                <a:tc>
                  <a:txBody>
                    <a:bodyPr/>
                    <a:lstStyle/>
                    <a:p>
                      <a:pPr algn="just">
                        <a:defRPr sz="1400"/>
                      </a:pPr>
                      <a:r>
                        <a:t>(</a:t>
                      </a:r>
                      <a:r>
                        <a:rPr i="1"/>
                        <a:t>1) The insurance company shall, upon receiving information of the accident, </a:t>
                      </a:r>
                      <a:r>
                        <a:t>either from claimant or through accident information report or otherwise, designate an officer to settle the claims relating to such accident.</a:t>
                      </a:r>
                    </a:p>
                    <a:p>
                      <a:pPr algn="just">
                        <a:defRPr sz="1400"/>
                      </a:pPr>
                      <a:endParaRPr/>
                    </a:p>
                    <a:p>
                      <a:pPr algn="just">
                        <a:defRPr sz="1400"/>
                      </a:pPr>
                      <a:r>
                        <a:t>(</a:t>
                      </a:r>
                      <a:r>
                        <a:rPr i="1"/>
                        <a:t>2) An officer designated by the insurance company for processing the settlement </a:t>
                      </a:r>
                      <a:r>
                        <a:t>of claim of compensation may make an offer to the claimant for settlement before the Claims Tribunal giving such details, within thirty days and after following such procedure as may be prescribed by the Central Government.</a:t>
                      </a:r>
                    </a:p>
                    <a:p>
                      <a:pPr algn="just">
                        <a:defRPr sz="1400"/>
                      </a:pPr>
                      <a:endParaRPr/>
                    </a:p>
                    <a:p>
                      <a:pPr algn="just">
                        <a:defRPr sz="1400"/>
                      </a:pPr>
                      <a:r>
                        <a:t>(</a:t>
                      </a:r>
                      <a:r>
                        <a:rPr i="1"/>
                        <a:t>3) If, the claimant to whom the offer is made under sub-section (2),—</a:t>
                      </a:r>
                    </a:p>
                    <a:p>
                      <a:pPr algn="just">
                        <a:defRPr sz="1400" i="1"/>
                      </a:pPr>
                      <a:endParaRPr/>
                    </a:p>
                    <a:p>
                      <a:pPr algn="just">
                        <a:buSzPct val="100000"/>
                        <a:buChar char="•"/>
                        <a:defRPr sz="1400" i="1"/>
                      </a:pPr>
                      <a:r>
                        <a:t>accepts such offer,—</a:t>
                      </a:r>
                    </a:p>
                    <a:p>
                      <a:pPr algn="just">
                        <a:defRPr sz="1400"/>
                      </a:pPr>
                      <a:r>
                        <a:t>(</a:t>
                      </a:r>
                      <a:r>
                        <a:rPr i="1"/>
                        <a:t>i) the Claims Tribunal shall make a record of such settlement, and </a:t>
                      </a:r>
                      <a:r>
                        <a:t>such claim shall be deemed to be settled by consent; and</a:t>
                      </a:r>
                    </a:p>
                    <a:p>
                      <a:pPr algn="just">
                        <a:defRPr sz="1400"/>
                      </a:pPr>
                      <a:r>
                        <a:t>(</a:t>
                      </a:r>
                      <a:r>
                        <a:rPr i="1"/>
                        <a:t>ii) the payment shall be made by the insurance company within a </a:t>
                      </a:r>
                      <a:r>
                        <a:t>maximum period of thirty days from the date of receipt of such record of settlement;</a:t>
                      </a:r>
                    </a:p>
                    <a:p>
                      <a:pPr algn="just">
                        <a:defRPr sz="1400"/>
                      </a:pPr>
                      <a:endParaRPr/>
                    </a:p>
                    <a:p>
                      <a:pPr algn="just">
                        <a:defRPr sz="1400"/>
                      </a:pPr>
                      <a:r>
                        <a:t>(</a:t>
                      </a:r>
                      <a:r>
                        <a:rPr i="1"/>
                        <a:t>b) rejects such offer, a date of hearing shall be fixed by the Claims Tribunal </a:t>
                      </a:r>
                      <a:r>
                        <a:t>to adjudicate such claim on merits.</a:t>
                      </a:r>
                    </a:p>
                  </a:txBody>
                  <a:tcPr marL="45720" marR="45720" horzOverflow="overflow">
                    <a:lnT w="38100">
                      <a:solidFill>
                        <a:srgbClr val="FFFFFF"/>
                      </a:solidFill>
                    </a:lnT>
                    <a:solidFill>
                      <a:srgbClr val="D0D8E8"/>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41" name="The M. V. (Amendment)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 V. (Amendment)Act, 2019</a:t>
            </a:r>
          </a:p>
        </p:txBody>
      </p:sp>
      <p:sp>
        <p:nvSpPr>
          <p:cNvPr id="742"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43"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44"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45"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48" name="Group"/>
          <p:cNvGrpSpPr/>
          <p:nvPr/>
        </p:nvGrpSpPr>
        <p:grpSpPr>
          <a:xfrm>
            <a:off x="7900987" y="6092824"/>
            <a:ext cx="1213897" cy="739925"/>
            <a:chOff x="0" y="0"/>
            <a:chExt cx="1213895" cy="739923"/>
          </a:xfrm>
        </p:grpSpPr>
        <p:pic>
          <p:nvPicPr>
            <p:cNvPr id="746"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747"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749" name="Table"/>
          <p:cNvGraphicFramePr/>
          <p:nvPr/>
        </p:nvGraphicFramePr>
        <p:xfrm>
          <a:off x="714375" y="1143000"/>
          <a:ext cx="8286749" cy="4851399"/>
        </p:xfrm>
        <a:graphic>
          <a:graphicData uri="http://schemas.openxmlformats.org/drawingml/2006/table">
            <a:tbl>
              <a:tblPr>
                <a:tableStyleId>{4C3C2611-4C71-4FC5-86AE-919BDF0F9419}</a:tableStyleId>
              </a:tblPr>
              <a:tblGrid>
                <a:gridCol w="2709862"/>
                <a:gridCol w="5576887"/>
              </a:tblGrid>
              <a:tr h="639762">
                <a:tc gridSpan="2">
                  <a:txBody>
                    <a:bodyPr/>
                    <a:lstStyle/>
                    <a:p>
                      <a:pPr algn="l">
                        <a:defRPr sz="1800"/>
                      </a:pPr>
                      <a:r>
                        <a:rPr b="1">
                          <a:solidFill>
                            <a:srgbClr val="FFFFFF"/>
                          </a:solidFill>
                        </a:rPr>
                        <a:t>Duty of insurers to satisfy judgments and awards against persons insured in respect of third party risks</a:t>
                      </a:r>
                    </a:p>
                  </a:txBody>
                  <a:tcPr marL="45720" marR="45720" horzOverflow="overflow">
                    <a:lnB w="38100">
                      <a:solidFill>
                        <a:srgbClr val="FFFFFF"/>
                      </a:solidFill>
                    </a:lnB>
                    <a:solidFill>
                      <a:schemeClr val="accent1"/>
                    </a:solidFill>
                  </a:tcPr>
                </a:tc>
                <a:tc hMerge="1">
                  <a:txBody>
                    <a:bodyPr/>
                    <a:lstStyle/>
                    <a:p>
                      <a:endParaRPr lang="en-US"/>
                    </a:p>
                  </a:txBody>
                  <a:tcPr/>
                </a:tc>
              </a:tr>
              <a:tr h="366712">
                <a:tc>
                  <a:txBody>
                    <a:bodyPr/>
                    <a:lstStyle/>
                    <a:p>
                      <a:pPr algn="just">
                        <a:defRPr sz="1800"/>
                      </a:pPr>
                      <a:r>
                        <a:t>Old Provision</a:t>
                      </a:r>
                    </a:p>
                  </a:txBody>
                  <a:tcPr marL="45720" marR="45720" horzOverflow="overflow">
                    <a:lnT w="38100">
                      <a:solidFill>
                        <a:srgbClr val="FFFFFF"/>
                      </a:solidFill>
                    </a:lnT>
                    <a:solidFill>
                      <a:srgbClr val="D0D8E8"/>
                    </a:solidFill>
                  </a:tcPr>
                </a:tc>
                <a:tc>
                  <a:txBody>
                    <a:bodyPr/>
                    <a:lstStyle/>
                    <a:p>
                      <a:pPr algn="just">
                        <a:defRPr sz="1800"/>
                      </a:pPr>
                      <a:r>
                        <a:t>New Provision</a:t>
                      </a:r>
                    </a:p>
                  </a:txBody>
                  <a:tcPr marL="45720" marR="45720" horzOverflow="overflow">
                    <a:lnT w="38100">
                      <a:solidFill>
                        <a:srgbClr val="FFFFFF"/>
                      </a:solidFill>
                    </a:lnT>
                    <a:solidFill>
                      <a:srgbClr val="D0D8E8"/>
                    </a:solidFill>
                  </a:tcPr>
                </a:tc>
              </a:tr>
              <a:tr h="365125">
                <a:tc>
                  <a:txBody>
                    <a:bodyPr/>
                    <a:lstStyle/>
                    <a:p>
                      <a:pPr algn="just">
                        <a:defRPr sz="1800"/>
                      </a:pPr>
                      <a:r>
                        <a:t>Section 149</a:t>
                      </a:r>
                    </a:p>
                  </a:txBody>
                  <a:tcPr marL="45720" marR="45720" horzOverflow="overflow">
                    <a:solidFill>
                      <a:srgbClr val="E9EDF4"/>
                    </a:solidFill>
                  </a:tcPr>
                </a:tc>
                <a:tc>
                  <a:txBody>
                    <a:bodyPr/>
                    <a:lstStyle/>
                    <a:p>
                      <a:pPr algn="just">
                        <a:defRPr sz="1800"/>
                      </a:pPr>
                      <a:r>
                        <a:t>Section 150</a:t>
                      </a:r>
                    </a:p>
                  </a:txBody>
                  <a:tcPr marL="45720" marR="45720" horzOverflow="overflow">
                    <a:solidFill>
                      <a:srgbClr val="E9EDF4"/>
                    </a:solidFill>
                  </a:tcPr>
                </a:tc>
              </a:tr>
              <a:tr h="1736725">
                <a:tc gridSpan="2">
                  <a:txBody>
                    <a:bodyPr/>
                    <a:lstStyle/>
                    <a:p>
                      <a:pPr algn="just">
                        <a:defRPr sz="1800"/>
                      </a:pPr>
                      <a:r>
                        <a:t>In addition to the earlier mentioned defences , Section 150 (2) adds following with respect to breach of a specified condition of policy :</a:t>
                      </a:r>
                    </a:p>
                    <a:p>
                      <a:pPr algn="just">
                        <a:defRPr sz="1800"/>
                      </a:pPr>
                      <a:endParaRPr/>
                    </a:p>
                    <a:p>
                      <a:pPr algn="just">
                        <a:buSzPct val="100000"/>
                        <a:buChar char="✓"/>
                        <a:defRPr sz="1800"/>
                      </a:pPr>
                      <a:r>
                        <a:t>Driving under the influence of alcohol or drugs as laid down in Section 185 </a:t>
                      </a:r>
                    </a:p>
                    <a:p>
                      <a:pPr algn="just">
                        <a:buSzPct val="100000"/>
                        <a:buChar char="✓"/>
                        <a:defRPr sz="1800"/>
                      </a:pPr>
                      <a:r>
                        <a:t>There is non-receipt of premium as required under Section 64VB of the Insurance Act , 1938.</a:t>
                      </a:r>
                    </a:p>
                  </a:txBody>
                  <a:tcPr marL="45720" marR="45720" horzOverflow="overflow">
                    <a:solidFill>
                      <a:srgbClr val="D0D8E8"/>
                    </a:solidFill>
                  </a:tcPr>
                </a:tc>
                <a:tc hMerge="1">
                  <a:txBody>
                    <a:bodyPr/>
                    <a:lstStyle/>
                    <a:p>
                      <a:endParaRPr lang="en-US"/>
                    </a:p>
                  </a:txBody>
                  <a:tcPr/>
                </a:tc>
              </a:tr>
              <a:tr h="641350">
                <a:tc gridSpan="2">
                  <a:txBody>
                    <a:bodyPr/>
                    <a:lstStyle/>
                    <a:p>
                      <a:pPr algn="just">
                        <a:defRPr sz="1800"/>
                      </a:pPr>
                      <a:r>
                        <a:t>The aspect of pay &amp; recovery as mentioned earlier in Section 149(5) is deleted in the Amendment Act.</a:t>
                      </a:r>
                    </a:p>
                  </a:txBody>
                  <a:tcPr marL="45720" marR="45720" horzOverflow="overflow">
                    <a:solidFill>
                      <a:srgbClr val="E9EDF4"/>
                    </a:solidFill>
                  </a:tcPr>
                </a:tc>
                <a:tc hMerge="1">
                  <a:txBody>
                    <a:bodyPr/>
                    <a:lstStyle/>
                    <a:p>
                      <a:endParaRPr lang="en-US"/>
                    </a:p>
                  </a:txBody>
                  <a:tcPr/>
                </a:tc>
              </a:tr>
              <a:tr h="1100137">
                <a:tc gridSpan="2">
                  <a:txBody>
                    <a:bodyPr/>
                    <a:lstStyle/>
                    <a:p>
                      <a:pPr algn="l">
                        <a:defRPr sz="1800"/>
                      </a:pPr>
                      <a:r>
                        <a:t>It shall be the duty of the owner of the vehicle to furnish to the tribunal or court the information as to whether the vehicle had been insured on the date of the accident, and if so, the name of the insurance company with which it is insured.</a:t>
                      </a:r>
                    </a:p>
                  </a:txBody>
                  <a:tcPr marL="45720" marR="45720" horzOverflow="overflow">
                    <a:solidFill>
                      <a:srgbClr val="D0D8E8"/>
                    </a:solidFill>
                  </a:tcPr>
                </a:tc>
                <a:tc hMerge="1">
                  <a:txBody>
                    <a:bodyPr/>
                    <a:lstStyle/>
                    <a:p>
                      <a:endParaRPr lang="en-US"/>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52" name="The M. V. (Amendment)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 V. (Amendment)Act, 2019</a:t>
            </a:r>
          </a:p>
        </p:txBody>
      </p:sp>
      <p:sp>
        <p:nvSpPr>
          <p:cNvPr id="753"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54"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55"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56"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59" name="Group"/>
          <p:cNvGrpSpPr/>
          <p:nvPr/>
        </p:nvGrpSpPr>
        <p:grpSpPr>
          <a:xfrm>
            <a:off x="7900987" y="6092824"/>
            <a:ext cx="1213897" cy="739925"/>
            <a:chOff x="0" y="0"/>
            <a:chExt cx="1213895" cy="739923"/>
          </a:xfrm>
        </p:grpSpPr>
        <p:pic>
          <p:nvPicPr>
            <p:cNvPr id="757" name="National Insurance.jpg" descr="National Insurance.jpg"/>
            <p:cNvPicPr>
              <a:picLocks noChangeAspect="1"/>
            </p:cNvPicPr>
            <p:nvPr/>
          </p:nvPicPr>
          <p:blipFill>
            <a:blip r:embed="rId3">
              <a:extLst/>
            </a:blip>
            <a:stretch>
              <a:fillRect/>
            </a:stretch>
          </p:blipFill>
          <p:spPr>
            <a:xfrm>
              <a:off x="0" y="0"/>
              <a:ext cx="1213896" cy="616192"/>
            </a:xfrm>
            <a:prstGeom prst="rect">
              <a:avLst/>
            </a:prstGeom>
            <a:ln w="12700" cap="flat">
              <a:noFill/>
              <a:miter lim="400000"/>
            </a:ln>
            <a:effectLst/>
          </p:spPr>
        </p:pic>
        <p:sp>
          <p:nvSpPr>
            <p:cNvPr id="758"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760" name="Table"/>
          <p:cNvGraphicFramePr/>
          <p:nvPr/>
        </p:nvGraphicFramePr>
        <p:xfrm>
          <a:off x="714375" y="1143000"/>
          <a:ext cx="8286750" cy="4117022"/>
        </p:xfrm>
        <a:graphic>
          <a:graphicData uri="http://schemas.openxmlformats.org/drawingml/2006/table">
            <a:tbl>
              <a:tblPr>
                <a:tableStyleId>{4C3C2611-4C71-4FC5-86AE-919BDF0F9419}</a:tableStyleId>
              </a:tblPr>
              <a:tblGrid>
                <a:gridCol w="3857625"/>
                <a:gridCol w="4429125"/>
              </a:tblGrid>
              <a:tr h="639762">
                <a:tc gridSpan="2">
                  <a:txBody>
                    <a:bodyPr/>
                    <a:lstStyle/>
                    <a:p>
                      <a:pPr algn="just">
                        <a:defRPr sz="1800"/>
                      </a:pPr>
                      <a:r>
                        <a:rPr b="1" dirty="0">
                          <a:solidFill>
                            <a:srgbClr val="FFFFFF"/>
                          </a:solidFill>
                        </a:rPr>
                        <a:t>Section 161 : Special provisions as to compensation in case of hit and run motor accident</a:t>
                      </a:r>
                    </a:p>
                  </a:txBody>
                  <a:tcPr marL="45720" marR="45720" horzOverflow="overflow">
                    <a:lnB w="38100">
                      <a:solidFill>
                        <a:srgbClr val="FFFFFF"/>
                      </a:solidFill>
                    </a:lnB>
                    <a:solidFill>
                      <a:schemeClr val="accent1"/>
                    </a:solidFill>
                  </a:tcPr>
                </a:tc>
                <a:tc hMerge="1">
                  <a:txBody>
                    <a:bodyPr/>
                    <a:lstStyle/>
                    <a:p>
                      <a:endParaRPr lang="en-US"/>
                    </a:p>
                  </a:txBody>
                  <a:tcPr/>
                </a:tc>
              </a:tr>
              <a:tr h="366712">
                <a:tc>
                  <a:txBody>
                    <a:bodyPr/>
                    <a:lstStyle/>
                    <a:p>
                      <a:pPr algn="just">
                        <a:defRPr sz="1800"/>
                      </a:pPr>
                      <a:r>
                        <a:t>Old Provision</a:t>
                      </a:r>
                    </a:p>
                  </a:txBody>
                  <a:tcPr marL="45720" marR="45720" horzOverflow="overflow">
                    <a:lnT w="38100">
                      <a:solidFill>
                        <a:srgbClr val="FFFFFF"/>
                      </a:solidFill>
                    </a:lnT>
                    <a:solidFill>
                      <a:srgbClr val="D0D8E8"/>
                    </a:solidFill>
                  </a:tcPr>
                </a:tc>
                <a:tc>
                  <a:txBody>
                    <a:bodyPr/>
                    <a:lstStyle/>
                    <a:p>
                      <a:pPr algn="just">
                        <a:defRPr sz="1800"/>
                      </a:pPr>
                      <a:r>
                        <a:t>New Provision</a:t>
                      </a:r>
                    </a:p>
                  </a:txBody>
                  <a:tcPr marL="45720" marR="45720" horzOverflow="overflow">
                    <a:lnT w="38100">
                      <a:solidFill>
                        <a:srgbClr val="FFFFFF"/>
                      </a:solidFill>
                    </a:lnT>
                    <a:solidFill>
                      <a:srgbClr val="D0D8E8"/>
                    </a:solidFill>
                  </a:tcPr>
                </a:tc>
              </a:tr>
              <a:tr h="1187450">
                <a:tc>
                  <a:txBody>
                    <a:bodyPr/>
                    <a:lstStyle/>
                    <a:p>
                      <a:pPr algn="just">
                        <a:defRPr sz="1800"/>
                      </a:pPr>
                      <a:r>
                        <a:t>Amount of Compensation :</a:t>
                      </a:r>
                    </a:p>
                    <a:p>
                      <a:pPr algn="just">
                        <a:defRPr sz="1800"/>
                      </a:pPr>
                      <a:endParaRPr/>
                    </a:p>
                    <a:p>
                      <a:pPr algn="just">
                        <a:defRPr sz="1800"/>
                      </a:pPr>
                      <a:r>
                        <a:t>Death : Rs. 25,000 /-</a:t>
                      </a:r>
                    </a:p>
                    <a:p>
                      <a:pPr algn="just">
                        <a:defRPr sz="1800"/>
                      </a:pPr>
                      <a:r>
                        <a:t>Grievous Hurt : Rs. 12,500 /-</a:t>
                      </a:r>
                    </a:p>
                  </a:txBody>
                  <a:tcPr marL="45720" marR="45720" horzOverflow="overflow">
                    <a:solidFill>
                      <a:srgbClr val="E9EDF4"/>
                    </a:solidFill>
                  </a:tcPr>
                </a:tc>
                <a:tc>
                  <a:txBody>
                    <a:bodyPr/>
                    <a:lstStyle/>
                    <a:p>
                      <a:pPr algn="just">
                        <a:defRPr sz="1800"/>
                      </a:pPr>
                      <a:r>
                        <a:t>Amount of Compensation :</a:t>
                      </a:r>
                    </a:p>
                    <a:p>
                      <a:pPr algn="just">
                        <a:defRPr sz="1800"/>
                      </a:pPr>
                      <a:endParaRPr/>
                    </a:p>
                    <a:p>
                      <a:pPr algn="just">
                        <a:defRPr sz="1800"/>
                      </a:pPr>
                      <a:r>
                        <a:t>Death : Rs. 2,00,000 /-</a:t>
                      </a:r>
                    </a:p>
                    <a:p>
                      <a:pPr algn="just">
                        <a:defRPr sz="1800"/>
                      </a:pPr>
                      <a:r>
                        <a:t>Grievous Hurt : Rs. 50,000 /-</a:t>
                      </a:r>
                    </a:p>
                  </a:txBody>
                  <a:tcPr marL="45720" marR="45720" horzOverflow="overflow">
                    <a:solidFill>
                      <a:srgbClr val="E9EDF4"/>
                    </a:solidFill>
                  </a:tcPr>
                </a:tc>
              </a:tr>
              <a:tr h="641350">
                <a:tc gridSpan="2">
                  <a:txBody>
                    <a:bodyPr/>
                    <a:lstStyle/>
                    <a:p>
                      <a:pPr algn="just">
                        <a:defRPr sz="1800"/>
                      </a:pPr>
                      <a:r>
                        <a:rPr dirty="0"/>
                        <a:t>The Central Government may by notification frame scheme for payment of mentioned or such higher amount , specifying the manner in which it shall be administered .</a:t>
                      </a:r>
                    </a:p>
                  </a:txBody>
                  <a:tcPr marL="45720" marR="45720" horzOverflow="overflow">
                    <a:solidFill>
                      <a:srgbClr val="D0D8E8"/>
                    </a:solidFill>
                  </a:tcPr>
                </a:tc>
                <a:tc hMerge="1">
                  <a:txBody>
                    <a:bodyPr/>
                    <a:lstStyle/>
                    <a:p>
                      <a:endParaRPr lang="en-US"/>
                    </a:p>
                  </a:txBody>
                  <a:tcPr/>
                </a:tc>
              </a:tr>
              <a:tr h="365125">
                <a:tc gridSpan="2">
                  <a:txBody>
                    <a:bodyPr/>
                    <a:lstStyle/>
                    <a:p>
                      <a:pPr algn="just">
                        <a:defRPr sz="1800"/>
                      </a:pPr>
                      <a:r>
                        <a:t>There is no mention of Solatium Fund.</a:t>
                      </a:r>
                    </a:p>
                  </a:txBody>
                  <a:tcPr marL="45720" marR="45720" horzOverflow="overflow">
                    <a:solidFill>
                      <a:srgbClr val="E9EDF4"/>
                    </a:solidFill>
                  </a:tcPr>
                </a:tc>
                <a:tc hMerge="1">
                  <a:txBody>
                    <a:bodyPr/>
                    <a:lstStyle/>
                    <a:p>
                      <a:endParaRPr lang="en-US"/>
                    </a:p>
                  </a:txBody>
                  <a:tcPr/>
                </a:tc>
              </a:tr>
              <a:tr h="914400">
                <a:tc gridSpan="2">
                  <a:txBody>
                    <a:bodyPr/>
                    <a:lstStyle/>
                    <a:p>
                      <a:pPr algn="l">
                        <a:defRPr sz="1800"/>
                      </a:pPr>
                      <a:r>
                        <a:t>Section 162 is a new addition : Scheme for the cashless treatment of victims of the accident during the golden hour ( time period lasting one hour following a traumatic injury)</a:t>
                      </a:r>
                    </a:p>
                  </a:txBody>
                  <a:tcPr marL="45720" marR="45720" horzOverflow="overflow">
                    <a:solidFill>
                      <a:srgbClr val="D0D8E8"/>
                    </a:solidFill>
                  </a:tcPr>
                </a:tc>
                <a:tc hMerge="1">
                  <a:txBody>
                    <a:bodyPr/>
                    <a:lstStyle/>
                    <a:p>
                      <a:endParaRPr lang="en-US"/>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63" name="The M. V. (Amendment) 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 V. (Amendment) Act, 2019</a:t>
            </a:r>
          </a:p>
        </p:txBody>
      </p:sp>
      <p:sp>
        <p:nvSpPr>
          <p:cNvPr id="764"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65"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66"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67"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70" name="Group"/>
          <p:cNvGrpSpPr/>
          <p:nvPr/>
        </p:nvGrpSpPr>
        <p:grpSpPr>
          <a:xfrm>
            <a:off x="7900987" y="6092824"/>
            <a:ext cx="1213897" cy="739925"/>
            <a:chOff x="0" y="0"/>
            <a:chExt cx="1213895" cy="739923"/>
          </a:xfrm>
        </p:grpSpPr>
        <p:pic>
          <p:nvPicPr>
            <p:cNvPr id="768"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769"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771" name="Table"/>
          <p:cNvGraphicFramePr/>
          <p:nvPr/>
        </p:nvGraphicFramePr>
        <p:xfrm>
          <a:off x="714375" y="1143000"/>
          <a:ext cx="8286749" cy="4572635"/>
        </p:xfrm>
        <a:graphic>
          <a:graphicData uri="http://schemas.openxmlformats.org/drawingml/2006/table">
            <a:tbl>
              <a:tblPr>
                <a:tableStyleId>{4C3C2611-4C71-4FC5-86AE-919BDF0F9419}</a:tableStyleId>
              </a:tblPr>
              <a:tblGrid>
                <a:gridCol w="4500562"/>
                <a:gridCol w="3786187"/>
              </a:tblGrid>
              <a:tr h="365125">
                <a:tc>
                  <a:txBody>
                    <a:bodyPr/>
                    <a:lstStyle/>
                    <a:p>
                      <a:pPr algn="just">
                        <a:defRPr sz="1800"/>
                      </a:pPr>
                      <a:r>
                        <a:rPr b="1">
                          <a:solidFill>
                            <a:srgbClr val="FFFFFF"/>
                          </a:solidFill>
                        </a:rPr>
                        <a:t>Old Provision</a:t>
                      </a:r>
                    </a:p>
                  </a:txBody>
                  <a:tcPr marL="45720" marR="45720" horzOverflow="overflow">
                    <a:lnB w="38100">
                      <a:solidFill>
                        <a:srgbClr val="FFFFFF"/>
                      </a:solidFill>
                    </a:lnB>
                    <a:solidFill>
                      <a:schemeClr val="accent1"/>
                    </a:solidFill>
                  </a:tcPr>
                </a:tc>
                <a:tc>
                  <a:txBody>
                    <a:bodyPr/>
                    <a:lstStyle/>
                    <a:p>
                      <a:pPr algn="just">
                        <a:defRPr sz="1800"/>
                      </a:pPr>
                      <a:r>
                        <a:rPr b="1">
                          <a:solidFill>
                            <a:srgbClr val="FFFFFF"/>
                          </a:solidFill>
                        </a:rPr>
                        <a:t>New Provision</a:t>
                      </a:r>
                    </a:p>
                  </a:txBody>
                  <a:tcPr marL="45720" marR="45720" horzOverflow="overflow">
                    <a:lnB w="38100">
                      <a:solidFill>
                        <a:srgbClr val="FFFFFF"/>
                      </a:solidFill>
                    </a:lnB>
                    <a:solidFill>
                      <a:schemeClr val="accent1"/>
                    </a:solidFill>
                  </a:tcPr>
                </a:tc>
              </a:tr>
              <a:tr h="4206875">
                <a:tc>
                  <a:txBody>
                    <a:bodyPr/>
                    <a:lstStyle/>
                    <a:p>
                      <a:pPr algn="just">
                        <a:defRPr sz="1800"/>
                      </a:pPr>
                      <a:r>
                        <a:t>Section 158(6): As soon as any information regarding any accident involving death or bodily injury to any person is recorded or report under this section is completed by a police officer, the officer-in-charge of the police station shall forward a copy of the same within thirty days from the date of recording of information or, as the case may be, on completion of such report to the Claims Tribunal having jurisdiction and a copy thereof to the concerned insurer, and where a copy is made available to the owner, he shall also within </a:t>
                      </a:r>
                      <a:r>
                        <a:rPr>
                          <a:solidFill>
                            <a:srgbClr val="C00000"/>
                          </a:solidFill>
                        </a:rPr>
                        <a:t>thirty days </a:t>
                      </a:r>
                      <a:r>
                        <a:t>of receipt of such report, forward the same to such Claims Tribunal and insurer.</a:t>
                      </a:r>
                    </a:p>
                  </a:txBody>
                  <a:tcPr marL="45720" marR="45720" horzOverflow="overflow">
                    <a:lnT w="38100">
                      <a:solidFill>
                        <a:srgbClr val="FFFFFF"/>
                      </a:solidFill>
                    </a:lnT>
                    <a:solidFill>
                      <a:srgbClr val="D0D8E8"/>
                    </a:solidFill>
                  </a:tcPr>
                </a:tc>
                <a:tc>
                  <a:txBody>
                    <a:bodyPr/>
                    <a:lstStyle/>
                    <a:p>
                      <a:pPr algn="just">
                        <a:defRPr sz="1800"/>
                      </a:pPr>
                      <a:r>
                        <a:t>Section 159 :The police officer shall, during the investigation, prepare an accident information report to facilitate the settlement of claim in such form and manner, within </a:t>
                      </a:r>
                      <a:r>
                        <a:rPr>
                          <a:solidFill>
                            <a:srgbClr val="C00000"/>
                          </a:solidFill>
                        </a:rPr>
                        <a:t>three months </a:t>
                      </a:r>
                      <a:r>
                        <a:t>and containing such particulars  and submit the same to the Claims Tribunal and such other agency as may be prescribed.</a:t>
                      </a:r>
                    </a:p>
                  </a:txBody>
                  <a:tcPr marL="45720" marR="45720" horzOverflow="overflow">
                    <a:lnT w="38100">
                      <a:solidFill>
                        <a:srgbClr val="FFFFFF"/>
                      </a:solidFill>
                    </a:lnT>
                    <a:solidFill>
                      <a:srgbClr val="D0D8E8"/>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74" name="The M. V. (Amendment) 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 V. (Amendment) Act, 2019</a:t>
            </a:r>
          </a:p>
        </p:txBody>
      </p:sp>
      <p:sp>
        <p:nvSpPr>
          <p:cNvPr id="775"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76"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77"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78"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81" name="Group"/>
          <p:cNvGrpSpPr/>
          <p:nvPr/>
        </p:nvGrpSpPr>
        <p:grpSpPr>
          <a:xfrm>
            <a:off x="7900987" y="6092824"/>
            <a:ext cx="1213897" cy="739925"/>
            <a:chOff x="0" y="0"/>
            <a:chExt cx="1213895" cy="739923"/>
          </a:xfrm>
        </p:grpSpPr>
        <p:pic>
          <p:nvPicPr>
            <p:cNvPr id="779" name="National Insurance.jpg" descr="National Insurance.jpg"/>
            <p:cNvPicPr>
              <a:picLocks noChangeAspect="1"/>
            </p:cNvPicPr>
            <p:nvPr/>
          </p:nvPicPr>
          <p:blipFill>
            <a:blip r:embed="rId3">
              <a:extLst/>
            </a:blip>
            <a:stretch>
              <a:fillRect/>
            </a:stretch>
          </p:blipFill>
          <p:spPr>
            <a:xfrm>
              <a:off x="0" y="0"/>
              <a:ext cx="1213896" cy="616192"/>
            </a:xfrm>
            <a:prstGeom prst="rect">
              <a:avLst/>
            </a:prstGeom>
            <a:ln w="12700" cap="flat">
              <a:noFill/>
              <a:miter lim="400000"/>
            </a:ln>
            <a:effectLst/>
          </p:spPr>
        </p:pic>
        <p:sp>
          <p:nvSpPr>
            <p:cNvPr id="780"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782" name="Table"/>
          <p:cNvGraphicFramePr/>
          <p:nvPr>
            <p:extLst>
              <p:ext uri="{D42A27DB-BD31-4B8C-83A1-F6EECF244321}">
                <p14:modId xmlns:p14="http://schemas.microsoft.com/office/powerpoint/2010/main" val="4274145987"/>
              </p:ext>
            </p:extLst>
          </p:nvPr>
        </p:nvGraphicFramePr>
        <p:xfrm>
          <a:off x="714375" y="1143000"/>
          <a:ext cx="8286750" cy="5122544"/>
        </p:xfrm>
        <a:graphic>
          <a:graphicData uri="http://schemas.openxmlformats.org/drawingml/2006/table">
            <a:tbl>
              <a:tblPr>
                <a:tableStyleId>{4C3C2611-4C71-4FC5-86AE-919BDF0F9419}</a:tableStyleId>
              </a:tblPr>
              <a:tblGrid>
                <a:gridCol w="3857625"/>
                <a:gridCol w="4429125"/>
              </a:tblGrid>
              <a:tr h="365125">
                <a:tc gridSpan="2">
                  <a:txBody>
                    <a:bodyPr/>
                    <a:lstStyle/>
                    <a:p>
                      <a:pPr algn="just">
                        <a:defRPr sz="1800"/>
                      </a:pPr>
                      <a:r>
                        <a:rPr b="1" dirty="0">
                          <a:solidFill>
                            <a:srgbClr val="FFFFFF"/>
                          </a:solidFill>
                        </a:rPr>
                        <a:t>Scheme for Interim relief</a:t>
                      </a:r>
                    </a:p>
                  </a:txBody>
                  <a:tcPr marL="45720" marR="45720" horzOverflow="overflow">
                    <a:lnB w="38100">
                      <a:solidFill>
                        <a:srgbClr val="FFFFFF"/>
                      </a:solidFill>
                    </a:lnB>
                    <a:solidFill>
                      <a:schemeClr val="accent1"/>
                    </a:solidFill>
                  </a:tcPr>
                </a:tc>
                <a:tc hMerge="1">
                  <a:txBody>
                    <a:bodyPr/>
                    <a:lstStyle/>
                    <a:p>
                      <a:endParaRPr lang="en-US"/>
                    </a:p>
                  </a:txBody>
                  <a:tcPr/>
                </a:tc>
              </a:tr>
              <a:tr h="366712">
                <a:tc>
                  <a:txBody>
                    <a:bodyPr/>
                    <a:lstStyle/>
                    <a:p>
                      <a:pPr algn="just">
                        <a:defRPr sz="1800"/>
                      </a:pPr>
                      <a:r>
                        <a:t>Old Provision</a:t>
                      </a:r>
                    </a:p>
                  </a:txBody>
                  <a:tcPr marL="45720" marR="45720" horzOverflow="overflow">
                    <a:lnT w="38100">
                      <a:solidFill>
                        <a:srgbClr val="FFFFFF"/>
                      </a:solidFill>
                    </a:lnT>
                    <a:solidFill>
                      <a:srgbClr val="D0D8E8"/>
                    </a:solidFill>
                  </a:tcPr>
                </a:tc>
                <a:tc>
                  <a:txBody>
                    <a:bodyPr/>
                    <a:lstStyle/>
                    <a:p>
                      <a:pPr algn="just">
                        <a:defRPr sz="1800"/>
                      </a:pPr>
                      <a:r>
                        <a:t>New Provision</a:t>
                      </a:r>
                    </a:p>
                  </a:txBody>
                  <a:tcPr marL="45720" marR="45720" horzOverflow="overflow">
                    <a:lnT w="38100">
                      <a:solidFill>
                        <a:srgbClr val="FFFFFF"/>
                      </a:solidFill>
                    </a:lnT>
                    <a:solidFill>
                      <a:srgbClr val="D0D8E8"/>
                    </a:solidFill>
                  </a:tcPr>
                </a:tc>
              </a:tr>
              <a:tr h="365125">
                <a:tc>
                  <a:txBody>
                    <a:bodyPr/>
                    <a:lstStyle/>
                    <a:p>
                      <a:pPr algn="just">
                        <a:defRPr sz="1800"/>
                      </a:pPr>
                      <a:r>
                        <a:t>Section 140 to 144</a:t>
                      </a:r>
                    </a:p>
                  </a:txBody>
                  <a:tcPr marL="45720" marR="45720" horzOverflow="overflow">
                    <a:solidFill>
                      <a:srgbClr val="E9EDF4"/>
                    </a:solidFill>
                  </a:tcPr>
                </a:tc>
                <a:tc>
                  <a:txBody>
                    <a:bodyPr/>
                    <a:lstStyle/>
                    <a:p>
                      <a:pPr algn="just">
                        <a:defRPr sz="1800"/>
                      </a:pPr>
                      <a:r>
                        <a:t>Section 164A, 164B </a:t>
                      </a:r>
                    </a:p>
                  </a:txBody>
                  <a:tcPr marL="45720" marR="45720" horzOverflow="overflow">
                    <a:solidFill>
                      <a:srgbClr val="E9EDF4"/>
                    </a:solidFill>
                  </a:tcPr>
                </a:tc>
              </a:tr>
              <a:tr h="3657600">
                <a:tc>
                  <a:txBody>
                    <a:bodyPr/>
                    <a:lstStyle/>
                    <a:p>
                      <a:pPr algn="just">
                        <a:defRPr sz="1800"/>
                      </a:pPr>
                      <a:r>
                        <a:t>Death : Rs. 50,000 /-</a:t>
                      </a:r>
                    </a:p>
                    <a:p>
                      <a:pPr algn="just">
                        <a:defRPr sz="1800"/>
                      </a:pPr>
                      <a:r>
                        <a:t>Permanent Disablement : Rs. 25,000 /-</a:t>
                      </a:r>
                    </a:p>
                  </a:txBody>
                  <a:tcPr marL="45720" marR="45720" horzOverflow="overflow">
                    <a:solidFill>
                      <a:srgbClr val="D0D8E8"/>
                    </a:solidFill>
                  </a:tcPr>
                </a:tc>
                <a:tc>
                  <a:txBody>
                    <a:bodyPr/>
                    <a:lstStyle/>
                    <a:p>
                      <a:pPr algn="just">
                        <a:buSzPct val="100000"/>
                        <a:buNone/>
                        <a:defRPr sz="1800"/>
                      </a:pPr>
                      <a:r>
                        <a:rPr dirty="0"/>
                        <a:t>The Central Government </a:t>
                      </a:r>
                      <a:r>
                        <a:rPr dirty="0" smtClean="0"/>
                        <a:t>schemes</a:t>
                      </a:r>
                      <a:endParaRPr dirty="0"/>
                    </a:p>
                    <a:p>
                      <a:pPr algn="just">
                        <a:buSzPct val="100000"/>
                        <a:buChar char="➢"/>
                        <a:defRPr sz="1800"/>
                      </a:pPr>
                      <a:r>
                        <a:rPr dirty="0"/>
                        <a:t>It shall also provide for procedure to</a:t>
                      </a:r>
                    </a:p>
                    <a:p>
                      <a:pPr algn="l">
                        <a:defRPr sz="1800"/>
                      </a:pPr>
                      <a:r>
                        <a:rPr dirty="0"/>
                        <a:t>recover funds disbursed under such scheme from the owner of the motor vehicle, where the claim arises out of the use of such motor vehicle</a:t>
                      </a:r>
                    </a:p>
                    <a:p>
                      <a:pPr algn="l">
                        <a:buSzPct val="100000"/>
                        <a:buChar char="➢"/>
                        <a:defRPr sz="1800"/>
                      </a:pPr>
                      <a:r>
                        <a:rPr dirty="0"/>
                        <a:t>Creation of Motor Vehicle Accident Fund for providing interim relief, cashless payment during golden hour, payment to be made in hit &amp; run cases, and for providing compulsory insurance cover to all road users in the territory of India.</a:t>
                      </a:r>
                    </a:p>
                  </a:txBody>
                  <a:tcPr marL="45720" marR="45720" horzOverflow="overflow">
                    <a:solidFill>
                      <a:srgbClr val="D0D8E8"/>
                    </a:solidFill>
                  </a:tcPr>
                </a:tc>
              </a:tr>
              <a:tr h="366712">
                <a:tc gridSpan="2">
                  <a:txBody>
                    <a:bodyPr/>
                    <a:lstStyle/>
                    <a:p>
                      <a:pPr algn="just">
                        <a:defRPr sz="1800"/>
                      </a:pPr>
                      <a:endParaRPr/>
                    </a:p>
                  </a:txBody>
                  <a:tcPr marL="45720" marR="45720" horzOverflow="overflow">
                    <a:solidFill>
                      <a:srgbClr val="E9EDF4"/>
                    </a:solidFill>
                  </a:tcPr>
                </a:tc>
                <a:tc hMerge="1">
                  <a:txBody>
                    <a:bodyPr/>
                    <a:lstStyle/>
                    <a:p>
                      <a:endParaRPr lang="en-US"/>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85" name="The M. V. (Amendment) 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 V. (Amendment) Act, 2019</a:t>
            </a:r>
          </a:p>
        </p:txBody>
      </p:sp>
      <p:sp>
        <p:nvSpPr>
          <p:cNvPr id="786"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87"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88"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89"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92" name="Group"/>
          <p:cNvGrpSpPr/>
          <p:nvPr/>
        </p:nvGrpSpPr>
        <p:grpSpPr>
          <a:xfrm>
            <a:off x="7900987" y="6092824"/>
            <a:ext cx="1213897" cy="739925"/>
            <a:chOff x="0" y="0"/>
            <a:chExt cx="1213895" cy="739923"/>
          </a:xfrm>
        </p:grpSpPr>
        <p:pic>
          <p:nvPicPr>
            <p:cNvPr id="790"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791"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793" name="Table"/>
          <p:cNvGraphicFramePr/>
          <p:nvPr>
            <p:extLst>
              <p:ext uri="{D42A27DB-BD31-4B8C-83A1-F6EECF244321}">
                <p14:modId xmlns:p14="http://schemas.microsoft.com/office/powerpoint/2010/main" val="2726346804"/>
              </p:ext>
            </p:extLst>
          </p:nvPr>
        </p:nvGraphicFramePr>
        <p:xfrm>
          <a:off x="714375" y="1143000"/>
          <a:ext cx="8286750" cy="5212714"/>
        </p:xfrm>
        <a:graphic>
          <a:graphicData uri="http://schemas.openxmlformats.org/drawingml/2006/table">
            <a:tbl>
              <a:tblPr>
                <a:tableStyleId>{4C3C2611-4C71-4FC5-86AE-919BDF0F9419}</a:tableStyleId>
              </a:tblPr>
              <a:tblGrid>
                <a:gridCol w="3857625"/>
                <a:gridCol w="285750"/>
                <a:gridCol w="4143375"/>
              </a:tblGrid>
              <a:tr h="365125">
                <a:tc gridSpan="3">
                  <a:txBody>
                    <a:bodyPr/>
                    <a:lstStyle/>
                    <a:p>
                      <a:pPr algn="just">
                        <a:defRPr sz="1800"/>
                      </a:pPr>
                      <a:r>
                        <a:rPr b="1" dirty="0">
                          <a:solidFill>
                            <a:srgbClr val="FFFFFF"/>
                          </a:solidFill>
                        </a:rPr>
                        <a:t>Section 166 : Application for compensation</a:t>
                      </a:r>
                    </a:p>
                  </a:txBody>
                  <a:tcPr marL="45720" marR="45720" horzOverflow="overflow">
                    <a:lnB w="38100">
                      <a:solidFill>
                        <a:srgbClr val="FFFFFF"/>
                      </a:solidFill>
                    </a:lnB>
                    <a:solidFill>
                      <a:schemeClr val="accent1"/>
                    </a:solidFill>
                  </a:tcPr>
                </a:tc>
                <a:tc hMerge="1">
                  <a:txBody>
                    <a:bodyPr/>
                    <a:lstStyle/>
                    <a:p>
                      <a:endParaRPr lang="en-US"/>
                    </a:p>
                  </a:txBody>
                  <a:tcPr/>
                </a:tc>
                <a:tc hMerge="1">
                  <a:txBody>
                    <a:bodyPr/>
                    <a:lstStyle/>
                    <a:p>
                      <a:endParaRPr lang="en-US"/>
                    </a:p>
                  </a:txBody>
                  <a:tcPr/>
                </a:tc>
              </a:tr>
              <a:tr h="366712">
                <a:tc>
                  <a:txBody>
                    <a:bodyPr/>
                    <a:lstStyle/>
                    <a:p>
                      <a:pPr algn="just">
                        <a:defRPr sz="1800"/>
                      </a:pPr>
                      <a:r>
                        <a:t>Old Provision</a:t>
                      </a:r>
                    </a:p>
                  </a:txBody>
                  <a:tcPr marL="45720" marR="45720" horzOverflow="overflow">
                    <a:lnT w="38100">
                      <a:solidFill>
                        <a:srgbClr val="FFFFFF"/>
                      </a:solidFill>
                    </a:lnT>
                    <a:solidFill>
                      <a:srgbClr val="D0D8E8"/>
                    </a:solidFill>
                  </a:tcPr>
                </a:tc>
                <a:tc gridSpan="2">
                  <a:txBody>
                    <a:bodyPr/>
                    <a:lstStyle/>
                    <a:p>
                      <a:pPr algn="just">
                        <a:defRPr sz="1800"/>
                      </a:pPr>
                      <a:r>
                        <a:t>New Provision</a:t>
                      </a:r>
                    </a:p>
                  </a:txBody>
                  <a:tcPr marL="45720" marR="45720" horzOverflow="overflow">
                    <a:lnT w="38100">
                      <a:solidFill>
                        <a:srgbClr val="FFFFFF"/>
                      </a:solidFill>
                    </a:lnT>
                    <a:solidFill>
                      <a:srgbClr val="D0D8E8"/>
                    </a:solidFill>
                  </a:tcPr>
                </a:tc>
                <a:tc hMerge="1">
                  <a:txBody>
                    <a:bodyPr/>
                    <a:lstStyle/>
                    <a:p>
                      <a:endParaRPr lang="en-US"/>
                    </a:p>
                  </a:txBody>
                  <a:tcPr/>
                </a:tc>
              </a:tr>
              <a:tr h="914400">
                <a:tc>
                  <a:txBody>
                    <a:bodyPr/>
                    <a:lstStyle/>
                    <a:p>
                      <a:pPr algn="just">
                        <a:defRPr sz="1800"/>
                      </a:pPr>
                      <a:r>
                        <a:t>No Time Limit for filing compensation</a:t>
                      </a:r>
                    </a:p>
                  </a:txBody>
                  <a:tcPr marL="45720" marR="45720" horzOverflow="overflow">
                    <a:solidFill>
                      <a:srgbClr val="E9EDF4"/>
                    </a:solidFill>
                  </a:tcPr>
                </a:tc>
                <a:tc gridSpan="2">
                  <a:txBody>
                    <a:bodyPr/>
                    <a:lstStyle/>
                    <a:p>
                      <a:pPr algn="l">
                        <a:defRPr sz="1800"/>
                      </a:pPr>
                      <a:r>
                        <a:t>No application for compensation shall be entertained unless it is made within</a:t>
                      </a:r>
                      <a:r>
                        <a:rPr>
                          <a:solidFill>
                            <a:srgbClr val="C00000"/>
                          </a:solidFill>
                        </a:rPr>
                        <a:t> six months </a:t>
                      </a:r>
                      <a:r>
                        <a:t>of the occurrence of the accident</a:t>
                      </a:r>
                    </a:p>
                  </a:txBody>
                  <a:tcPr marL="45720" marR="45720" horzOverflow="overflow">
                    <a:solidFill>
                      <a:srgbClr val="E9EDF4"/>
                    </a:solidFill>
                  </a:tcPr>
                </a:tc>
                <a:tc hMerge="1">
                  <a:txBody>
                    <a:bodyPr/>
                    <a:lstStyle/>
                    <a:p>
                      <a:endParaRPr lang="en-US"/>
                    </a:p>
                  </a:txBody>
                  <a:tcPr/>
                </a:tc>
              </a:tr>
              <a:tr h="1736725">
                <a:tc>
                  <a:txBody>
                    <a:bodyPr/>
                    <a:lstStyle/>
                    <a:p>
                      <a:pPr algn="just">
                        <a:defRPr sz="1800"/>
                      </a:pPr>
                      <a:r>
                        <a:rPr dirty="0"/>
                        <a:t>Nexus between accidental injury and death was required</a:t>
                      </a:r>
                    </a:p>
                  </a:txBody>
                  <a:tcPr marL="45720" marR="45720" horzOverflow="overflow">
                    <a:solidFill>
                      <a:srgbClr val="D0D8E8"/>
                    </a:solidFill>
                  </a:tcPr>
                </a:tc>
                <a:tc gridSpan="2">
                  <a:txBody>
                    <a:bodyPr/>
                    <a:lstStyle/>
                    <a:p>
                      <a:pPr algn="l">
                        <a:defRPr sz="1800"/>
                      </a:pPr>
                      <a:r>
                        <a:rPr dirty="0"/>
                        <a:t>The right of a person to claim compensation for injury in an accident shall, upon the death of the person injured, survive to his legal representatives, irrespective of whether the cause of death is relatable to or had any nexus with the injury or not</a:t>
                      </a:r>
                      <a:r>
                        <a:rPr dirty="0" smtClean="0"/>
                        <a:t>.”.</a:t>
                      </a:r>
                      <a:endParaRPr lang="en-US" dirty="0" smtClean="0"/>
                    </a:p>
                    <a:p>
                      <a:pPr algn="l">
                        <a:defRPr sz="1800"/>
                      </a:pPr>
                      <a:endParaRPr dirty="0"/>
                    </a:p>
                  </a:txBody>
                  <a:tcPr marL="45720" marR="45720" horzOverflow="overflow">
                    <a:solidFill>
                      <a:srgbClr val="D0D8E8"/>
                    </a:solidFill>
                  </a:tcPr>
                </a:tc>
                <a:tc hMerge="1">
                  <a:txBody>
                    <a:bodyPr/>
                    <a:lstStyle/>
                    <a:p>
                      <a:endParaRPr lang="en-US"/>
                    </a:p>
                  </a:txBody>
                  <a:tcPr/>
                </a:tc>
              </a:tr>
              <a:tr h="366712">
                <a:tc gridSpan="3">
                  <a:txBody>
                    <a:bodyPr/>
                    <a:lstStyle/>
                    <a:p>
                      <a:pPr algn="just">
                        <a:defRPr sz="1800"/>
                      </a:pPr>
                      <a:r>
                        <a:rPr b="1"/>
                        <a:t>Section 173 : Appeals</a:t>
                      </a:r>
                    </a:p>
                  </a:txBody>
                  <a:tcPr marL="45720" marR="45720" horzOverflow="overflow">
                    <a:solidFill>
                      <a:srgbClr val="E9EDF4"/>
                    </a:solidFill>
                  </a:tcPr>
                </a:tc>
                <a:tc hMerge="1">
                  <a:txBody>
                    <a:bodyPr/>
                    <a:lstStyle/>
                    <a:p>
                      <a:endParaRPr lang="en-US"/>
                    </a:p>
                  </a:txBody>
                  <a:tcPr/>
                </a:tc>
                <a:tc hMerge="1">
                  <a:txBody>
                    <a:bodyPr/>
                    <a:lstStyle/>
                    <a:p>
                      <a:endParaRPr lang="en-US"/>
                    </a:p>
                  </a:txBody>
                  <a:tcPr/>
                </a:tc>
              </a:tr>
              <a:tr h="1187450">
                <a:tc gridSpan="2">
                  <a:txBody>
                    <a:bodyPr/>
                    <a:lstStyle/>
                    <a:p>
                      <a:pPr algn="just">
                        <a:defRPr sz="1800"/>
                      </a:pPr>
                      <a:r>
                        <a:t>No appeal shall lie against any award of a Claims Tribunal if the amount in dispute in the appeal is less than </a:t>
                      </a:r>
                      <a:r>
                        <a:rPr>
                          <a:solidFill>
                            <a:srgbClr val="C00000"/>
                          </a:solidFill>
                        </a:rPr>
                        <a:t>ten thousand rupees</a:t>
                      </a:r>
                    </a:p>
                  </a:txBody>
                  <a:tcPr marL="45720" marR="45720" horzOverflow="overflow">
                    <a:solidFill>
                      <a:srgbClr val="D0D8E8"/>
                    </a:solidFill>
                  </a:tcPr>
                </a:tc>
                <a:tc hMerge="1">
                  <a:txBody>
                    <a:bodyPr/>
                    <a:lstStyle/>
                    <a:p>
                      <a:endParaRPr lang="en-US"/>
                    </a:p>
                  </a:txBody>
                  <a:tcPr/>
                </a:tc>
                <a:tc>
                  <a:txBody>
                    <a:bodyPr/>
                    <a:lstStyle/>
                    <a:p>
                      <a:pPr algn="just">
                        <a:defRPr sz="1800"/>
                      </a:pPr>
                      <a:r>
                        <a:t>No appeal shall lie against any award of a Claims Tribunal if the amount in dispute in the appeal is less than </a:t>
                      </a:r>
                      <a:r>
                        <a:rPr>
                          <a:solidFill>
                            <a:srgbClr val="C00000"/>
                          </a:solidFill>
                        </a:rPr>
                        <a:t>one lakh rupees</a:t>
                      </a:r>
                    </a:p>
                  </a:txBody>
                  <a:tcPr marL="45720" marR="45720" horzOverflow="overflow">
                    <a:solidFill>
                      <a:srgbClr val="D0D8E8"/>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96"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97"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98"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99"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sp>
        <p:nvSpPr>
          <p:cNvPr id="802" name="279 IPC RASH DRIVING OR RIDING ON A PUBLIC WAY —…"/>
          <p:cNvSpPr txBox="1"/>
          <p:nvPr/>
        </p:nvSpPr>
        <p:spPr>
          <a:xfrm>
            <a:off x="785786" y="1785926"/>
            <a:ext cx="8138161" cy="44224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pPr>
            <a:r>
              <a:t>279 IPC</a:t>
            </a:r>
            <a:r>
              <a:rPr b="0"/>
              <a:t> </a:t>
            </a:r>
            <a:r>
              <a:t>RASH DRIVING OR RIDING ON A PUBLIC WAY —</a:t>
            </a:r>
          </a:p>
          <a:p>
            <a:pPr algn="just"/>
            <a:endParaRPr b="1"/>
          </a:p>
          <a:p>
            <a:pPr>
              <a:defRPr b="1"/>
            </a:pPr>
            <a:r>
              <a:t>304A IPC CAUSING DEATH BY NEGLIGENCE —</a:t>
            </a:r>
          </a:p>
          <a:p>
            <a:pPr algn="just"/>
            <a:r>
              <a:t>Whoever causes the death of any person by doing any rash or negligent act not amounting to culpable homicide, shall be punished with imprisonment of either description for a term which may extend to two years, or with fine, or with both.</a:t>
            </a:r>
          </a:p>
          <a:p>
            <a:pPr algn="just"/>
            <a:endParaRPr/>
          </a:p>
          <a:p>
            <a:pPr algn="just">
              <a:defRPr b="1"/>
            </a:pPr>
            <a:r>
              <a:t>337IPC. Causing hurt by act endangering life or personal safety of others</a:t>
            </a:r>
          </a:p>
          <a:p>
            <a:pPr algn="just">
              <a:defRPr b="1"/>
            </a:pPr>
            <a:endParaRPr/>
          </a:p>
          <a:p>
            <a:pPr algn="just">
              <a:defRPr b="1"/>
            </a:pPr>
            <a:r>
              <a:t>338 IPC Causing grievous hurt by act endangering life or personal safety of others</a:t>
            </a:r>
          </a:p>
          <a:p>
            <a:pPr algn="just">
              <a:defRPr b="1"/>
            </a:pPr>
            <a:endParaRPr/>
          </a:p>
          <a:p>
            <a:pPr algn="just">
              <a:defRPr b="1"/>
            </a:pPr>
            <a:r>
              <a:t>427. Mischief causing damage to the amount of fifty rupees</a:t>
            </a:r>
          </a:p>
          <a:p>
            <a:pPr algn="just"/>
            <a:endParaRPr b="1"/>
          </a:p>
          <a:p>
            <a:pPr algn="just">
              <a:defRPr>
                <a:solidFill>
                  <a:srgbClr val="3333FF"/>
                </a:solidFill>
              </a:defRPr>
            </a:pPr>
            <a:r>
              <a:t>		                  </a:t>
            </a:r>
          </a:p>
          <a:p>
            <a:pPr algn="just">
              <a:defRPr>
                <a:solidFill>
                  <a:srgbClr val="3333FF"/>
                </a:solidFill>
              </a:defRPr>
            </a:pPr>
            <a:r>
              <a:t>			</a:t>
            </a:r>
          </a:p>
        </p:txBody>
      </p:sp>
      <p:grpSp>
        <p:nvGrpSpPr>
          <p:cNvPr id="805" name="Group"/>
          <p:cNvGrpSpPr/>
          <p:nvPr/>
        </p:nvGrpSpPr>
        <p:grpSpPr>
          <a:xfrm>
            <a:off x="7780337" y="6196012"/>
            <a:ext cx="1213897" cy="605512"/>
            <a:chOff x="0" y="0"/>
            <a:chExt cx="1213895" cy="605511"/>
          </a:xfrm>
        </p:grpSpPr>
        <p:pic>
          <p:nvPicPr>
            <p:cNvPr id="803" name="National Insurance.jpg" descr="National Insurance.jpg"/>
            <p:cNvPicPr>
              <a:picLocks noChangeAspect="1"/>
            </p:cNvPicPr>
            <p:nvPr/>
          </p:nvPicPr>
          <p:blipFill>
            <a:blip r:embed="rId2">
              <a:extLst/>
            </a:blip>
            <a:stretch>
              <a:fillRect/>
            </a:stretch>
          </p:blipFill>
          <p:spPr>
            <a:xfrm>
              <a:off x="0" y="0"/>
              <a:ext cx="1213896" cy="461094"/>
            </a:xfrm>
            <a:prstGeom prst="rect">
              <a:avLst/>
            </a:prstGeom>
            <a:ln w="12700" cap="flat">
              <a:noFill/>
              <a:miter lim="400000"/>
            </a:ln>
            <a:effectLst/>
          </p:spPr>
        </p:pic>
        <p:sp>
          <p:nvSpPr>
            <p:cNvPr id="804" name="Trusted since 1906"/>
            <p:cNvSpPr txBox="1"/>
            <p:nvPr/>
          </p:nvSpPr>
          <p:spPr>
            <a:xfrm>
              <a:off x="123525" y="399597"/>
              <a:ext cx="960219" cy="2059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868" name="OTHER IMPORTANT PROVISIONS-  The M. V. (Amendment) Act, 2019"/>
          <p:cNvSpPr txBox="1">
            <a:spLocks noGrp="1"/>
          </p:cNvSpPr>
          <p:nvPr>
            <p:ph type="title" idx="4294967295"/>
          </p:nvPr>
        </p:nvSpPr>
        <p:spPr>
          <a:xfrm>
            <a:off x="457200" y="-17463"/>
            <a:ext cx="8229600" cy="1143001"/>
          </a:xfrm>
          <a:prstGeom prst="rect">
            <a:avLst/>
          </a:prstGeom>
        </p:spPr>
        <p:txBody>
          <a:bodyPr anchor="t"/>
          <a:lstStyle/>
          <a:p>
            <a:pPr>
              <a:defRPr sz="3200" b="1"/>
            </a:pPr>
            <a:r>
              <a:t>OTHER IMPORTANT PROVISIONS- </a:t>
            </a:r>
            <a:br/>
            <a:r>
              <a:t>The M. V. (Amendment) Act, 2019</a:t>
            </a:r>
          </a:p>
        </p:txBody>
      </p:sp>
      <p:sp>
        <p:nvSpPr>
          <p:cNvPr id="869"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870"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871"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872"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875" name="Group"/>
          <p:cNvGrpSpPr/>
          <p:nvPr/>
        </p:nvGrpSpPr>
        <p:grpSpPr>
          <a:xfrm>
            <a:off x="7900987" y="6092824"/>
            <a:ext cx="1213897" cy="739925"/>
            <a:chOff x="0" y="0"/>
            <a:chExt cx="1213895" cy="739923"/>
          </a:xfrm>
        </p:grpSpPr>
        <p:pic>
          <p:nvPicPr>
            <p:cNvPr id="873"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874"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pic>
        <p:nvPicPr>
          <p:cNvPr id="876" name="image.png" descr="image.png"/>
          <p:cNvPicPr>
            <a:picLocks noChangeAspect="1"/>
          </p:cNvPicPr>
          <p:nvPr/>
        </p:nvPicPr>
        <p:blipFill>
          <a:blip r:embed="rId3">
            <a:extLst/>
          </a:blip>
          <a:stretch>
            <a:fillRect/>
          </a:stretch>
        </p:blipFill>
        <p:spPr>
          <a:xfrm>
            <a:off x="390525" y="1169987"/>
            <a:ext cx="8393113" cy="6469063"/>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883"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884"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sp>
        <p:nvSpPr>
          <p:cNvPr id="885" name="Slide Number"/>
          <p:cNvSpPr txBox="1">
            <a:spLocks noGrp="1"/>
          </p:cNvSpPr>
          <p:nvPr>
            <p:ph type="sldNum" sz="quarter" idx="4294967295"/>
          </p:nvPr>
        </p:nvSpPr>
        <p:spPr>
          <a:xfrm>
            <a:off x="8428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18</a:t>
            </a:fld>
            <a:endParaRPr/>
          </a:p>
        </p:txBody>
      </p:sp>
      <p:pic>
        <p:nvPicPr>
          <p:cNvPr id="886" name="image.png" descr="image.png"/>
          <p:cNvPicPr>
            <a:picLocks noChangeAspect="1"/>
          </p:cNvPicPr>
          <p:nvPr/>
        </p:nvPicPr>
        <p:blipFill>
          <a:blip r:embed="rId2">
            <a:extLst/>
          </a:blip>
          <a:stretch>
            <a:fillRect/>
          </a:stretch>
        </p:blipFill>
        <p:spPr>
          <a:xfrm>
            <a:off x="2090737" y="2597150"/>
            <a:ext cx="4949826" cy="1846263"/>
          </a:xfrm>
          <a:prstGeom prst="rect">
            <a:avLst/>
          </a:prstGeom>
          <a:ln w="12700">
            <a:miter lim="400000"/>
          </a:ln>
        </p:spPr>
      </p:pic>
      <p:grpSp>
        <p:nvGrpSpPr>
          <p:cNvPr id="889" name="Group"/>
          <p:cNvGrpSpPr/>
          <p:nvPr/>
        </p:nvGrpSpPr>
        <p:grpSpPr>
          <a:xfrm>
            <a:off x="7829550" y="6222999"/>
            <a:ext cx="1213896" cy="606520"/>
            <a:chOff x="0" y="0"/>
            <a:chExt cx="1213895" cy="606518"/>
          </a:xfrm>
        </p:grpSpPr>
        <p:pic>
          <p:nvPicPr>
            <p:cNvPr id="887" name="National Insurance.jpg" descr="National Insurance.jpg"/>
            <p:cNvPicPr>
              <a:picLocks noChangeAspect="1"/>
            </p:cNvPicPr>
            <p:nvPr/>
          </p:nvPicPr>
          <p:blipFill>
            <a:blip r:embed="rId3">
              <a:extLst/>
            </a:blip>
            <a:stretch>
              <a:fillRect/>
            </a:stretch>
          </p:blipFill>
          <p:spPr>
            <a:xfrm>
              <a:off x="0" y="0"/>
              <a:ext cx="1213896" cy="462256"/>
            </a:xfrm>
            <a:prstGeom prst="rect">
              <a:avLst/>
            </a:prstGeom>
            <a:ln w="12700" cap="flat">
              <a:noFill/>
              <a:miter lim="400000"/>
            </a:ln>
            <a:effectLst/>
          </p:spPr>
        </p:pic>
        <p:sp>
          <p:nvSpPr>
            <p:cNvPr id="888" name="Trusted since 1906"/>
            <p:cNvSpPr txBox="1"/>
            <p:nvPr/>
          </p:nvSpPr>
          <p:spPr>
            <a:xfrm>
              <a:off x="123525" y="400604"/>
              <a:ext cx="960219" cy="2059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Double-click to edit"/>
          <p:cNvSpPr txBox="1">
            <a:spLocks noGrp="1"/>
          </p:cNvSpPr>
          <p:nvPr>
            <p:ph type="title" idx="4294967295"/>
          </p:nvPr>
        </p:nvSpPr>
        <p:spPr>
          <a:xfrm>
            <a:off x="-1" y="0"/>
            <a:ext cx="9144002" cy="1066800"/>
          </a:xfrm>
          <a:prstGeom prst="rect">
            <a:avLst/>
          </a:prstGeom>
        </p:spPr>
        <p:txBody>
          <a:bodyPr/>
          <a:lstStyle/>
          <a:p>
            <a:endParaRPr/>
          </a:p>
        </p:txBody>
      </p:sp>
      <p:sp>
        <p:nvSpPr>
          <p:cNvPr id="240" name="Sec.145 of MV Act,1988—Few of the relevant definitions are as follows:-…"/>
          <p:cNvSpPr txBox="1">
            <a:spLocks noGrp="1"/>
          </p:cNvSpPr>
          <p:nvPr>
            <p:ph type="body" idx="4294967295"/>
          </p:nvPr>
        </p:nvSpPr>
        <p:spPr>
          <a:xfrm>
            <a:off x="685800" y="1066800"/>
            <a:ext cx="8305800" cy="5257800"/>
          </a:xfrm>
          <a:prstGeom prst="rect">
            <a:avLst/>
          </a:prstGeom>
        </p:spPr>
        <p:txBody>
          <a:bodyPr/>
          <a:lstStyle/>
          <a:p>
            <a:pPr marL="0" indent="0" algn="just">
              <a:lnSpc>
                <a:spcPct val="80000"/>
              </a:lnSpc>
              <a:spcBef>
                <a:spcPts val="400"/>
              </a:spcBef>
              <a:buSzTx/>
              <a:buNone/>
              <a:defRPr sz="1900">
                <a:latin typeface="Arial"/>
                <a:ea typeface="Arial"/>
                <a:cs typeface="Arial"/>
                <a:sym typeface="Arial"/>
              </a:defRPr>
            </a:pPr>
            <a:r>
              <a:t>Sec.145 of MV Act,1988—Few of the relevant </a:t>
            </a:r>
            <a:r>
              <a:rPr>
                <a:solidFill>
                  <a:srgbClr val="0000FF"/>
                </a:solidFill>
              </a:rPr>
              <a:t>definitions</a:t>
            </a:r>
            <a:r>
              <a:t> are as follows:-</a:t>
            </a:r>
          </a:p>
          <a:p>
            <a:pPr marL="0" indent="0" algn="just">
              <a:lnSpc>
                <a:spcPct val="80000"/>
              </a:lnSpc>
              <a:spcBef>
                <a:spcPts val="400"/>
              </a:spcBef>
              <a:buFontTx/>
              <a:buChar char="❑"/>
              <a:defRPr sz="1900">
                <a:latin typeface="Arial"/>
                <a:ea typeface="Arial"/>
                <a:cs typeface="Arial"/>
                <a:sym typeface="Arial"/>
              </a:defRPr>
            </a:pPr>
            <a:r>
              <a:t>  </a:t>
            </a:r>
            <a:r>
              <a:rPr>
                <a:solidFill>
                  <a:srgbClr val="0000FF"/>
                </a:solidFill>
              </a:rPr>
              <a:t>Authorised Insurer</a:t>
            </a:r>
            <a:r>
              <a:t>—Carrying on General insurance business in    </a:t>
            </a:r>
          </a:p>
          <a:p>
            <a:pPr marL="0" indent="0" algn="just">
              <a:lnSpc>
                <a:spcPct val="80000"/>
              </a:lnSpc>
              <a:spcBef>
                <a:spcPts val="400"/>
              </a:spcBef>
              <a:buSzTx/>
              <a:buNone/>
              <a:defRPr sz="1900">
                <a:latin typeface="Arial"/>
                <a:ea typeface="Arial"/>
                <a:cs typeface="Arial"/>
                <a:sym typeface="Arial"/>
              </a:defRPr>
            </a:pPr>
            <a:r>
              <a:t>        India under GIBNA, 1972.</a:t>
            </a:r>
          </a:p>
          <a:p>
            <a:pPr marL="0" indent="0" algn="just">
              <a:lnSpc>
                <a:spcPct val="80000"/>
              </a:lnSpc>
              <a:spcBef>
                <a:spcPts val="400"/>
              </a:spcBef>
              <a:buFontTx/>
              <a:buChar char="❑"/>
              <a:defRPr sz="1900">
                <a:latin typeface="Arial"/>
                <a:ea typeface="Arial"/>
                <a:cs typeface="Arial"/>
                <a:sym typeface="Arial"/>
              </a:defRPr>
            </a:pPr>
            <a:r>
              <a:t>   </a:t>
            </a:r>
            <a:r>
              <a:rPr>
                <a:solidFill>
                  <a:srgbClr val="0000FF"/>
                </a:solidFill>
              </a:rPr>
              <a:t>Liability</a:t>
            </a:r>
            <a:r>
              <a:t>—The term ‘liability’ includes no fault liability.</a:t>
            </a:r>
          </a:p>
          <a:p>
            <a:pPr marL="0" indent="0" algn="just">
              <a:lnSpc>
                <a:spcPct val="80000"/>
              </a:lnSpc>
              <a:spcBef>
                <a:spcPts val="400"/>
              </a:spcBef>
              <a:buFontTx/>
              <a:buChar char="❑"/>
              <a:defRPr sz="1900">
                <a:latin typeface="Arial"/>
                <a:ea typeface="Arial"/>
                <a:cs typeface="Arial"/>
                <a:sym typeface="Arial"/>
              </a:defRPr>
            </a:pPr>
            <a:r>
              <a:t>   </a:t>
            </a:r>
            <a:r>
              <a:rPr>
                <a:solidFill>
                  <a:srgbClr val="0000FF"/>
                </a:solidFill>
              </a:rPr>
              <a:t>Policy of Insurance</a:t>
            </a:r>
            <a:r>
              <a:t>—Expression includes certificate of insurance.</a:t>
            </a:r>
          </a:p>
          <a:p>
            <a:pPr marL="0" indent="0" algn="just">
              <a:lnSpc>
                <a:spcPct val="80000"/>
              </a:lnSpc>
              <a:spcBef>
                <a:spcPts val="400"/>
              </a:spcBef>
              <a:buFontTx/>
              <a:buChar char="❑"/>
              <a:defRPr sz="1900">
                <a:latin typeface="Arial"/>
                <a:ea typeface="Arial"/>
                <a:cs typeface="Arial"/>
                <a:sym typeface="Arial"/>
              </a:defRPr>
            </a:pPr>
            <a:r>
              <a:t>   </a:t>
            </a:r>
            <a:r>
              <a:rPr>
                <a:solidFill>
                  <a:srgbClr val="0000FF"/>
                </a:solidFill>
              </a:rPr>
              <a:t>Property</a:t>
            </a:r>
            <a:r>
              <a:t>—Includes goods carried in the motor vehicle, roads,   </a:t>
            </a:r>
          </a:p>
          <a:p>
            <a:pPr marL="0" indent="0" algn="just">
              <a:lnSpc>
                <a:spcPct val="80000"/>
              </a:lnSpc>
              <a:spcBef>
                <a:spcPts val="400"/>
              </a:spcBef>
              <a:buSzTx/>
              <a:buNone/>
              <a:defRPr sz="1900">
                <a:latin typeface="Arial"/>
                <a:ea typeface="Arial"/>
                <a:cs typeface="Arial"/>
                <a:sym typeface="Arial"/>
              </a:defRPr>
            </a:pPr>
            <a:r>
              <a:t>        bridges, culverts, causeways, trees, posts and milestones.</a:t>
            </a:r>
          </a:p>
          <a:p>
            <a:pPr marL="0" indent="0" algn="just">
              <a:lnSpc>
                <a:spcPct val="80000"/>
              </a:lnSpc>
              <a:spcBef>
                <a:spcPts val="400"/>
              </a:spcBef>
              <a:buFontTx/>
              <a:buChar char="❑"/>
              <a:defRPr sz="1900">
                <a:latin typeface="Arial"/>
                <a:ea typeface="Arial"/>
                <a:cs typeface="Arial"/>
                <a:sym typeface="Arial"/>
              </a:defRPr>
            </a:pPr>
            <a:r>
              <a:t>   </a:t>
            </a:r>
            <a:r>
              <a:rPr>
                <a:solidFill>
                  <a:srgbClr val="0000FF"/>
                </a:solidFill>
              </a:rPr>
              <a:t>Third Party</a:t>
            </a:r>
            <a:r>
              <a:t>—Includes the government—Sec. 145(g)</a:t>
            </a:r>
          </a:p>
          <a:p>
            <a:pPr marL="0" indent="0" algn="just">
              <a:lnSpc>
                <a:spcPct val="80000"/>
              </a:lnSpc>
              <a:buSzTx/>
              <a:buNone/>
              <a:defRPr sz="1900">
                <a:latin typeface="Arial"/>
                <a:ea typeface="Arial"/>
                <a:cs typeface="Arial"/>
                <a:sym typeface="Arial"/>
              </a:defRPr>
            </a:pPr>
            <a:endParaRPr/>
          </a:p>
          <a:p>
            <a:pPr marL="0" indent="0" algn="just">
              <a:lnSpc>
                <a:spcPct val="80000"/>
              </a:lnSpc>
              <a:spcBef>
                <a:spcPts val="400"/>
              </a:spcBef>
              <a:buFontTx/>
              <a:buChar char="❑"/>
              <a:defRPr sz="1900">
                <a:latin typeface="Arial"/>
                <a:ea typeface="Arial"/>
                <a:cs typeface="Arial"/>
                <a:sym typeface="Arial"/>
              </a:defRPr>
            </a:pPr>
            <a:r>
              <a:t> Sec.</a:t>
            </a:r>
            <a:r>
              <a:rPr>
                <a:solidFill>
                  <a:srgbClr val="FF0000"/>
                </a:solidFill>
              </a:rPr>
              <a:t>146</a:t>
            </a:r>
            <a:r>
              <a:t> of the MV ACT,1988—Necessity of </a:t>
            </a:r>
            <a:r>
              <a:rPr>
                <a:solidFill>
                  <a:srgbClr val="FF0000"/>
                </a:solidFill>
              </a:rPr>
              <a:t>insurance against Third Party risk</a:t>
            </a:r>
            <a:r>
              <a:t>—No person shall use, except as a passenger, or cause or allow any other person to use, a motor vehicle in a </a:t>
            </a:r>
            <a:r>
              <a:rPr>
                <a:solidFill>
                  <a:srgbClr val="0000FF"/>
                </a:solidFill>
              </a:rPr>
              <a:t>public place</a:t>
            </a:r>
            <a:r>
              <a:t>, unless there is in force in relation to the use of the vehicle, a policy of insurance complying with the provisions of </a:t>
            </a:r>
            <a:r>
              <a:rPr>
                <a:solidFill>
                  <a:srgbClr val="FF0000"/>
                </a:solidFill>
              </a:rPr>
              <a:t>chapter-XI </a:t>
            </a:r>
            <a:r>
              <a:t>of the Act.</a:t>
            </a:r>
          </a:p>
          <a:p>
            <a:pPr marL="0" indent="0" algn="just">
              <a:lnSpc>
                <a:spcPct val="80000"/>
              </a:lnSpc>
              <a:spcBef>
                <a:spcPts val="400"/>
              </a:spcBef>
              <a:buFontTx/>
              <a:buChar char="❑"/>
              <a:defRPr sz="1900">
                <a:latin typeface="Arial"/>
                <a:ea typeface="Arial"/>
                <a:cs typeface="Arial"/>
                <a:sym typeface="Arial"/>
              </a:defRPr>
            </a:pPr>
            <a:r>
              <a:t>Vehicle carries or meant to carry dangerous or hazardous goods—Additional policy of insurance under the Public Liability Insurance Act, 1991.</a:t>
            </a:r>
          </a:p>
          <a:p>
            <a:pPr marL="0" indent="0" algn="just">
              <a:lnSpc>
                <a:spcPct val="80000"/>
              </a:lnSpc>
              <a:spcBef>
                <a:spcPts val="400"/>
              </a:spcBef>
              <a:buFontTx/>
              <a:buChar char="❑"/>
              <a:defRPr sz="1900"/>
            </a:pPr>
            <a:r>
              <a:t>Compulsory Insurance not applicable to vehicle owned by </a:t>
            </a:r>
            <a:r>
              <a:rPr>
                <a:solidFill>
                  <a:srgbClr val="0000FF"/>
                </a:solidFill>
              </a:rPr>
              <a:t>Central Government or State Government  and used for government purposes</a:t>
            </a:r>
            <a:r>
              <a:t>.</a:t>
            </a:r>
          </a:p>
        </p:txBody>
      </p:sp>
      <p:sp>
        <p:nvSpPr>
          <p:cNvPr id="241" name="Rectangle"/>
          <p:cNvSpPr/>
          <p:nvPr/>
        </p:nvSpPr>
        <p:spPr>
          <a:xfrm>
            <a:off x="-1" y="14287"/>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242" name="Text"/>
          <p:cNvSpPr txBox="1"/>
          <p:nvPr/>
        </p:nvSpPr>
        <p:spPr>
          <a:xfrm>
            <a:off x="45719" y="0"/>
            <a:ext cx="9052562" cy="4970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3200" b="1"/>
            </a:lvl1pPr>
          </a:lstStyle>
          <a:p>
            <a:r>
              <a:t> </a:t>
            </a:r>
          </a:p>
        </p:txBody>
      </p:sp>
      <p:sp>
        <p:nvSpPr>
          <p:cNvPr id="243"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244"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245"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246"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sp>
        <p:nvSpPr>
          <p:cNvPr id="247" name="INSURANCE OF MOTOR VEHICLES AGAINST THIRD PARTY RISKS"/>
          <p:cNvSpPr txBox="1"/>
          <p:nvPr/>
        </p:nvSpPr>
        <p:spPr>
          <a:xfrm>
            <a:off x="690244" y="381000"/>
            <a:ext cx="8179436" cy="3330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lvl1pPr>
          </a:lstStyle>
          <a:p>
            <a:r>
              <a:t>INSURANCE OF MOTOR VEHICLES AGAINST THIRD PARTY RISKS</a:t>
            </a:r>
          </a:p>
        </p:txBody>
      </p:sp>
      <p:grpSp>
        <p:nvGrpSpPr>
          <p:cNvPr id="250" name="Group"/>
          <p:cNvGrpSpPr/>
          <p:nvPr/>
        </p:nvGrpSpPr>
        <p:grpSpPr>
          <a:xfrm>
            <a:off x="7713662" y="6237287"/>
            <a:ext cx="1213897" cy="606519"/>
            <a:chOff x="0" y="0"/>
            <a:chExt cx="1213895" cy="606518"/>
          </a:xfrm>
        </p:grpSpPr>
        <p:pic>
          <p:nvPicPr>
            <p:cNvPr id="248" name="National Insurance.jpg" descr="National Insurance.jpg"/>
            <p:cNvPicPr>
              <a:picLocks noChangeAspect="1"/>
            </p:cNvPicPr>
            <p:nvPr/>
          </p:nvPicPr>
          <p:blipFill>
            <a:blip r:embed="rId2">
              <a:extLst/>
            </a:blip>
            <a:stretch>
              <a:fillRect/>
            </a:stretch>
          </p:blipFill>
          <p:spPr>
            <a:xfrm>
              <a:off x="0" y="0"/>
              <a:ext cx="1213896" cy="462256"/>
            </a:xfrm>
            <a:prstGeom prst="rect">
              <a:avLst/>
            </a:prstGeom>
            <a:ln w="12700" cap="flat">
              <a:noFill/>
              <a:miter lim="400000"/>
            </a:ln>
            <a:effectLst/>
          </p:spPr>
        </p:pic>
        <p:sp>
          <p:nvSpPr>
            <p:cNvPr id="249" name="Trusted since 1906"/>
            <p:cNvSpPr txBox="1"/>
            <p:nvPr/>
          </p:nvSpPr>
          <p:spPr>
            <a:xfrm>
              <a:off x="123525" y="400604"/>
              <a:ext cx="960219" cy="2059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253" name="The Motor Vehicles (Amendment) 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Motor Vehicles (Amendment) Act, 2019</a:t>
            </a:r>
          </a:p>
        </p:txBody>
      </p:sp>
      <p:sp>
        <p:nvSpPr>
          <p:cNvPr id="254"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255"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256"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257"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260" name="Group"/>
          <p:cNvGrpSpPr/>
          <p:nvPr/>
        </p:nvGrpSpPr>
        <p:grpSpPr>
          <a:xfrm>
            <a:off x="7900987" y="6092824"/>
            <a:ext cx="1213897" cy="739925"/>
            <a:chOff x="0" y="0"/>
            <a:chExt cx="1213895" cy="739923"/>
          </a:xfrm>
        </p:grpSpPr>
        <p:pic>
          <p:nvPicPr>
            <p:cNvPr id="258" name="National Insurance.jpg" descr="National Insurance.jpg"/>
            <p:cNvPicPr>
              <a:picLocks noChangeAspect="1"/>
            </p:cNvPicPr>
            <p:nvPr/>
          </p:nvPicPr>
          <p:blipFill>
            <a:blip r:embed="rId3">
              <a:extLst/>
            </a:blip>
            <a:stretch>
              <a:fillRect/>
            </a:stretch>
          </p:blipFill>
          <p:spPr>
            <a:xfrm>
              <a:off x="0" y="0"/>
              <a:ext cx="1213896" cy="616192"/>
            </a:xfrm>
            <a:prstGeom prst="rect">
              <a:avLst/>
            </a:prstGeom>
            <a:ln w="12700" cap="flat">
              <a:noFill/>
              <a:miter lim="400000"/>
            </a:ln>
            <a:effectLst/>
          </p:spPr>
        </p:pic>
        <p:sp>
          <p:nvSpPr>
            <p:cNvPr id="259"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261" name="Table"/>
          <p:cNvGraphicFramePr/>
          <p:nvPr>
            <p:extLst>
              <p:ext uri="{D42A27DB-BD31-4B8C-83A1-F6EECF244321}">
                <p14:modId xmlns:p14="http://schemas.microsoft.com/office/powerpoint/2010/main" val="2369405623"/>
              </p:ext>
            </p:extLst>
          </p:nvPr>
        </p:nvGraphicFramePr>
        <p:xfrm>
          <a:off x="990600" y="1066800"/>
          <a:ext cx="7620000" cy="5140641"/>
        </p:xfrm>
        <a:graphic>
          <a:graphicData uri="http://schemas.openxmlformats.org/drawingml/2006/table">
            <a:tbl>
              <a:tblPr>
                <a:tableStyleId>{4C3C2611-4C71-4FC5-86AE-919BDF0F9419}</a:tableStyleId>
              </a:tblPr>
              <a:tblGrid>
                <a:gridCol w="3810000"/>
                <a:gridCol w="3810000"/>
              </a:tblGrid>
              <a:tr h="371475">
                <a:tc gridSpan="2">
                  <a:txBody>
                    <a:bodyPr/>
                    <a:lstStyle/>
                    <a:p>
                      <a:pPr algn="l">
                        <a:defRPr sz="1800"/>
                      </a:pPr>
                      <a:r>
                        <a:rPr b="1" dirty="0">
                          <a:solidFill>
                            <a:srgbClr val="FFFFFF"/>
                          </a:solidFill>
                        </a:rPr>
                        <a:t>Section 145 –Definitions </a:t>
                      </a:r>
                    </a:p>
                  </a:txBody>
                  <a:tcPr marL="45720" marR="45720" horzOverflow="overflow">
                    <a:lnB w="38100">
                      <a:solidFill>
                        <a:srgbClr val="FFFFFF"/>
                      </a:solidFill>
                    </a:lnB>
                    <a:solidFill>
                      <a:schemeClr val="accent1"/>
                    </a:solidFill>
                  </a:tcPr>
                </a:tc>
                <a:tc hMerge="1">
                  <a:txBody>
                    <a:bodyPr/>
                    <a:lstStyle/>
                    <a:p>
                      <a:endParaRPr lang="en-US"/>
                    </a:p>
                  </a:txBody>
                  <a:tcPr/>
                </a:tc>
              </a:tr>
              <a:tr h="369887">
                <a:tc gridSpan="2">
                  <a:txBody>
                    <a:bodyPr/>
                    <a:lstStyle/>
                    <a:p>
                      <a:pPr algn="just">
                        <a:defRPr sz="1800"/>
                      </a:pPr>
                      <a:r>
                        <a:rPr b="1"/>
                        <a:t>New Provision</a:t>
                      </a:r>
                    </a:p>
                  </a:txBody>
                  <a:tcPr marL="45720" marR="45720" horzOverflow="overflow">
                    <a:lnT w="38100">
                      <a:solidFill>
                        <a:srgbClr val="FFFFFF"/>
                      </a:solidFill>
                    </a:lnT>
                    <a:solidFill>
                      <a:srgbClr val="D0D8E8"/>
                    </a:solidFill>
                  </a:tcPr>
                </a:tc>
                <a:tc hMerge="1">
                  <a:txBody>
                    <a:bodyPr/>
                    <a:lstStyle/>
                    <a:p>
                      <a:endParaRPr lang="en-US"/>
                    </a:p>
                  </a:txBody>
                  <a:tcPr/>
                </a:tc>
              </a:tr>
              <a:tr h="639762">
                <a:tc gridSpan="2">
                  <a:txBody>
                    <a:bodyPr/>
                    <a:lstStyle/>
                    <a:p>
                      <a:pPr algn="just">
                        <a:defRPr sz="1800"/>
                      </a:pPr>
                      <a:r>
                        <a:rPr dirty="0"/>
                        <a:t>(c) “grievous hurt” shall have the same meaning as assigned to it in section 320 of the Indian Penal </a:t>
                      </a:r>
                      <a:r>
                        <a:rPr dirty="0" smtClean="0"/>
                        <a:t>Code</a:t>
                      </a:r>
                      <a:r>
                        <a:rPr lang="en-US" dirty="0" smtClean="0"/>
                        <a:t>. </a:t>
                      </a:r>
                      <a:endParaRPr dirty="0"/>
                    </a:p>
                  </a:txBody>
                  <a:tcPr marL="45720" marR="45720" horzOverflow="overflow">
                    <a:solidFill>
                      <a:srgbClr val="E9EDF4"/>
                    </a:solidFill>
                  </a:tcPr>
                </a:tc>
                <a:tc hMerge="1">
                  <a:txBody>
                    <a:bodyPr/>
                    <a:lstStyle/>
                    <a:p>
                      <a:endParaRPr lang="en-US"/>
                    </a:p>
                  </a:txBody>
                  <a:tcPr/>
                </a:tc>
              </a:tr>
              <a:tr h="914400">
                <a:tc gridSpan="2">
                  <a:txBody>
                    <a:bodyPr/>
                    <a:lstStyle/>
                    <a:p>
                      <a:pPr algn="just">
                        <a:defRPr sz="1800"/>
                      </a:pPr>
                      <a:r>
                        <a:t>(d) “hit and run motor accident” means an accident arising out of the use of a motor vehicle or motor vehicles the identity whereof cannot be ascertained</a:t>
                      </a:r>
                    </a:p>
                    <a:p>
                      <a:pPr algn="just">
                        <a:defRPr sz="1800"/>
                      </a:pPr>
                      <a:r>
                        <a:t>in spite of reasonable efforts for the purpose</a:t>
                      </a:r>
                    </a:p>
                  </a:txBody>
                  <a:tcPr marL="45720" marR="45720" horzOverflow="overflow">
                    <a:solidFill>
                      <a:srgbClr val="D0D8E8"/>
                    </a:solidFill>
                  </a:tcPr>
                </a:tc>
                <a:tc hMerge="1">
                  <a:txBody>
                    <a:bodyPr/>
                    <a:lstStyle/>
                    <a:p>
                      <a:endParaRPr lang="en-US"/>
                    </a:p>
                  </a:txBody>
                  <a:tcPr/>
                </a:tc>
              </a:tr>
              <a:tr h="371475">
                <a:tc>
                  <a:txBody>
                    <a:bodyPr/>
                    <a:lstStyle/>
                    <a:p>
                      <a:pPr algn="just">
                        <a:defRPr sz="1800"/>
                      </a:pPr>
                      <a:r>
                        <a:rPr b="1"/>
                        <a:t>Old Provision</a:t>
                      </a:r>
                    </a:p>
                  </a:txBody>
                  <a:tcPr marL="45720" marR="45720" horzOverflow="overflow">
                    <a:solidFill>
                      <a:srgbClr val="E9EDF4"/>
                    </a:solidFill>
                  </a:tcPr>
                </a:tc>
                <a:tc>
                  <a:txBody>
                    <a:bodyPr/>
                    <a:lstStyle/>
                    <a:p>
                      <a:pPr algn="l">
                        <a:defRPr sz="1800"/>
                      </a:pPr>
                      <a:r>
                        <a:rPr b="1"/>
                        <a:t>New Provision</a:t>
                      </a:r>
                    </a:p>
                  </a:txBody>
                  <a:tcPr marL="45720" marR="45720" horzOverflow="overflow">
                    <a:solidFill>
                      <a:srgbClr val="E9EDF4"/>
                    </a:solidFill>
                  </a:tcPr>
                </a:tc>
              </a:tr>
              <a:tr h="1189037">
                <a:tc>
                  <a:txBody>
                    <a:bodyPr/>
                    <a:lstStyle/>
                    <a:p>
                      <a:pPr algn="just">
                        <a:defRPr sz="1800"/>
                      </a:pPr>
                      <a:r>
                        <a:t>(</a:t>
                      </a:r>
                      <a:r>
                        <a:rPr i="1"/>
                        <a:t>e</a:t>
                      </a:r>
                      <a:r>
                        <a:t>) “property” includes goods carried in the motor vehicle, roads, bridges, culverts, causeways, trees, posts and mile-stones</a:t>
                      </a:r>
                    </a:p>
                  </a:txBody>
                  <a:tcPr marL="45720" marR="45720" horzOverflow="overflow">
                    <a:solidFill>
                      <a:srgbClr val="D0D8E8"/>
                    </a:solidFill>
                  </a:tcPr>
                </a:tc>
                <a:tc>
                  <a:txBody>
                    <a:bodyPr/>
                    <a:lstStyle/>
                    <a:p>
                      <a:pPr algn="just">
                        <a:defRPr sz="1800"/>
                      </a:pPr>
                      <a:r>
                        <a:t>(g) “property” includes roads, bridges, culverts, causeways, trees, posts, milestones </a:t>
                      </a:r>
                      <a:r>
                        <a:rPr>
                          <a:solidFill>
                            <a:srgbClr val="C00000"/>
                          </a:solidFill>
                        </a:rPr>
                        <a:t>and baggage of passengers </a:t>
                      </a:r>
                      <a:r>
                        <a:t>and goods carried in any motor vehicle</a:t>
                      </a:r>
                    </a:p>
                  </a:txBody>
                  <a:tcPr marL="45720" marR="45720" horzOverflow="overflow">
                    <a:solidFill>
                      <a:srgbClr val="D0D8E8"/>
                    </a:solidFill>
                  </a:tcPr>
                </a:tc>
              </a:tr>
              <a:tr h="914400">
                <a:tc>
                  <a:txBody>
                    <a:bodyPr/>
                    <a:lstStyle/>
                    <a:p>
                      <a:pPr algn="just">
                        <a:defRPr sz="1800"/>
                      </a:pPr>
                      <a:r>
                        <a:t>(</a:t>
                      </a:r>
                      <a:r>
                        <a:rPr i="1"/>
                        <a:t>g</a:t>
                      </a:r>
                      <a:r>
                        <a:t>) “third party” includes the Government.</a:t>
                      </a:r>
                    </a:p>
                  </a:txBody>
                  <a:tcPr marL="45720" marR="45720" horzOverflow="overflow">
                    <a:solidFill>
                      <a:srgbClr val="E9EDF4"/>
                    </a:solidFill>
                  </a:tcPr>
                </a:tc>
                <a:tc>
                  <a:txBody>
                    <a:bodyPr/>
                    <a:lstStyle/>
                    <a:p>
                      <a:pPr algn="just">
                        <a:defRPr sz="1800"/>
                      </a:pPr>
                      <a:r>
                        <a:t>(i) “third party” includes the Government, </a:t>
                      </a:r>
                      <a:r>
                        <a:rPr>
                          <a:solidFill>
                            <a:srgbClr val="C00000"/>
                          </a:solidFill>
                        </a:rPr>
                        <a:t>the driver and any other co-worker on a transport vehicle.</a:t>
                      </a:r>
                    </a:p>
                  </a:txBody>
                  <a:tcPr marL="45720" marR="45720" horzOverflow="overflow">
                    <a:solidFill>
                      <a:srgbClr val="E9EDF4"/>
                    </a:solidFill>
                  </a:tcPr>
                </a:tc>
              </a:tr>
              <a:tr h="369887">
                <a:tc gridSpan="2">
                  <a:txBody>
                    <a:bodyPr/>
                    <a:lstStyle/>
                    <a:p>
                      <a:pPr algn="just">
                        <a:defRPr sz="1800"/>
                      </a:pPr>
                      <a:r>
                        <a:t>Section 146 i.e. </a:t>
                      </a:r>
                      <a:r>
                        <a:rPr b="1"/>
                        <a:t>Necessity for insurance against third party risk is kept as it is.</a:t>
                      </a:r>
                    </a:p>
                  </a:txBody>
                  <a:tcPr marL="45720" marR="45720" horzOverflow="overflow">
                    <a:solidFill>
                      <a:srgbClr val="D0D8E8"/>
                    </a:solidFill>
                  </a:tcPr>
                </a:tc>
                <a:tc hMerge="1">
                  <a:txBody>
                    <a:bodyPr/>
                    <a:lstStyle/>
                    <a:p>
                      <a:endParaRPr lang="en-US"/>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253" name="The Motor Vehicles (Amendment) 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rPr dirty="0"/>
              <a:t>The Motor Vehicles (Amendment) Act, </a:t>
            </a:r>
            <a:r>
              <a:rPr dirty="0" smtClean="0"/>
              <a:t>2019</a:t>
            </a:r>
            <a:r>
              <a:rPr lang="en-US" dirty="0" smtClean="0"/>
              <a:t/>
            </a:r>
            <a:br>
              <a:rPr lang="en-US" dirty="0" smtClean="0"/>
            </a:br>
            <a:r>
              <a:rPr lang="en-US" dirty="0" smtClean="0"/>
              <a:t>Grievous Hurt Definition</a:t>
            </a:r>
            <a:endParaRPr dirty="0"/>
          </a:p>
        </p:txBody>
      </p:sp>
      <p:sp>
        <p:nvSpPr>
          <p:cNvPr id="254"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255"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256"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257"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260" name="Group"/>
          <p:cNvGrpSpPr/>
          <p:nvPr/>
        </p:nvGrpSpPr>
        <p:grpSpPr>
          <a:xfrm>
            <a:off x="7900987" y="6092824"/>
            <a:ext cx="1213897" cy="739925"/>
            <a:chOff x="0" y="0"/>
            <a:chExt cx="1213895" cy="739923"/>
          </a:xfrm>
        </p:grpSpPr>
        <p:pic>
          <p:nvPicPr>
            <p:cNvPr id="258" name="National Insurance.jpg" descr="National Insurance.jpg"/>
            <p:cNvPicPr>
              <a:picLocks noChangeAspect="1"/>
            </p:cNvPicPr>
            <p:nvPr/>
          </p:nvPicPr>
          <p:blipFill>
            <a:blip r:embed="rId3">
              <a:extLst/>
            </a:blip>
            <a:stretch>
              <a:fillRect/>
            </a:stretch>
          </p:blipFill>
          <p:spPr>
            <a:xfrm>
              <a:off x="0" y="0"/>
              <a:ext cx="1213896" cy="616192"/>
            </a:xfrm>
            <a:prstGeom prst="rect">
              <a:avLst/>
            </a:prstGeom>
            <a:ln w="12700" cap="flat">
              <a:noFill/>
              <a:miter lim="400000"/>
            </a:ln>
            <a:effectLst/>
          </p:spPr>
        </p:pic>
        <p:sp>
          <p:nvSpPr>
            <p:cNvPr id="259"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sp>
        <p:nvSpPr>
          <p:cNvPr id="2" name="Rectangle 1"/>
          <p:cNvSpPr/>
          <p:nvPr/>
        </p:nvSpPr>
        <p:spPr>
          <a:xfrm>
            <a:off x="598487" y="1125537"/>
            <a:ext cx="7426025" cy="3416320"/>
          </a:xfrm>
          <a:prstGeom prst="rect">
            <a:avLst/>
          </a:prstGeom>
        </p:spPr>
        <p:txBody>
          <a:bodyPr wrap="square">
            <a:spAutoFit/>
          </a:bodyPr>
          <a:lstStyle/>
          <a:p>
            <a:r>
              <a:rPr lang="en-US" dirty="0">
                <a:latin typeface="Times New Roman" panose="02020603050405020304" pitchFamily="18" charset="0"/>
              </a:rPr>
              <a:t>320. Grievous hurt.—The following kinds of hurt only are desig­nated as “grievous”:—</a:t>
            </a:r>
            <a:r>
              <a:rPr lang="en-US" dirty="0">
                <a:solidFill>
                  <a:srgbClr val="1100CC"/>
                </a:solidFill>
                <a:latin typeface="Times New Roman" panose="02020603050405020304" pitchFamily="18" charset="0"/>
                <a:hlinkClick r:id="rId4"/>
              </a:rPr>
              <a:t>(First)</a:t>
            </a:r>
            <a:r>
              <a:rPr lang="en-US" dirty="0">
                <a:latin typeface="Times New Roman" panose="02020603050405020304" pitchFamily="18" charset="0"/>
              </a:rPr>
              <a:t> — Emasculation.</a:t>
            </a:r>
          </a:p>
          <a:p>
            <a:r>
              <a:rPr lang="en-US" dirty="0">
                <a:solidFill>
                  <a:srgbClr val="1100CC"/>
                </a:solidFill>
                <a:latin typeface="Times New Roman" panose="02020603050405020304" pitchFamily="18" charset="0"/>
                <a:hlinkClick r:id="rId5"/>
              </a:rPr>
              <a:t>(Secondly)</a:t>
            </a:r>
            <a:r>
              <a:rPr lang="en-US" dirty="0">
                <a:latin typeface="Times New Roman" panose="02020603050405020304" pitchFamily="18" charset="0"/>
              </a:rPr>
              <a:t> —Permanent privation of the sight of either eye.</a:t>
            </a:r>
          </a:p>
          <a:p>
            <a:r>
              <a:rPr lang="en-US" dirty="0">
                <a:solidFill>
                  <a:srgbClr val="1100CC"/>
                </a:solidFill>
                <a:latin typeface="Times New Roman" panose="02020603050405020304" pitchFamily="18" charset="0"/>
                <a:hlinkClick r:id="rId6"/>
              </a:rPr>
              <a:t>(Thirdly)</a:t>
            </a:r>
            <a:r>
              <a:rPr lang="en-US" dirty="0">
                <a:latin typeface="Times New Roman" panose="02020603050405020304" pitchFamily="18" charset="0"/>
              </a:rPr>
              <a:t> — Permanent privation of the hearing of either ear,</a:t>
            </a:r>
          </a:p>
          <a:p>
            <a:r>
              <a:rPr lang="en-US" dirty="0">
                <a:solidFill>
                  <a:srgbClr val="1100CC"/>
                </a:solidFill>
                <a:latin typeface="Times New Roman" panose="02020603050405020304" pitchFamily="18" charset="0"/>
                <a:hlinkClick r:id="rId7"/>
              </a:rPr>
              <a:t>(Fourthly)</a:t>
            </a:r>
            <a:r>
              <a:rPr lang="en-US" dirty="0">
                <a:latin typeface="Times New Roman" panose="02020603050405020304" pitchFamily="18" charset="0"/>
              </a:rPr>
              <a:t> —Privation of any member or joint.</a:t>
            </a:r>
          </a:p>
          <a:p>
            <a:r>
              <a:rPr lang="en-US" dirty="0">
                <a:solidFill>
                  <a:srgbClr val="1100CC"/>
                </a:solidFill>
                <a:latin typeface="Times New Roman" panose="02020603050405020304" pitchFamily="18" charset="0"/>
                <a:hlinkClick r:id="rId8"/>
              </a:rPr>
              <a:t>(Fifthly)</a:t>
            </a:r>
            <a:r>
              <a:rPr lang="en-US" dirty="0">
                <a:latin typeface="Times New Roman" panose="02020603050405020304" pitchFamily="18" charset="0"/>
              </a:rPr>
              <a:t> — Destruction or permanent impairing of the powers of any member or joint.</a:t>
            </a:r>
          </a:p>
          <a:p>
            <a:r>
              <a:rPr lang="en-US" dirty="0">
                <a:solidFill>
                  <a:srgbClr val="1100CC"/>
                </a:solidFill>
                <a:latin typeface="Times New Roman" panose="02020603050405020304" pitchFamily="18" charset="0"/>
                <a:hlinkClick r:id="rId9"/>
              </a:rPr>
              <a:t>(Sixthly)</a:t>
            </a:r>
            <a:r>
              <a:rPr lang="en-US" dirty="0">
                <a:latin typeface="Times New Roman" panose="02020603050405020304" pitchFamily="18" charset="0"/>
              </a:rPr>
              <a:t> — Permanent disfiguration of the head or face.</a:t>
            </a:r>
          </a:p>
          <a:p>
            <a:r>
              <a:rPr lang="en-US" dirty="0">
                <a:solidFill>
                  <a:srgbClr val="1100CC"/>
                </a:solidFill>
                <a:latin typeface="Times New Roman" panose="02020603050405020304" pitchFamily="18" charset="0"/>
                <a:hlinkClick r:id="rId10"/>
              </a:rPr>
              <a:t>(Seventhly)</a:t>
            </a:r>
            <a:r>
              <a:rPr lang="en-US" dirty="0">
                <a:latin typeface="Times New Roman" panose="02020603050405020304" pitchFamily="18" charset="0"/>
              </a:rPr>
              <a:t> —Fracture or dislocation of a bone or tooth.</a:t>
            </a:r>
          </a:p>
          <a:p>
            <a:r>
              <a:rPr lang="en-US" dirty="0">
                <a:solidFill>
                  <a:srgbClr val="1100CC"/>
                </a:solidFill>
                <a:latin typeface="Times New Roman" panose="02020603050405020304" pitchFamily="18" charset="0"/>
                <a:hlinkClick r:id="rId11"/>
              </a:rPr>
              <a:t>(Eighthly)</a:t>
            </a:r>
            <a:r>
              <a:rPr lang="en-US" dirty="0">
                <a:latin typeface="Times New Roman" panose="02020603050405020304" pitchFamily="18" charset="0"/>
              </a:rPr>
              <a:t> —Any hurt which endangers life or which causes the sufferer to be during the space of twenty days in severe bodily pain, or unable to follow his ordinary pursuits.</a:t>
            </a:r>
          </a:p>
        </p:txBody>
      </p:sp>
    </p:spTree>
    <p:extLst>
      <p:ext uri="{BB962C8B-B14F-4D97-AF65-F5344CB8AC3E}">
        <p14:creationId xmlns:p14="http://schemas.microsoft.com/office/powerpoint/2010/main" val="864978653"/>
      </p:ext>
    </p:extLst>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Double-click to edit"/>
          <p:cNvSpPr txBox="1">
            <a:spLocks noGrp="1"/>
          </p:cNvSpPr>
          <p:nvPr>
            <p:ph type="title" idx="4294967295"/>
          </p:nvPr>
        </p:nvSpPr>
        <p:spPr>
          <a:xfrm>
            <a:off x="-1" y="0"/>
            <a:ext cx="9144002" cy="1066800"/>
          </a:xfrm>
          <a:prstGeom prst="rect">
            <a:avLst/>
          </a:prstGeom>
        </p:spPr>
        <p:txBody>
          <a:bodyPr/>
          <a:lstStyle/>
          <a:p>
            <a:endParaRPr/>
          </a:p>
        </p:txBody>
      </p:sp>
      <p:sp>
        <p:nvSpPr>
          <p:cNvPr id="264" name="Sec.2(34) of MV Act, 1988—Public Place—Road, Street, way or other place, whether a through fare or not, to which the public have a right of access—Covers even places of private ownership where members of public have access whether free or controlled—Acci"/>
          <p:cNvSpPr txBox="1">
            <a:spLocks noGrp="1"/>
          </p:cNvSpPr>
          <p:nvPr>
            <p:ph type="body" idx="4294967295"/>
          </p:nvPr>
        </p:nvSpPr>
        <p:spPr>
          <a:xfrm>
            <a:off x="380999" y="839787"/>
            <a:ext cx="8763002" cy="5410201"/>
          </a:xfrm>
          <a:prstGeom prst="rect">
            <a:avLst/>
          </a:prstGeom>
        </p:spPr>
        <p:txBody>
          <a:bodyPr/>
          <a:lstStyle/>
          <a:p>
            <a:pPr marL="342899" indent="-342899" algn="just">
              <a:lnSpc>
                <a:spcPct val="80000"/>
              </a:lnSpc>
              <a:spcBef>
                <a:spcPts val="400"/>
              </a:spcBef>
              <a:buFontTx/>
              <a:buChar char="❑"/>
              <a:defRPr sz="1900">
                <a:solidFill>
                  <a:srgbClr val="FF0000"/>
                </a:solidFill>
              </a:defRPr>
            </a:pPr>
            <a:r>
              <a:t>Sec.2(34)</a:t>
            </a:r>
            <a:r>
              <a:rPr>
                <a:solidFill>
                  <a:srgbClr val="000000"/>
                </a:solidFill>
              </a:rPr>
              <a:t> of MV Act, 1988—</a:t>
            </a:r>
            <a:r>
              <a:t>Public Place</a:t>
            </a:r>
            <a:r>
              <a:rPr>
                <a:solidFill>
                  <a:srgbClr val="000000"/>
                </a:solidFill>
              </a:rPr>
              <a:t>—Road, Street, way or other place, whether a through fare or not, to which </a:t>
            </a:r>
            <a:r>
              <a:rPr>
                <a:solidFill>
                  <a:srgbClr val="0000FF"/>
                </a:solidFill>
              </a:rPr>
              <a:t>the public have a right of access</a:t>
            </a:r>
            <a:r>
              <a:rPr>
                <a:solidFill>
                  <a:srgbClr val="000000"/>
                </a:solidFill>
              </a:rPr>
              <a:t>—Covers even places of private ownership where members of public have access whether free or controlled—Accident in garage in the process of reversing a tractor—Road inside the gate of the secretariat- considered as Public Place. </a:t>
            </a:r>
          </a:p>
          <a:p>
            <a:pPr marL="342899" indent="-342899" algn="just">
              <a:lnSpc>
                <a:spcPct val="80000"/>
              </a:lnSpc>
              <a:spcBef>
                <a:spcPts val="400"/>
              </a:spcBef>
              <a:buFontTx/>
              <a:buChar char="❑"/>
              <a:defRPr sz="1900">
                <a:solidFill>
                  <a:srgbClr val="FF0000"/>
                </a:solidFill>
              </a:defRPr>
            </a:pPr>
            <a:r>
              <a:t>Sec.2(28)</a:t>
            </a:r>
            <a:r>
              <a:rPr>
                <a:solidFill>
                  <a:srgbClr val="000000"/>
                </a:solidFill>
              </a:rPr>
              <a:t> of MV Act, 1988—</a:t>
            </a:r>
            <a:r>
              <a:t> ‘Motor Vehicle’ </a:t>
            </a:r>
            <a:r>
              <a:rPr>
                <a:solidFill>
                  <a:srgbClr val="000000"/>
                </a:solidFill>
              </a:rPr>
              <a:t>means any mechanically propelled vehicle </a:t>
            </a:r>
            <a:r>
              <a:rPr>
                <a:solidFill>
                  <a:srgbClr val="0000FF"/>
                </a:solidFill>
              </a:rPr>
              <a:t>adopted for use upon roads</a:t>
            </a:r>
            <a:r>
              <a:rPr>
                <a:solidFill>
                  <a:srgbClr val="000000"/>
                </a:solidFill>
              </a:rPr>
              <a:t> whether the power of propulsion is transmitted thereto from an external or internal source.</a:t>
            </a:r>
          </a:p>
          <a:p>
            <a:pPr algn="just">
              <a:lnSpc>
                <a:spcPct val="80000"/>
              </a:lnSpc>
              <a:buSzTx/>
              <a:buNone/>
              <a:defRPr sz="1900"/>
            </a:pPr>
            <a:endParaRPr/>
          </a:p>
          <a:p>
            <a:pPr marL="342899" indent="-342899" algn="just">
              <a:lnSpc>
                <a:spcPct val="80000"/>
              </a:lnSpc>
              <a:spcBef>
                <a:spcPts val="400"/>
              </a:spcBef>
              <a:buFontTx/>
              <a:buChar char="❑"/>
              <a:defRPr sz="1900" b="1"/>
            </a:pPr>
            <a:r>
              <a:t>Important Additional definitions in the M. V. (Amendment) Act, 2019</a:t>
            </a:r>
          </a:p>
          <a:p>
            <a:pPr marL="342899" indent="-342899" algn="just">
              <a:lnSpc>
                <a:spcPct val="80000"/>
              </a:lnSpc>
              <a:spcBef>
                <a:spcPts val="400"/>
              </a:spcBef>
              <a:buChar char="•"/>
              <a:defRPr sz="1900"/>
            </a:pPr>
            <a:r>
              <a:t>(1A) “</a:t>
            </a:r>
            <a:r>
              <a:rPr>
                <a:solidFill>
                  <a:srgbClr val="FF0000"/>
                </a:solidFill>
              </a:rPr>
              <a:t>aggregator</a:t>
            </a:r>
            <a:r>
              <a:t>” means a digital intermediary or market place for a passenger to connect with a driver for the purpose of transportation; </a:t>
            </a:r>
          </a:p>
          <a:p>
            <a:pPr marL="342899" indent="-342899" algn="just">
              <a:lnSpc>
                <a:spcPct val="80000"/>
              </a:lnSpc>
              <a:spcBef>
                <a:spcPts val="400"/>
              </a:spcBef>
              <a:buChar char="•"/>
              <a:defRPr sz="1900"/>
            </a:pPr>
            <a:r>
              <a:t>(4A) “</a:t>
            </a:r>
            <a:r>
              <a:rPr>
                <a:solidFill>
                  <a:srgbClr val="FF0000"/>
                </a:solidFill>
              </a:rPr>
              <a:t>community service</a:t>
            </a:r>
            <a:r>
              <a:t>” means an unpaid work which a person is required to perform as a punishment for an offence committed under this Act;</a:t>
            </a:r>
          </a:p>
          <a:p>
            <a:pPr marL="342899" indent="-342899" algn="just">
              <a:lnSpc>
                <a:spcPct val="80000"/>
              </a:lnSpc>
              <a:spcBef>
                <a:spcPts val="400"/>
              </a:spcBef>
              <a:buChar char="•"/>
              <a:defRPr sz="1900"/>
            </a:pPr>
            <a:r>
              <a:t>(12A) “</a:t>
            </a:r>
            <a:r>
              <a:rPr>
                <a:solidFill>
                  <a:srgbClr val="FF0000"/>
                </a:solidFill>
              </a:rPr>
              <a:t>golden hour</a:t>
            </a:r>
            <a:r>
              <a:t>” means the time period lasting one hour following a traumatic injury during which there is highest likelihood of preventing death by providing prompt medical care;</a:t>
            </a:r>
          </a:p>
          <a:p>
            <a:pPr marL="342899" indent="-342899" algn="just">
              <a:lnSpc>
                <a:spcPct val="80000"/>
              </a:lnSpc>
              <a:buChar char="•"/>
              <a:defRPr sz="1900"/>
            </a:pPr>
            <a:endParaRPr/>
          </a:p>
          <a:p>
            <a:pPr marL="342899" indent="-342899" algn="just">
              <a:lnSpc>
                <a:spcPct val="80000"/>
              </a:lnSpc>
              <a:spcBef>
                <a:spcPts val="400"/>
              </a:spcBef>
              <a:buChar char="•"/>
              <a:defRPr sz="1900"/>
            </a:pPr>
            <a:r>
              <a:t>Invalid carriage is replaced by adapted vehicle.</a:t>
            </a:r>
          </a:p>
        </p:txBody>
      </p:sp>
      <p:sp>
        <p:nvSpPr>
          <p:cNvPr id="265" name="Rectangle"/>
          <p:cNvSpPr/>
          <p:nvPr/>
        </p:nvSpPr>
        <p:spPr>
          <a:xfrm>
            <a:off x="152400" y="0"/>
            <a:ext cx="8991600" cy="762000"/>
          </a:xfrm>
          <a:prstGeom prst="rect">
            <a:avLst/>
          </a:prstGeom>
          <a:solidFill>
            <a:srgbClr val="4EBEC4"/>
          </a:solidFill>
          <a:ln w="25400">
            <a:solidFill>
              <a:schemeClr val="accent5"/>
            </a:solidFill>
          </a:ln>
        </p:spPr>
        <p:txBody>
          <a:bodyPr lIns="45719" rIns="45719" anchor="ctr"/>
          <a:lstStyle/>
          <a:p>
            <a:pPr algn="ctr">
              <a:defRPr sz="3200" b="1"/>
            </a:pPr>
            <a:endParaRPr/>
          </a:p>
        </p:txBody>
      </p:sp>
      <p:sp>
        <p:nvSpPr>
          <p:cNvPr id="266" name="Line"/>
          <p:cNvSpPr/>
          <p:nvPr/>
        </p:nvSpPr>
        <p:spPr>
          <a:xfrm flipH="1">
            <a:off x="-1589" y="228600"/>
            <a:ext cx="1590" cy="6858000"/>
          </a:xfrm>
          <a:prstGeom prst="line">
            <a:avLst/>
          </a:prstGeom>
          <a:ln>
            <a:solidFill>
              <a:schemeClr val="accent5"/>
            </a:solidFill>
          </a:ln>
        </p:spPr>
        <p:txBody>
          <a:bodyPr lIns="45719" rIns="45719"/>
          <a:lstStyle/>
          <a:p>
            <a:endParaRPr/>
          </a:p>
        </p:txBody>
      </p:sp>
      <p:sp>
        <p:nvSpPr>
          <p:cNvPr id="267" name="Line"/>
          <p:cNvSpPr/>
          <p:nvPr/>
        </p:nvSpPr>
        <p:spPr>
          <a:xfrm flipH="1">
            <a:off x="152399" y="0"/>
            <a:ext cx="1590" cy="6858000"/>
          </a:xfrm>
          <a:prstGeom prst="line">
            <a:avLst/>
          </a:prstGeom>
          <a:ln>
            <a:solidFill>
              <a:schemeClr val="accent5"/>
            </a:solidFill>
          </a:ln>
        </p:spPr>
        <p:txBody>
          <a:bodyPr lIns="45719" rIns="45719"/>
          <a:lstStyle/>
          <a:p>
            <a:endParaRPr/>
          </a:p>
        </p:txBody>
      </p:sp>
      <p:sp>
        <p:nvSpPr>
          <p:cNvPr id="268"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269"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sp>
        <p:nvSpPr>
          <p:cNvPr id="270" name="IMPORTANT DEFINITIONS"/>
          <p:cNvSpPr txBox="1"/>
          <p:nvPr/>
        </p:nvSpPr>
        <p:spPr>
          <a:xfrm>
            <a:off x="510857" y="225425"/>
            <a:ext cx="8130223" cy="3330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b="1"/>
            </a:lvl1pPr>
          </a:lstStyle>
          <a:p>
            <a:r>
              <a:t>IMPORTANT DEFINITIONS</a:t>
            </a:r>
          </a:p>
        </p:txBody>
      </p:sp>
      <p:grpSp>
        <p:nvGrpSpPr>
          <p:cNvPr id="273" name="Group"/>
          <p:cNvGrpSpPr/>
          <p:nvPr/>
        </p:nvGrpSpPr>
        <p:grpSpPr>
          <a:xfrm>
            <a:off x="7697787" y="6127750"/>
            <a:ext cx="1213897" cy="605512"/>
            <a:chOff x="0" y="0"/>
            <a:chExt cx="1213895" cy="605511"/>
          </a:xfrm>
        </p:grpSpPr>
        <p:pic>
          <p:nvPicPr>
            <p:cNvPr id="271" name="National Insurance.jpg" descr="National Insurance.jpg"/>
            <p:cNvPicPr>
              <a:picLocks noChangeAspect="1"/>
            </p:cNvPicPr>
            <p:nvPr/>
          </p:nvPicPr>
          <p:blipFill>
            <a:blip r:embed="rId2">
              <a:extLst/>
            </a:blip>
            <a:stretch>
              <a:fillRect/>
            </a:stretch>
          </p:blipFill>
          <p:spPr>
            <a:xfrm>
              <a:off x="0" y="0"/>
              <a:ext cx="1213896" cy="461094"/>
            </a:xfrm>
            <a:prstGeom prst="rect">
              <a:avLst/>
            </a:prstGeom>
            <a:ln w="12700" cap="flat">
              <a:noFill/>
              <a:miter lim="400000"/>
            </a:ln>
            <a:effectLst/>
          </p:spPr>
        </p:pic>
        <p:sp>
          <p:nvSpPr>
            <p:cNvPr id="272" name="Trusted since 1906"/>
            <p:cNvSpPr txBox="1"/>
            <p:nvPr/>
          </p:nvSpPr>
          <p:spPr>
            <a:xfrm>
              <a:off x="123525" y="399597"/>
              <a:ext cx="960219" cy="2059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324" name="The M.V. (Amendment) Act, 2019 Section 14- Currency of Driving Licence"/>
          <p:cNvSpPr txBox="1">
            <a:spLocks noGrp="1"/>
          </p:cNvSpPr>
          <p:nvPr>
            <p:ph type="title" idx="4294967295"/>
          </p:nvPr>
        </p:nvSpPr>
        <p:spPr>
          <a:xfrm>
            <a:off x="457200" y="-17463"/>
            <a:ext cx="8229600" cy="1143001"/>
          </a:xfrm>
          <a:prstGeom prst="rect">
            <a:avLst/>
          </a:prstGeom>
        </p:spPr>
        <p:txBody>
          <a:bodyPr anchor="t"/>
          <a:lstStyle/>
          <a:p>
            <a:pPr>
              <a:defRPr sz="3200" b="1"/>
            </a:pPr>
            <a:r>
              <a:t>The M.V. (Amendment) Act, 2019</a:t>
            </a:r>
            <a:br/>
            <a:r>
              <a:t>Section 14- Currency of Driving Licence</a:t>
            </a:r>
          </a:p>
        </p:txBody>
      </p:sp>
      <p:sp>
        <p:nvSpPr>
          <p:cNvPr id="325"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326"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327"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328"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331" name="Group"/>
          <p:cNvGrpSpPr/>
          <p:nvPr/>
        </p:nvGrpSpPr>
        <p:grpSpPr>
          <a:xfrm>
            <a:off x="7900987" y="6092824"/>
            <a:ext cx="1213897" cy="739925"/>
            <a:chOff x="0" y="0"/>
            <a:chExt cx="1213895" cy="739923"/>
          </a:xfrm>
        </p:grpSpPr>
        <p:pic>
          <p:nvPicPr>
            <p:cNvPr id="329"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330"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332" name="Table"/>
          <p:cNvGraphicFramePr/>
          <p:nvPr/>
        </p:nvGraphicFramePr>
        <p:xfrm>
          <a:off x="762000" y="1066800"/>
          <a:ext cx="8229599" cy="5083809"/>
        </p:xfrm>
        <a:graphic>
          <a:graphicData uri="http://schemas.openxmlformats.org/drawingml/2006/table">
            <a:tbl>
              <a:tblPr>
                <a:tableStyleId>{4C3C2611-4C71-4FC5-86AE-919BDF0F9419}</a:tableStyleId>
              </a:tblPr>
              <a:tblGrid>
                <a:gridCol w="2071687"/>
                <a:gridCol w="2000250"/>
                <a:gridCol w="2000250"/>
                <a:gridCol w="2157412"/>
              </a:tblGrid>
              <a:tr h="365125">
                <a:tc>
                  <a:txBody>
                    <a:bodyPr/>
                    <a:lstStyle/>
                    <a:p>
                      <a:pPr algn="l">
                        <a:defRPr sz="1800"/>
                      </a:pPr>
                      <a:r>
                        <a:rPr b="1">
                          <a:solidFill>
                            <a:srgbClr val="FFFFFF"/>
                          </a:solidFill>
                        </a:rPr>
                        <a:t>Authorisation</a:t>
                      </a:r>
                    </a:p>
                  </a:txBody>
                  <a:tcPr marL="45720" marR="45720" horzOverflow="overflow">
                    <a:lnB w="38100">
                      <a:solidFill>
                        <a:srgbClr val="FFFFFF"/>
                      </a:solidFill>
                    </a:lnB>
                    <a:solidFill>
                      <a:schemeClr val="accent1"/>
                    </a:solidFill>
                  </a:tcPr>
                </a:tc>
                <a:tc>
                  <a:txBody>
                    <a:bodyPr/>
                    <a:lstStyle/>
                    <a:p>
                      <a:pPr algn="l">
                        <a:defRPr sz="1800"/>
                      </a:pPr>
                      <a:r>
                        <a:rPr b="1">
                          <a:solidFill>
                            <a:srgbClr val="FFFFFF"/>
                          </a:solidFill>
                        </a:rPr>
                        <a:t>Old Provision</a:t>
                      </a:r>
                    </a:p>
                  </a:txBody>
                  <a:tcPr marL="45720" marR="45720" horzOverflow="overflow">
                    <a:lnB w="38100">
                      <a:solidFill>
                        <a:srgbClr val="FFFFFF"/>
                      </a:solidFill>
                    </a:lnB>
                    <a:solidFill>
                      <a:schemeClr val="accent1"/>
                    </a:solidFill>
                  </a:tcPr>
                </a:tc>
                <a:tc gridSpan="2">
                  <a:txBody>
                    <a:bodyPr/>
                    <a:lstStyle/>
                    <a:p>
                      <a:pPr algn="l">
                        <a:defRPr sz="1800"/>
                      </a:pPr>
                      <a:r>
                        <a:rPr b="1">
                          <a:solidFill>
                            <a:srgbClr val="FFFFFF"/>
                          </a:solidFill>
                        </a:rPr>
                        <a:t>New Provision</a:t>
                      </a:r>
                    </a:p>
                  </a:txBody>
                  <a:tcPr marL="45720" marR="45720" horzOverflow="overflow">
                    <a:lnB w="38100">
                      <a:solidFill>
                        <a:srgbClr val="FFFFFF"/>
                      </a:solidFill>
                    </a:lnB>
                    <a:solidFill>
                      <a:schemeClr val="accent1"/>
                    </a:solidFill>
                  </a:tcPr>
                </a:tc>
                <a:tc hMerge="1">
                  <a:txBody>
                    <a:bodyPr/>
                    <a:lstStyle/>
                    <a:p>
                      <a:endParaRPr lang="en-US"/>
                    </a:p>
                  </a:txBody>
                  <a:tcPr/>
                </a:tc>
              </a:tr>
              <a:tr h="641350">
                <a:tc>
                  <a:txBody>
                    <a:bodyPr/>
                    <a:lstStyle/>
                    <a:p>
                      <a:pPr algn="l">
                        <a:defRPr sz="1800"/>
                      </a:pPr>
                      <a:r>
                        <a:t>Transport Vehicle </a:t>
                      </a:r>
                    </a:p>
                  </a:txBody>
                  <a:tcPr marL="45720" marR="45720" horzOverflow="overflow">
                    <a:lnT w="38100">
                      <a:solidFill>
                        <a:srgbClr val="FFFFFF"/>
                      </a:solidFill>
                    </a:lnT>
                    <a:solidFill>
                      <a:srgbClr val="D0D8E8"/>
                    </a:solidFill>
                  </a:tcPr>
                </a:tc>
                <a:tc>
                  <a:txBody>
                    <a:bodyPr/>
                    <a:lstStyle/>
                    <a:p>
                      <a:pPr algn="l">
                        <a:defRPr sz="1800"/>
                      </a:pPr>
                      <a:r>
                        <a:t>Valid for 3 Years</a:t>
                      </a:r>
                    </a:p>
                  </a:txBody>
                  <a:tcPr marL="45720" marR="45720" horzOverflow="overflow">
                    <a:lnT w="38100">
                      <a:solidFill>
                        <a:srgbClr val="FFFFFF"/>
                      </a:solidFill>
                    </a:lnT>
                    <a:solidFill>
                      <a:srgbClr val="D0D8E8"/>
                    </a:solidFill>
                  </a:tcPr>
                </a:tc>
                <a:tc gridSpan="2">
                  <a:txBody>
                    <a:bodyPr/>
                    <a:lstStyle/>
                    <a:p>
                      <a:pPr algn="l">
                        <a:defRPr sz="1800"/>
                      </a:pPr>
                      <a:r>
                        <a:t>Valid for 5 Years</a:t>
                      </a:r>
                    </a:p>
                  </a:txBody>
                  <a:tcPr marL="45720" marR="45720" horzOverflow="overflow">
                    <a:lnT w="38100">
                      <a:solidFill>
                        <a:srgbClr val="FFFFFF"/>
                      </a:solidFill>
                    </a:lnT>
                    <a:solidFill>
                      <a:srgbClr val="D0D8E8"/>
                    </a:solidFill>
                  </a:tcPr>
                </a:tc>
                <a:tc hMerge="1">
                  <a:txBody>
                    <a:bodyPr/>
                    <a:lstStyle/>
                    <a:p>
                      <a:endParaRPr lang="en-US"/>
                    </a:p>
                  </a:txBody>
                  <a:tcPr/>
                </a:tc>
              </a:tr>
              <a:tr h="1187450">
                <a:tc>
                  <a:txBody>
                    <a:bodyPr/>
                    <a:lstStyle/>
                    <a:p>
                      <a:pPr algn="l">
                        <a:defRPr sz="1800"/>
                      </a:pPr>
                      <a:r>
                        <a:t>Transport vehicle carrying goods of dangerous or hazardous nature</a:t>
                      </a:r>
                    </a:p>
                  </a:txBody>
                  <a:tcPr marL="45720" marR="45720" horzOverflow="overflow">
                    <a:solidFill>
                      <a:srgbClr val="E9EDF4"/>
                    </a:solidFill>
                  </a:tcPr>
                </a:tc>
                <a:tc>
                  <a:txBody>
                    <a:bodyPr/>
                    <a:lstStyle/>
                    <a:p>
                      <a:pPr algn="l">
                        <a:defRPr sz="1800"/>
                      </a:pPr>
                      <a:r>
                        <a:t>Valid for 1 Year</a:t>
                      </a:r>
                    </a:p>
                  </a:txBody>
                  <a:tcPr marL="45720" marR="45720" horzOverflow="overflow">
                    <a:solidFill>
                      <a:srgbClr val="E9EDF4"/>
                    </a:solidFill>
                  </a:tcPr>
                </a:tc>
                <a:tc gridSpan="2">
                  <a:txBody>
                    <a:bodyPr/>
                    <a:lstStyle/>
                    <a:p>
                      <a:pPr algn="l">
                        <a:defRPr sz="1800"/>
                      </a:pPr>
                      <a:r>
                        <a:t>Valid for 3 Years</a:t>
                      </a:r>
                    </a:p>
                  </a:txBody>
                  <a:tcPr marL="45720" marR="45720" horzOverflow="overflow">
                    <a:solidFill>
                      <a:srgbClr val="E9EDF4"/>
                    </a:solidFill>
                  </a:tcPr>
                </a:tc>
                <a:tc hMerge="1">
                  <a:txBody>
                    <a:bodyPr/>
                    <a:lstStyle/>
                    <a:p>
                      <a:endParaRPr lang="en-US"/>
                    </a:p>
                  </a:txBody>
                  <a:tcPr/>
                </a:tc>
              </a:tr>
              <a:tr h="641350">
                <a:tc rowSpan="5">
                  <a:txBody>
                    <a:bodyPr/>
                    <a:lstStyle/>
                    <a:p>
                      <a:pPr algn="l">
                        <a:defRPr sz="1800"/>
                      </a:pPr>
                      <a:r>
                        <a:t>Any Other Licence</a:t>
                      </a:r>
                    </a:p>
                  </a:txBody>
                  <a:tcPr marL="45720" marR="45720" horzOverflow="overflow">
                    <a:solidFill>
                      <a:srgbClr val="D0D8E8"/>
                    </a:solidFill>
                  </a:tcPr>
                </a:tc>
                <a:tc rowSpan="5">
                  <a:txBody>
                    <a:bodyPr/>
                    <a:lstStyle/>
                    <a:p>
                      <a:pPr algn="l">
                        <a:defRPr sz="1800"/>
                      </a:pPr>
                      <a:r>
                        <a:t>Valid for 20 Years or till the person attains the age of 50 Yrs., whichever is earlier</a:t>
                      </a:r>
                    </a:p>
                    <a:p>
                      <a:pPr algn="l">
                        <a:defRPr sz="1800"/>
                      </a:pPr>
                      <a:endParaRPr/>
                    </a:p>
                    <a:p>
                      <a:pPr algn="l">
                        <a:defRPr sz="1800"/>
                      </a:pPr>
                      <a:r>
                        <a:t>If the person has attained the age of 50 Yrs.- Valid for 5 Years</a:t>
                      </a:r>
                    </a:p>
                  </a:txBody>
                  <a:tcPr marL="45720" marR="45720" horzOverflow="overflow">
                    <a:solidFill>
                      <a:srgbClr val="D0D8E8"/>
                    </a:solidFill>
                  </a:tcPr>
                </a:tc>
                <a:tc>
                  <a:txBody>
                    <a:bodyPr/>
                    <a:lstStyle/>
                    <a:p>
                      <a:pPr algn="l">
                        <a:defRPr sz="1800"/>
                      </a:pPr>
                      <a:r>
                        <a:t>Age of the licence holder</a:t>
                      </a:r>
                    </a:p>
                  </a:txBody>
                  <a:tcPr marL="45720" marR="45720" horzOverflow="overflow">
                    <a:solidFill>
                      <a:srgbClr val="D0D8E8"/>
                    </a:solidFill>
                  </a:tcPr>
                </a:tc>
                <a:tc>
                  <a:txBody>
                    <a:bodyPr/>
                    <a:lstStyle/>
                    <a:p>
                      <a:pPr algn="l">
                        <a:defRPr sz="1800"/>
                      </a:pPr>
                      <a:r>
                        <a:t>Validity</a:t>
                      </a:r>
                    </a:p>
                  </a:txBody>
                  <a:tcPr marL="45720" marR="45720" horzOverflow="overflow">
                    <a:solidFill>
                      <a:srgbClr val="D0D8E8"/>
                    </a:solidFill>
                  </a:tcPr>
                </a:tc>
              </a:tr>
              <a:tr h="407987">
                <a:tc vMerge="1">
                  <a:txBody>
                    <a:bodyPr/>
                    <a:lstStyle/>
                    <a:p>
                      <a:endParaRPr lang="en-US"/>
                    </a:p>
                  </a:txBody>
                  <a:tcPr/>
                </a:tc>
                <a:tc vMerge="1">
                  <a:txBody>
                    <a:bodyPr/>
                    <a:lstStyle/>
                    <a:p>
                      <a:endParaRPr lang="en-US"/>
                    </a:p>
                  </a:txBody>
                  <a:tcPr/>
                </a:tc>
                <a:tc>
                  <a:txBody>
                    <a:bodyPr/>
                    <a:lstStyle/>
                    <a:p>
                      <a:pPr algn="l">
                        <a:defRPr sz="1800"/>
                      </a:pPr>
                      <a:r>
                        <a:t>Below 30 Yrs.</a:t>
                      </a:r>
                    </a:p>
                  </a:txBody>
                  <a:tcPr marL="45720" marR="45720" horzOverflow="overflow">
                    <a:solidFill>
                      <a:srgbClr val="E9EDF4"/>
                    </a:solidFill>
                  </a:tcPr>
                </a:tc>
                <a:tc>
                  <a:txBody>
                    <a:bodyPr/>
                    <a:lstStyle/>
                    <a:p>
                      <a:pPr algn="l">
                        <a:defRPr sz="1800"/>
                      </a:pPr>
                      <a:r>
                        <a:t>Till the age of 40 Yrs.</a:t>
                      </a:r>
                    </a:p>
                  </a:txBody>
                  <a:tcPr marL="45720" marR="45720" horzOverflow="overflow">
                    <a:solidFill>
                      <a:srgbClr val="E9EDF4"/>
                    </a:solidFill>
                  </a:tcPr>
                </a:tc>
              </a:tr>
              <a:tr h="639762">
                <a:tc vMerge="1">
                  <a:txBody>
                    <a:bodyPr/>
                    <a:lstStyle/>
                    <a:p>
                      <a:endParaRPr lang="en-US"/>
                    </a:p>
                  </a:txBody>
                  <a:tcPr/>
                </a:tc>
                <a:tc vMerge="1">
                  <a:txBody>
                    <a:bodyPr/>
                    <a:lstStyle/>
                    <a:p>
                      <a:endParaRPr lang="en-US"/>
                    </a:p>
                  </a:txBody>
                  <a:tcPr/>
                </a:tc>
                <a:tc>
                  <a:txBody>
                    <a:bodyPr/>
                    <a:lstStyle/>
                    <a:p>
                      <a:pPr algn="l">
                        <a:defRPr sz="1800"/>
                      </a:pPr>
                      <a:r>
                        <a:t>Attained 30 Yrs. &amp; Below 50 Yrs.</a:t>
                      </a:r>
                    </a:p>
                  </a:txBody>
                  <a:tcPr marL="45720" marR="45720" horzOverflow="overflow">
                    <a:solidFill>
                      <a:srgbClr val="D0D8E8"/>
                    </a:solidFill>
                  </a:tcPr>
                </a:tc>
                <a:tc>
                  <a:txBody>
                    <a:bodyPr/>
                    <a:lstStyle/>
                    <a:p>
                      <a:pPr algn="l">
                        <a:defRPr sz="1800"/>
                      </a:pPr>
                      <a:r>
                        <a:t>Valid for 10 Yrs.</a:t>
                      </a:r>
                    </a:p>
                  </a:txBody>
                  <a:tcPr marL="45720" marR="45720" horzOverflow="overflow">
                    <a:solidFill>
                      <a:srgbClr val="D0D8E8"/>
                    </a:solidFill>
                  </a:tcPr>
                </a:tc>
              </a:tr>
              <a:tr h="641350">
                <a:tc vMerge="1">
                  <a:txBody>
                    <a:bodyPr/>
                    <a:lstStyle/>
                    <a:p>
                      <a:endParaRPr lang="en-US"/>
                    </a:p>
                  </a:txBody>
                  <a:tcPr/>
                </a:tc>
                <a:tc vMerge="1">
                  <a:txBody>
                    <a:bodyPr/>
                    <a:lstStyle/>
                    <a:p>
                      <a:endParaRPr lang="en-US"/>
                    </a:p>
                  </a:txBody>
                  <a:tcPr/>
                </a:tc>
                <a:tc>
                  <a:txBody>
                    <a:bodyPr/>
                    <a:lstStyle/>
                    <a:p>
                      <a:pPr algn="l">
                        <a:defRPr sz="1800"/>
                      </a:pPr>
                      <a:r>
                        <a:t>Attained 50 Yrs. &amp; below 55 Yrs.</a:t>
                      </a:r>
                    </a:p>
                  </a:txBody>
                  <a:tcPr marL="45720" marR="45720" horzOverflow="overflow">
                    <a:solidFill>
                      <a:srgbClr val="E9EDF4"/>
                    </a:solidFill>
                  </a:tcPr>
                </a:tc>
                <a:tc>
                  <a:txBody>
                    <a:bodyPr/>
                    <a:lstStyle/>
                    <a:p>
                      <a:pPr algn="l">
                        <a:defRPr sz="1800"/>
                      </a:pPr>
                      <a:r>
                        <a:t>Till the age of 60 Yrs.</a:t>
                      </a:r>
                    </a:p>
                  </a:txBody>
                  <a:tcPr marL="45720" marR="45720" horzOverflow="overflow">
                    <a:solidFill>
                      <a:srgbClr val="E9EDF4"/>
                    </a:solidFill>
                  </a:tcPr>
                </a:tc>
              </a:tr>
              <a:tr h="557212">
                <a:tc vMerge="1">
                  <a:txBody>
                    <a:bodyPr/>
                    <a:lstStyle/>
                    <a:p>
                      <a:endParaRPr lang="en-US"/>
                    </a:p>
                  </a:txBody>
                  <a:tcPr/>
                </a:tc>
                <a:tc vMerge="1">
                  <a:txBody>
                    <a:bodyPr/>
                    <a:lstStyle/>
                    <a:p>
                      <a:endParaRPr lang="en-US"/>
                    </a:p>
                  </a:txBody>
                  <a:tcPr/>
                </a:tc>
                <a:tc>
                  <a:txBody>
                    <a:bodyPr/>
                    <a:lstStyle/>
                    <a:p>
                      <a:pPr algn="l">
                        <a:defRPr sz="1800"/>
                      </a:pPr>
                      <a:r>
                        <a:t>Attained 55 Yrs. </a:t>
                      </a:r>
                    </a:p>
                  </a:txBody>
                  <a:tcPr marL="45720" marR="45720" horzOverflow="overflow">
                    <a:solidFill>
                      <a:srgbClr val="D0D8E8"/>
                    </a:solidFill>
                  </a:tcPr>
                </a:tc>
                <a:tc>
                  <a:txBody>
                    <a:bodyPr/>
                    <a:lstStyle/>
                    <a:p>
                      <a:pPr algn="l">
                        <a:defRPr sz="1800"/>
                      </a:pPr>
                      <a:r>
                        <a:t>Valid for 5 Years</a:t>
                      </a:r>
                    </a:p>
                  </a:txBody>
                  <a:tcPr marL="45720" marR="45720" horzOverflow="overflow">
                    <a:solidFill>
                      <a:srgbClr val="D0D8E8"/>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335" name="The M.V. (Amendment) Act, 2019  Section 15-Renewal of driving licences"/>
          <p:cNvSpPr txBox="1">
            <a:spLocks noGrp="1"/>
          </p:cNvSpPr>
          <p:nvPr>
            <p:ph type="title" idx="4294967295"/>
          </p:nvPr>
        </p:nvSpPr>
        <p:spPr>
          <a:xfrm>
            <a:off x="457200" y="-17463"/>
            <a:ext cx="8229600" cy="1143001"/>
          </a:xfrm>
          <a:prstGeom prst="rect">
            <a:avLst/>
          </a:prstGeom>
        </p:spPr>
        <p:txBody>
          <a:bodyPr anchor="t"/>
          <a:lstStyle/>
          <a:p>
            <a:pPr>
              <a:defRPr sz="3200" b="1"/>
            </a:pPr>
            <a:r>
              <a:t>The M.V. (Amendment) Act, 2019 </a:t>
            </a:r>
            <a:br/>
            <a:r>
              <a:t>Section 15-Renewal of driving licences</a:t>
            </a:r>
          </a:p>
        </p:txBody>
      </p:sp>
      <p:sp>
        <p:nvSpPr>
          <p:cNvPr id="336"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337"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338"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339"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342" name="Group"/>
          <p:cNvGrpSpPr/>
          <p:nvPr/>
        </p:nvGrpSpPr>
        <p:grpSpPr>
          <a:xfrm>
            <a:off x="7900987" y="6092824"/>
            <a:ext cx="1213897" cy="739925"/>
            <a:chOff x="0" y="0"/>
            <a:chExt cx="1213895" cy="739923"/>
          </a:xfrm>
        </p:grpSpPr>
        <p:pic>
          <p:nvPicPr>
            <p:cNvPr id="340"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341"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343" name="Table"/>
          <p:cNvGraphicFramePr/>
          <p:nvPr/>
        </p:nvGraphicFramePr>
        <p:xfrm>
          <a:off x="1071562" y="1571625"/>
          <a:ext cx="6415087" cy="3571875"/>
        </p:xfrm>
        <a:graphic>
          <a:graphicData uri="http://schemas.openxmlformats.org/drawingml/2006/table">
            <a:tbl>
              <a:tblPr>
                <a:tableStyleId>{4C3C2611-4C71-4FC5-86AE-919BDF0F9419}</a:tableStyleId>
              </a:tblPr>
              <a:tblGrid>
                <a:gridCol w="3208337"/>
                <a:gridCol w="3206750"/>
              </a:tblGrid>
              <a:tr h="371475">
                <a:tc>
                  <a:txBody>
                    <a:bodyPr/>
                    <a:lstStyle/>
                    <a:p>
                      <a:pPr algn="l">
                        <a:defRPr sz="1800"/>
                      </a:pPr>
                      <a:r>
                        <a:rPr b="1">
                          <a:solidFill>
                            <a:srgbClr val="FFFFFF"/>
                          </a:solidFill>
                        </a:rPr>
                        <a:t>Old Provision</a:t>
                      </a:r>
                    </a:p>
                  </a:txBody>
                  <a:tcPr marL="45720" marR="45720" horzOverflow="overflow">
                    <a:lnB w="38100">
                      <a:solidFill>
                        <a:srgbClr val="FFFFFF"/>
                      </a:solidFill>
                    </a:lnB>
                    <a:solidFill>
                      <a:schemeClr val="accent1"/>
                    </a:solidFill>
                  </a:tcPr>
                </a:tc>
                <a:tc>
                  <a:txBody>
                    <a:bodyPr/>
                    <a:lstStyle/>
                    <a:p>
                      <a:pPr algn="l">
                        <a:defRPr sz="1800"/>
                      </a:pPr>
                      <a:r>
                        <a:rPr b="1">
                          <a:solidFill>
                            <a:srgbClr val="FFFFFF"/>
                          </a:solidFill>
                        </a:rPr>
                        <a:t>New Provision</a:t>
                      </a:r>
                    </a:p>
                  </a:txBody>
                  <a:tcPr marL="45720" marR="45720" horzOverflow="overflow">
                    <a:lnB w="38100">
                      <a:solidFill>
                        <a:srgbClr val="FFFFFF"/>
                      </a:solidFill>
                    </a:lnB>
                    <a:solidFill>
                      <a:schemeClr val="accent1"/>
                    </a:solidFill>
                  </a:tcPr>
                </a:tc>
              </a:tr>
              <a:tr h="2559050">
                <a:tc>
                  <a:txBody>
                    <a:bodyPr/>
                    <a:lstStyle/>
                    <a:p>
                      <a:pPr algn="just">
                        <a:defRPr sz="1800"/>
                      </a:pPr>
                      <a:r>
                        <a:t>where the application for the renewal of a licence is made more than </a:t>
                      </a:r>
                      <a:r>
                        <a:rPr>
                          <a:solidFill>
                            <a:srgbClr val="C00000"/>
                          </a:solidFill>
                        </a:rPr>
                        <a:t>thirty days </a:t>
                      </a:r>
                      <a:r>
                        <a:t>after the date of its expiry, the driving licence shall be renewed with effect from the date of its renewal</a:t>
                      </a:r>
                    </a:p>
                  </a:txBody>
                  <a:tcPr marL="45720" marR="45720" horzOverflow="overflow">
                    <a:lnT w="38100">
                      <a:solidFill>
                        <a:srgbClr val="FFFFFF"/>
                      </a:solidFill>
                    </a:lnT>
                    <a:solidFill>
                      <a:srgbClr val="D0D8E8"/>
                    </a:solidFill>
                  </a:tcPr>
                </a:tc>
                <a:tc>
                  <a:txBody>
                    <a:bodyPr/>
                    <a:lstStyle/>
                    <a:p>
                      <a:pPr algn="just">
                        <a:defRPr sz="1800"/>
                      </a:pPr>
                      <a:r>
                        <a:t>where the application for the renewal of a licence is made either </a:t>
                      </a:r>
                      <a:r>
                        <a:rPr>
                          <a:solidFill>
                            <a:srgbClr val="C00000"/>
                          </a:solidFill>
                        </a:rPr>
                        <a:t>one year prior to date of its expiry or within one year  after the date of its expiry</a:t>
                      </a:r>
                      <a:r>
                        <a:t>, the driving licence shall be renewed with effect from the date of its renewal</a:t>
                      </a:r>
                    </a:p>
                  </a:txBody>
                  <a:tcPr marL="45720" marR="45720" horzOverflow="overflow">
                    <a:lnT w="38100">
                      <a:solidFill>
                        <a:srgbClr val="FFFFFF"/>
                      </a:solidFill>
                    </a:lnT>
                    <a:solidFill>
                      <a:srgbClr val="D0D8E8"/>
                    </a:solidFill>
                  </a:tcPr>
                </a:tc>
              </a:tr>
              <a:tr h="641350">
                <a:tc gridSpan="2">
                  <a:txBody>
                    <a:bodyPr/>
                    <a:lstStyle/>
                    <a:p>
                      <a:pPr algn="just">
                        <a:defRPr sz="1800"/>
                      </a:pPr>
                      <a:r>
                        <a:t>The grace period of 30 days for every driving licence has been omitted by the Amendment Act.</a:t>
                      </a:r>
                    </a:p>
                  </a:txBody>
                  <a:tcPr marL="45720" marR="45720" horzOverflow="overflow">
                    <a:solidFill>
                      <a:srgbClr val="E9EDF4"/>
                    </a:solidFill>
                  </a:tcPr>
                </a:tc>
                <a:tc hMerge="1">
                  <a:txBody>
                    <a:bodyPr/>
                    <a:lstStyle/>
                    <a:p>
                      <a:endParaRPr lang="en-US"/>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07" name="The M. V. (Amendment)Act, 2019 NO FAULT LIABILITY TOWARDS THIRD PARTY"/>
          <p:cNvSpPr txBox="1">
            <a:spLocks noGrp="1"/>
          </p:cNvSpPr>
          <p:nvPr>
            <p:ph type="title" idx="4294967295"/>
          </p:nvPr>
        </p:nvSpPr>
        <p:spPr>
          <a:xfrm>
            <a:off x="457200" y="-17463"/>
            <a:ext cx="8229600" cy="1143001"/>
          </a:xfrm>
          <a:prstGeom prst="rect">
            <a:avLst/>
          </a:prstGeom>
        </p:spPr>
        <p:txBody>
          <a:bodyPr anchor="t"/>
          <a:lstStyle/>
          <a:p>
            <a:pPr>
              <a:defRPr sz="3200" b="1"/>
            </a:pPr>
            <a:r>
              <a:t>The M. V. (Amendment)Act, 2019</a:t>
            </a:r>
            <a:br/>
            <a:r>
              <a:t>NO FAULT LIABILITY TOWARDS THIRD PARTY</a:t>
            </a:r>
          </a:p>
        </p:txBody>
      </p:sp>
      <p:sp>
        <p:nvSpPr>
          <p:cNvPr id="708"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09"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10"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11"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14" name="Group"/>
          <p:cNvGrpSpPr/>
          <p:nvPr/>
        </p:nvGrpSpPr>
        <p:grpSpPr>
          <a:xfrm>
            <a:off x="7900987" y="6092824"/>
            <a:ext cx="1213897" cy="739925"/>
            <a:chOff x="0" y="0"/>
            <a:chExt cx="1213895" cy="739923"/>
          </a:xfrm>
        </p:grpSpPr>
        <p:pic>
          <p:nvPicPr>
            <p:cNvPr id="712" name="National Insurance.jpg" descr="National Insurance.jpg"/>
            <p:cNvPicPr>
              <a:picLocks noChangeAspect="1"/>
            </p:cNvPicPr>
            <p:nvPr/>
          </p:nvPicPr>
          <p:blipFill>
            <a:blip r:embed="rId2">
              <a:extLst/>
            </a:blip>
            <a:stretch>
              <a:fillRect/>
            </a:stretch>
          </p:blipFill>
          <p:spPr>
            <a:xfrm>
              <a:off x="0" y="0"/>
              <a:ext cx="1213896" cy="616192"/>
            </a:xfrm>
            <a:prstGeom prst="rect">
              <a:avLst/>
            </a:prstGeom>
            <a:ln w="12700" cap="flat">
              <a:noFill/>
              <a:miter lim="400000"/>
            </a:ln>
            <a:effectLst/>
          </p:spPr>
        </p:pic>
        <p:sp>
          <p:nvSpPr>
            <p:cNvPr id="713"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sp>
        <p:nvSpPr>
          <p:cNvPr id="715" name="Chapter X dealing with LIABILITY WITHOUT FAULT IN CERTAIN CASES from Section 140 to 144 is deleted .…"/>
          <p:cNvSpPr txBox="1">
            <a:spLocks noGrp="1"/>
          </p:cNvSpPr>
          <p:nvPr>
            <p:ph type="body" idx="4294967295"/>
          </p:nvPr>
        </p:nvSpPr>
        <p:spPr>
          <a:xfrm>
            <a:off x="428625" y="1071562"/>
            <a:ext cx="8229600" cy="4911726"/>
          </a:xfrm>
          <a:prstGeom prst="rect">
            <a:avLst/>
          </a:prstGeom>
        </p:spPr>
        <p:txBody>
          <a:bodyPr/>
          <a:lstStyle/>
          <a:p>
            <a:pPr algn="just">
              <a:spcBef>
                <a:spcPts val="400"/>
              </a:spcBef>
              <a:buChar char="•"/>
              <a:defRPr sz="2000" b="1"/>
            </a:pPr>
            <a:r>
              <a:t>Chapter X dealing with LIABILITY WITHOUT FAULT IN CERTAIN CASES from Section 140 to 144 is deleted .</a:t>
            </a:r>
          </a:p>
          <a:p>
            <a:pPr algn="just">
              <a:spcBef>
                <a:spcPts val="400"/>
              </a:spcBef>
              <a:buChar char="•"/>
              <a:defRPr sz="2000" b="1"/>
            </a:pPr>
            <a:r>
              <a:t>Section 163A- Special provisions as to payment of compensation on structured formula basis along with Schedule II as amended by Notification dt. 22.05.2018  is deleted .</a:t>
            </a:r>
          </a:p>
          <a:p>
            <a:pPr algn="just">
              <a:spcBef>
                <a:spcPts val="400"/>
              </a:spcBef>
              <a:buChar char="•"/>
              <a:defRPr sz="2000" b="1"/>
            </a:pPr>
            <a:r>
              <a:t>A new Section 164 under Chapter XI is introduced on No Fault Liability and the amount received is full &amp; final –</a:t>
            </a:r>
          </a:p>
        </p:txBody>
      </p:sp>
      <p:graphicFrame>
        <p:nvGraphicFramePr>
          <p:cNvPr id="716" name="Table"/>
          <p:cNvGraphicFramePr/>
          <p:nvPr/>
        </p:nvGraphicFramePr>
        <p:xfrm>
          <a:off x="928687" y="3500437"/>
          <a:ext cx="7000875" cy="2790189"/>
        </p:xfrm>
        <a:graphic>
          <a:graphicData uri="http://schemas.openxmlformats.org/drawingml/2006/table">
            <a:tbl>
              <a:tblPr>
                <a:tableStyleId>{4C3C2611-4C71-4FC5-86AE-919BDF0F9419}</a:tableStyleId>
              </a:tblPr>
              <a:tblGrid>
                <a:gridCol w="4572000"/>
                <a:gridCol w="2428875"/>
              </a:tblGrid>
              <a:tr h="371475">
                <a:tc>
                  <a:txBody>
                    <a:bodyPr/>
                    <a:lstStyle/>
                    <a:p>
                      <a:pPr algn="just">
                        <a:defRPr sz="1800"/>
                      </a:pPr>
                      <a:r>
                        <a:rPr b="1">
                          <a:solidFill>
                            <a:srgbClr val="FFFFFF"/>
                          </a:solidFill>
                        </a:rPr>
                        <a:t>Old Provision</a:t>
                      </a:r>
                    </a:p>
                  </a:txBody>
                  <a:tcPr marL="45720" marR="45720" horzOverflow="overflow">
                    <a:lnB w="38100">
                      <a:solidFill>
                        <a:srgbClr val="FFFFFF"/>
                      </a:solidFill>
                    </a:lnB>
                    <a:solidFill>
                      <a:schemeClr val="accent1"/>
                    </a:solidFill>
                  </a:tcPr>
                </a:tc>
                <a:tc>
                  <a:txBody>
                    <a:bodyPr/>
                    <a:lstStyle/>
                    <a:p>
                      <a:pPr algn="just">
                        <a:defRPr sz="1800"/>
                      </a:pPr>
                      <a:r>
                        <a:rPr b="1">
                          <a:solidFill>
                            <a:srgbClr val="FFFFFF"/>
                          </a:solidFill>
                        </a:rPr>
                        <a:t>New Provision</a:t>
                      </a:r>
                    </a:p>
                  </a:txBody>
                  <a:tcPr marL="45720" marR="45720" horzOverflow="overflow">
                    <a:lnB w="38100">
                      <a:solidFill>
                        <a:srgbClr val="FFFFFF"/>
                      </a:solidFill>
                    </a:lnB>
                    <a:solidFill>
                      <a:schemeClr val="accent1"/>
                    </a:solidFill>
                  </a:tcPr>
                </a:tc>
              </a:tr>
              <a:tr h="369887">
                <a:tc>
                  <a:txBody>
                    <a:bodyPr/>
                    <a:lstStyle/>
                    <a:p>
                      <a:pPr algn="just">
                        <a:defRPr sz="1800"/>
                      </a:pPr>
                      <a:r>
                        <a:rPr sz="1400"/>
                        <a:t>Section 163A</a:t>
                      </a:r>
                    </a:p>
                  </a:txBody>
                  <a:tcPr marL="45720" marR="45720" horzOverflow="overflow">
                    <a:lnT w="38100">
                      <a:solidFill>
                        <a:srgbClr val="FFFFFF"/>
                      </a:solidFill>
                    </a:lnT>
                    <a:solidFill>
                      <a:srgbClr val="D0D8E8"/>
                    </a:solidFill>
                  </a:tcPr>
                </a:tc>
                <a:tc>
                  <a:txBody>
                    <a:bodyPr/>
                    <a:lstStyle/>
                    <a:p>
                      <a:pPr algn="just">
                        <a:defRPr sz="1800"/>
                      </a:pPr>
                      <a:r>
                        <a:rPr sz="1400"/>
                        <a:t>Section 164</a:t>
                      </a:r>
                    </a:p>
                  </a:txBody>
                  <a:tcPr marL="45720" marR="45720" horzOverflow="overflow">
                    <a:lnT w="38100">
                      <a:solidFill>
                        <a:srgbClr val="FFFFFF"/>
                      </a:solidFill>
                    </a:lnT>
                    <a:solidFill>
                      <a:srgbClr val="D0D8E8"/>
                    </a:solidFill>
                  </a:tcPr>
                </a:tc>
              </a:tr>
              <a:tr h="519112">
                <a:tc>
                  <a:txBody>
                    <a:bodyPr/>
                    <a:lstStyle/>
                    <a:p>
                      <a:pPr algn="just">
                        <a:defRPr sz="1800"/>
                      </a:pPr>
                      <a:r>
                        <a:rPr sz="1400"/>
                        <a:t>Death : R. 5,00,000 /-</a:t>
                      </a:r>
                    </a:p>
                  </a:txBody>
                  <a:tcPr marL="45720" marR="45720" horzOverflow="overflow">
                    <a:solidFill>
                      <a:srgbClr val="E9EDF4"/>
                    </a:solidFill>
                  </a:tcPr>
                </a:tc>
                <a:tc>
                  <a:txBody>
                    <a:bodyPr/>
                    <a:lstStyle/>
                    <a:p>
                      <a:pPr algn="just">
                        <a:defRPr sz="1400"/>
                      </a:pPr>
                      <a:r>
                        <a:t>Death : Rs. 5,00,000 /-</a:t>
                      </a:r>
                    </a:p>
                  </a:txBody>
                  <a:tcPr marL="45720" marR="45720" horzOverflow="overflow">
                    <a:solidFill>
                      <a:srgbClr val="E9EDF4"/>
                    </a:solidFill>
                  </a:tcPr>
                </a:tc>
              </a:tr>
              <a:tr h="1157287">
                <a:tc>
                  <a:txBody>
                    <a:bodyPr/>
                    <a:lstStyle/>
                    <a:p>
                      <a:pPr algn="just">
                        <a:defRPr sz="1800"/>
                      </a:pPr>
                      <a:r>
                        <a:rPr sz="1400"/>
                        <a:t>Permanent Disability : Rs. 5,00,000/- × percentage disability as per Schedule I of the Employee’s Compensation Act, 1923 (8 of 1923)] : Provided that the minimum compensation in case of permanent disability of any kind shall not be less than fifty thousand rupees.</a:t>
                      </a:r>
                    </a:p>
                  </a:txBody>
                  <a:tcPr marL="45720" marR="45720" horzOverflow="overflow">
                    <a:solidFill>
                      <a:srgbClr val="D0D8E8"/>
                    </a:solidFill>
                  </a:tcPr>
                </a:tc>
                <a:tc>
                  <a:txBody>
                    <a:bodyPr/>
                    <a:lstStyle/>
                    <a:p>
                      <a:pPr algn="just">
                        <a:defRPr sz="1800"/>
                      </a:pPr>
                      <a:r>
                        <a:rPr sz="1400"/>
                        <a:t>Grievous Hurt : Rs. 2,50,000 /-</a:t>
                      </a:r>
                    </a:p>
                  </a:txBody>
                  <a:tcPr marL="45720" marR="45720" horzOverflow="overflow">
                    <a:solidFill>
                      <a:srgbClr val="D0D8E8"/>
                    </a:solidFill>
                  </a:tcPr>
                </a:tc>
              </a:tr>
              <a:tr h="371475">
                <a:tc>
                  <a:txBody>
                    <a:bodyPr/>
                    <a:lstStyle/>
                    <a:p>
                      <a:pPr algn="just">
                        <a:defRPr sz="1800"/>
                      </a:pPr>
                      <a:r>
                        <a:rPr sz="1400"/>
                        <a:t>Minor Injury : Rs. 25,000 /-</a:t>
                      </a:r>
                    </a:p>
                  </a:txBody>
                  <a:tcPr marL="45720" marR="45720" horzOverflow="overflow">
                    <a:solidFill>
                      <a:srgbClr val="E9EDF4"/>
                    </a:solidFill>
                  </a:tcPr>
                </a:tc>
                <a:tc>
                  <a:txBody>
                    <a:bodyPr/>
                    <a:lstStyle/>
                    <a:p>
                      <a:pPr algn="just">
                        <a:defRPr sz="1800"/>
                      </a:pPr>
                      <a:r>
                        <a:rPr sz="1400"/>
                        <a:t>None</a:t>
                      </a:r>
                    </a:p>
                  </a:txBody>
                  <a:tcPr marL="45720" marR="45720" horzOverflow="overflow">
                    <a:solidFill>
                      <a:srgbClr val="E9EDF4"/>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 name="Rectangle"/>
          <p:cNvSpPr/>
          <p:nvPr/>
        </p:nvSpPr>
        <p:spPr>
          <a:xfrm>
            <a:off x="-1" y="0"/>
            <a:ext cx="9144002" cy="1052513"/>
          </a:xfrm>
          <a:prstGeom prst="rect">
            <a:avLst/>
          </a:prstGeom>
          <a:solidFill>
            <a:srgbClr val="4EBEC4"/>
          </a:solidFill>
          <a:ln w="25400">
            <a:solidFill>
              <a:schemeClr val="accent5"/>
            </a:solidFill>
          </a:ln>
        </p:spPr>
        <p:txBody>
          <a:bodyPr lIns="45719" rIns="45719" anchor="ctr"/>
          <a:lstStyle/>
          <a:p>
            <a:pPr algn="ctr">
              <a:defRPr>
                <a:solidFill>
                  <a:srgbClr val="FFFFFF"/>
                </a:solidFill>
              </a:defRPr>
            </a:pPr>
            <a:endParaRPr/>
          </a:p>
        </p:txBody>
      </p:sp>
      <p:sp>
        <p:nvSpPr>
          <p:cNvPr id="719" name="The M. V. (Amendment)Act, 2019"/>
          <p:cNvSpPr txBox="1">
            <a:spLocks noGrp="1"/>
          </p:cNvSpPr>
          <p:nvPr>
            <p:ph type="title" idx="4294967295"/>
          </p:nvPr>
        </p:nvSpPr>
        <p:spPr>
          <a:xfrm>
            <a:off x="457200" y="-17463"/>
            <a:ext cx="8229600" cy="1143001"/>
          </a:xfrm>
          <a:prstGeom prst="rect">
            <a:avLst/>
          </a:prstGeom>
        </p:spPr>
        <p:txBody>
          <a:bodyPr anchor="t"/>
          <a:lstStyle>
            <a:lvl1pPr>
              <a:defRPr sz="3200" b="1"/>
            </a:lvl1pPr>
          </a:lstStyle>
          <a:p>
            <a:r>
              <a:t>The M. V. (Amendment)Act, 2019</a:t>
            </a:r>
          </a:p>
        </p:txBody>
      </p:sp>
      <p:sp>
        <p:nvSpPr>
          <p:cNvPr id="720" name="Line"/>
          <p:cNvSpPr/>
          <p:nvPr/>
        </p:nvSpPr>
        <p:spPr>
          <a:xfrm flipH="1">
            <a:off x="427036" y="1587"/>
            <a:ext cx="1590" cy="6858001"/>
          </a:xfrm>
          <a:prstGeom prst="line">
            <a:avLst/>
          </a:prstGeom>
          <a:ln>
            <a:solidFill>
              <a:schemeClr val="accent5"/>
            </a:solidFill>
          </a:ln>
        </p:spPr>
        <p:txBody>
          <a:bodyPr lIns="45719" rIns="45719"/>
          <a:lstStyle/>
          <a:p>
            <a:endParaRPr/>
          </a:p>
        </p:txBody>
      </p:sp>
      <p:sp>
        <p:nvSpPr>
          <p:cNvPr id="721" name="Line"/>
          <p:cNvSpPr/>
          <p:nvPr/>
        </p:nvSpPr>
        <p:spPr>
          <a:xfrm flipH="1">
            <a:off x="642936" y="0"/>
            <a:ext cx="1590" cy="6858000"/>
          </a:xfrm>
          <a:prstGeom prst="line">
            <a:avLst/>
          </a:prstGeom>
          <a:ln>
            <a:solidFill>
              <a:schemeClr val="accent5"/>
            </a:solidFill>
          </a:ln>
        </p:spPr>
        <p:txBody>
          <a:bodyPr lIns="45719" rIns="45719"/>
          <a:lstStyle/>
          <a:p>
            <a:endParaRPr/>
          </a:p>
        </p:txBody>
      </p:sp>
      <p:sp>
        <p:nvSpPr>
          <p:cNvPr id="722" name="Line"/>
          <p:cNvSpPr/>
          <p:nvPr/>
        </p:nvSpPr>
        <p:spPr>
          <a:xfrm flipH="1">
            <a:off x="285749" y="0"/>
            <a:ext cx="1590" cy="6858000"/>
          </a:xfrm>
          <a:prstGeom prst="line">
            <a:avLst/>
          </a:prstGeom>
          <a:ln>
            <a:solidFill>
              <a:schemeClr val="accent5"/>
            </a:solidFill>
          </a:ln>
        </p:spPr>
        <p:txBody>
          <a:bodyPr lIns="45719" rIns="45719"/>
          <a:lstStyle/>
          <a:p>
            <a:endParaRPr/>
          </a:p>
        </p:txBody>
      </p:sp>
      <p:sp>
        <p:nvSpPr>
          <p:cNvPr id="723" name="Circle"/>
          <p:cNvSpPr/>
          <p:nvPr/>
        </p:nvSpPr>
        <p:spPr>
          <a:xfrm>
            <a:off x="142874" y="5929312"/>
            <a:ext cx="642939" cy="642939"/>
          </a:xfrm>
          <a:prstGeom prst="ellipse">
            <a:avLst/>
          </a:prstGeom>
          <a:solidFill>
            <a:schemeClr val="accent5"/>
          </a:solidFill>
          <a:ln w="25400">
            <a:solidFill>
              <a:schemeClr val="accent5"/>
            </a:solidFill>
          </a:ln>
        </p:spPr>
        <p:txBody>
          <a:bodyPr lIns="45719" rIns="45719" anchor="ctr"/>
          <a:lstStyle/>
          <a:p>
            <a:pPr algn="ctr">
              <a:defRPr>
                <a:solidFill>
                  <a:srgbClr val="FFFFFF"/>
                </a:solidFill>
              </a:defRPr>
            </a:pPr>
            <a:endParaRPr/>
          </a:p>
        </p:txBody>
      </p:sp>
      <p:grpSp>
        <p:nvGrpSpPr>
          <p:cNvPr id="726" name="Group"/>
          <p:cNvGrpSpPr/>
          <p:nvPr/>
        </p:nvGrpSpPr>
        <p:grpSpPr>
          <a:xfrm>
            <a:off x="7900987" y="6092824"/>
            <a:ext cx="1213897" cy="739925"/>
            <a:chOff x="0" y="0"/>
            <a:chExt cx="1213895" cy="739923"/>
          </a:xfrm>
        </p:grpSpPr>
        <p:pic>
          <p:nvPicPr>
            <p:cNvPr id="724" name="National Insurance.jpg" descr="National Insurance.jpg"/>
            <p:cNvPicPr>
              <a:picLocks noChangeAspect="1"/>
            </p:cNvPicPr>
            <p:nvPr/>
          </p:nvPicPr>
          <p:blipFill>
            <a:blip r:embed="rId3">
              <a:extLst/>
            </a:blip>
            <a:stretch>
              <a:fillRect/>
            </a:stretch>
          </p:blipFill>
          <p:spPr>
            <a:xfrm>
              <a:off x="0" y="0"/>
              <a:ext cx="1213896" cy="616192"/>
            </a:xfrm>
            <a:prstGeom prst="rect">
              <a:avLst/>
            </a:prstGeom>
            <a:ln w="12700" cap="flat">
              <a:noFill/>
              <a:miter lim="400000"/>
            </a:ln>
            <a:effectLst/>
          </p:spPr>
        </p:pic>
        <p:sp>
          <p:nvSpPr>
            <p:cNvPr id="725" name="Trusted since 1906"/>
            <p:cNvSpPr txBox="1"/>
            <p:nvPr/>
          </p:nvSpPr>
          <p:spPr>
            <a:xfrm>
              <a:off x="123525" y="534010"/>
              <a:ext cx="960219" cy="2059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a:defRPr sz="900" i="1"/>
              </a:lvl1pPr>
            </a:lstStyle>
            <a:p>
              <a:r>
                <a:t>Trusted since 1906</a:t>
              </a:r>
            </a:p>
          </p:txBody>
        </p:sp>
      </p:grpSp>
      <p:graphicFrame>
        <p:nvGraphicFramePr>
          <p:cNvPr id="727" name="Table"/>
          <p:cNvGraphicFramePr/>
          <p:nvPr>
            <p:extLst>
              <p:ext uri="{D42A27DB-BD31-4B8C-83A1-F6EECF244321}">
                <p14:modId xmlns:p14="http://schemas.microsoft.com/office/powerpoint/2010/main" val="3435444205"/>
              </p:ext>
            </p:extLst>
          </p:nvPr>
        </p:nvGraphicFramePr>
        <p:xfrm>
          <a:off x="785812" y="1071562"/>
          <a:ext cx="8072437" cy="5025071"/>
        </p:xfrm>
        <a:graphic>
          <a:graphicData uri="http://schemas.openxmlformats.org/drawingml/2006/table">
            <a:tbl>
              <a:tblPr>
                <a:tableStyleId>{4C3C2611-4C71-4FC5-86AE-919BDF0F9419}</a:tableStyleId>
              </a:tblPr>
              <a:tblGrid>
                <a:gridCol w="2640012"/>
                <a:gridCol w="5432425"/>
              </a:tblGrid>
              <a:tr h="365125">
                <a:tc gridSpan="2">
                  <a:txBody>
                    <a:bodyPr/>
                    <a:lstStyle/>
                    <a:p>
                      <a:pPr algn="l">
                        <a:defRPr sz="1800"/>
                      </a:pPr>
                      <a:r>
                        <a:rPr b="1" dirty="0">
                          <a:solidFill>
                            <a:srgbClr val="FFFFFF"/>
                          </a:solidFill>
                        </a:rPr>
                        <a:t>Section 147 –Requirements of policies and limits of liability</a:t>
                      </a:r>
                    </a:p>
                  </a:txBody>
                  <a:tcPr marL="45720" marR="45720" horzOverflow="overflow">
                    <a:lnB w="38100">
                      <a:solidFill>
                        <a:srgbClr val="FFFFFF"/>
                      </a:solidFill>
                    </a:lnB>
                    <a:solidFill>
                      <a:schemeClr val="accent1"/>
                    </a:solidFill>
                  </a:tcPr>
                </a:tc>
                <a:tc hMerge="1">
                  <a:txBody>
                    <a:bodyPr/>
                    <a:lstStyle/>
                    <a:p>
                      <a:endParaRPr lang="en-US"/>
                    </a:p>
                  </a:txBody>
                  <a:tcPr/>
                </a:tc>
              </a:tr>
              <a:tr h="366712">
                <a:tc>
                  <a:txBody>
                    <a:bodyPr/>
                    <a:lstStyle/>
                    <a:p>
                      <a:pPr algn="just">
                        <a:defRPr sz="1800"/>
                      </a:pPr>
                      <a:r>
                        <a:t>Old Provision</a:t>
                      </a:r>
                    </a:p>
                  </a:txBody>
                  <a:tcPr marL="45720" marR="45720" horzOverflow="overflow">
                    <a:lnT w="38100">
                      <a:solidFill>
                        <a:srgbClr val="FFFFFF"/>
                      </a:solidFill>
                    </a:lnT>
                    <a:solidFill>
                      <a:srgbClr val="D0D8E8"/>
                    </a:solidFill>
                  </a:tcPr>
                </a:tc>
                <a:tc>
                  <a:txBody>
                    <a:bodyPr/>
                    <a:lstStyle/>
                    <a:p>
                      <a:pPr algn="just">
                        <a:defRPr sz="1800"/>
                      </a:pPr>
                      <a:r>
                        <a:t>New Provision</a:t>
                      </a:r>
                    </a:p>
                  </a:txBody>
                  <a:tcPr marL="45720" marR="45720" horzOverflow="overflow">
                    <a:lnT w="38100">
                      <a:solidFill>
                        <a:srgbClr val="FFFFFF"/>
                      </a:solidFill>
                    </a:lnT>
                    <a:solidFill>
                      <a:srgbClr val="D0D8E8"/>
                    </a:solidFill>
                  </a:tcPr>
                </a:tc>
              </a:tr>
              <a:tr h="2463800">
                <a:tc>
                  <a:txBody>
                    <a:bodyPr/>
                    <a:lstStyle/>
                    <a:p>
                      <a:pPr algn="just">
                        <a:defRPr sz="1800"/>
                      </a:pPr>
                      <a:r>
                        <a:t>Limits of liability :</a:t>
                      </a:r>
                    </a:p>
                    <a:p>
                      <a:pPr algn="just">
                        <a:defRPr sz="1800"/>
                      </a:pPr>
                      <a:endParaRPr/>
                    </a:p>
                    <a:p>
                      <a:pPr algn="just">
                        <a:defRPr sz="1800"/>
                      </a:pPr>
                      <a:r>
                        <a:t>Injury/Death-Unlimited</a:t>
                      </a:r>
                    </a:p>
                    <a:p>
                      <a:pPr algn="just">
                        <a:defRPr sz="1800"/>
                      </a:pPr>
                      <a:endParaRPr/>
                    </a:p>
                    <a:p>
                      <a:pPr algn="just">
                        <a:defRPr sz="1800"/>
                      </a:pPr>
                      <a:r>
                        <a:t>TPPD- Rs. 6,000 /- </a:t>
                      </a:r>
                    </a:p>
                  </a:txBody>
                  <a:tcPr marL="45720" marR="45720" horzOverflow="overflow">
                    <a:solidFill>
                      <a:srgbClr val="E9EDF4"/>
                    </a:solidFill>
                  </a:tcPr>
                </a:tc>
                <a:tc>
                  <a:txBody>
                    <a:bodyPr/>
                    <a:lstStyle/>
                    <a:p>
                      <a:pPr algn="just">
                        <a:defRPr sz="1800" i="1"/>
                      </a:pPr>
                      <a:r>
                        <a:t>Notwithstanding anything contained under any other law for the time being </a:t>
                      </a:r>
                      <a:r>
                        <a:rPr i="0"/>
                        <a:t>in force, for the purposes of third party insurance related to either death of a person or grievous hurt to a person, the Central Government shall prescribe a base premium and the liability of an insurer in relation to such premium for an insurance policy under sub-section (</a:t>
                      </a:r>
                      <a:r>
                        <a:t>1) in consultation with the Insurance Regulatory and Development </a:t>
                      </a:r>
                      <a:r>
                        <a:rPr i="0"/>
                        <a:t>Authority.</a:t>
                      </a:r>
                    </a:p>
                  </a:txBody>
                  <a:tcPr marL="45720" marR="45720" horzOverflow="overflow">
                    <a:solidFill>
                      <a:srgbClr val="E9EDF4"/>
                    </a:solidFill>
                  </a:tcPr>
                </a:tc>
              </a:tr>
              <a:tr h="1189037">
                <a:tc gridSpan="2">
                  <a:txBody>
                    <a:bodyPr/>
                    <a:lstStyle/>
                    <a:p>
                      <a:pPr algn="just">
                        <a:defRPr sz="1800"/>
                      </a:pPr>
                      <a:r>
                        <a:t>A policy of Insurance issued before the commencement of the Motor Vehicles (Amendment) Act, 2019 shall be continued on the existing terms under the contract and the provisions of this Act shall apply as if this Act had not been amended by the said Act.</a:t>
                      </a:r>
                    </a:p>
                  </a:txBody>
                  <a:tcPr marL="45720" marR="45720" horzOverflow="overflow">
                    <a:solidFill>
                      <a:srgbClr val="D0D8E8"/>
                    </a:solidFill>
                  </a:tcPr>
                </a:tc>
                <a:tc hMerge="1">
                  <a:txBody>
                    <a:bodyPr/>
                    <a:lstStyle/>
                    <a:p>
                      <a:endParaRPr lang="en-US"/>
                    </a:p>
                  </a:txBody>
                  <a:tcPr/>
                </a:tc>
              </a:tr>
              <a:tr h="639762">
                <a:tc gridSpan="2">
                  <a:txBody>
                    <a:bodyPr/>
                    <a:lstStyle/>
                    <a:p>
                      <a:pPr algn="just">
                        <a:defRPr sz="1800"/>
                      </a:pPr>
                      <a:endParaRPr b="1" dirty="0"/>
                    </a:p>
                  </a:txBody>
                  <a:tcPr marL="45720" marR="45720" horzOverflow="overflow">
                    <a:solidFill>
                      <a:srgbClr val="E9EDF4"/>
                    </a:solidFill>
                  </a:tcPr>
                </a:tc>
                <a:tc hMerge="1">
                  <a:txBody>
                    <a:bodyPr/>
                    <a:lstStyle/>
                    <a:p>
                      <a:endParaRPr lang="en-US"/>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266</TotalTime>
  <Words>2411</Words>
  <Application>Microsoft Office PowerPoint</Application>
  <PresentationFormat>On-screen Show (4:3)</PresentationFormat>
  <Paragraphs>206</Paragraphs>
  <Slides>18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Important Changes -MV (Amendment)  Act 2019 - Effective from 01st  April, 2022</vt:lpstr>
      <vt:lpstr>PowerPoint Presentation</vt:lpstr>
      <vt:lpstr>The Motor Vehicles (Amendment) Act, 2019</vt:lpstr>
      <vt:lpstr>The Motor Vehicles (Amendment) Act, 2019 Grievous Hurt Definition</vt:lpstr>
      <vt:lpstr>PowerPoint Presentation</vt:lpstr>
      <vt:lpstr>The M.V. (Amendment) Act, 2019 Section 14- Currency of Driving Licence</vt:lpstr>
      <vt:lpstr>The M.V. (Amendment) Act, 2019  Section 15-Renewal of driving licences</vt:lpstr>
      <vt:lpstr>The M. V. (Amendment)Act, 2019 NO FAULT LIABILITY TOWARDS THIRD PARTY</vt:lpstr>
      <vt:lpstr>The M. V. (Amendment)Act, 2019</vt:lpstr>
      <vt:lpstr>The M. V. (Amendment)Act, 2019</vt:lpstr>
      <vt:lpstr>The M. V. (Amendment)Act, 2019</vt:lpstr>
      <vt:lpstr>The M. V. (Amendment)Act, 2019</vt:lpstr>
      <vt:lpstr>The M. V. (Amendment) Act, 2019</vt:lpstr>
      <vt:lpstr>The M. V. (Amendment) Act, 2019</vt:lpstr>
      <vt:lpstr>The M. V. (Amendment) Act, 2019</vt:lpstr>
      <vt:lpstr>PowerPoint Presentation</vt:lpstr>
      <vt:lpstr>OTHER IMPORTANT PROVISIONS-  The M. V. (Amendment) Act, 2019</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PIYUSH BHADANI</dc:creator>
  <cp:lastModifiedBy>PERUMALLA SRINIVASA CHAKRAVARTHY</cp:lastModifiedBy>
  <cp:revision>20</cp:revision>
  <dcterms:modified xsi:type="dcterms:W3CDTF">2022-03-30T07:07:52Z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16b42060-175d-44fa-b576-ad58d9cee458</vt:lpwstr>
  </property>
  <property fmtid="{D5CDD505-2E9C-101B-9397-08002B2CF9AE}" pid="3" name="Classification">
    <vt:lpwstr>NIC_INT3RNAL</vt:lpwstr>
  </property>
</Properties>
</file>