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2" r:id="rId1"/>
  </p:sldMasterIdLst>
  <p:notesMasterIdLst>
    <p:notesMasterId r:id="rId59"/>
  </p:notesMasterIdLst>
  <p:handoutMasterIdLst>
    <p:handoutMasterId r:id="rId60"/>
  </p:handoutMasterIdLst>
  <p:sldIdLst>
    <p:sldId id="476" r:id="rId2"/>
    <p:sldId id="414" r:id="rId3"/>
    <p:sldId id="415" r:id="rId4"/>
    <p:sldId id="419" r:id="rId5"/>
    <p:sldId id="355" r:id="rId6"/>
    <p:sldId id="458" r:id="rId7"/>
    <p:sldId id="459" r:id="rId8"/>
    <p:sldId id="418" r:id="rId9"/>
    <p:sldId id="356" r:id="rId10"/>
    <p:sldId id="360" r:id="rId11"/>
    <p:sldId id="361" r:id="rId12"/>
    <p:sldId id="362" r:id="rId13"/>
    <p:sldId id="363" r:id="rId14"/>
    <p:sldId id="364" r:id="rId15"/>
    <p:sldId id="366" r:id="rId16"/>
    <p:sldId id="367" r:id="rId17"/>
    <p:sldId id="368" r:id="rId18"/>
    <p:sldId id="369" r:id="rId19"/>
    <p:sldId id="452" r:id="rId20"/>
    <p:sldId id="420" r:id="rId21"/>
    <p:sldId id="444" r:id="rId22"/>
    <p:sldId id="445" r:id="rId23"/>
    <p:sldId id="430" r:id="rId24"/>
    <p:sldId id="434" r:id="rId25"/>
    <p:sldId id="376" r:id="rId26"/>
    <p:sldId id="411" r:id="rId27"/>
    <p:sldId id="412" r:id="rId28"/>
    <p:sldId id="413" r:id="rId29"/>
    <p:sldId id="400" r:id="rId30"/>
    <p:sldId id="451" r:id="rId31"/>
    <p:sldId id="446" r:id="rId32"/>
    <p:sldId id="447" r:id="rId33"/>
    <p:sldId id="409" r:id="rId34"/>
    <p:sldId id="328" r:id="rId35"/>
    <p:sldId id="329" r:id="rId36"/>
    <p:sldId id="330" r:id="rId37"/>
    <p:sldId id="332" r:id="rId38"/>
    <p:sldId id="333" r:id="rId39"/>
    <p:sldId id="297" r:id="rId40"/>
    <p:sldId id="323" r:id="rId41"/>
    <p:sldId id="324" r:id="rId42"/>
    <p:sldId id="443" r:id="rId43"/>
    <p:sldId id="345" r:id="rId44"/>
    <p:sldId id="477" r:id="rId45"/>
    <p:sldId id="478" r:id="rId46"/>
    <p:sldId id="479" r:id="rId47"/>
    <p:sldId id="480" r:id="rId48"/>
    <p:sldId id="481" r:id="rId49"/>
    <p:sldId id="482" r:id="rId50"/>
    <p:sldId id="483" r:id="rId51"/>
    <p:sldId id="484" r:id="rId52"/>
    <p:sldId id="485" r:id="rId53"/>
    <p:sldId id="486" r:id="rId54"/>
    <p:sldId id="487" r:id="rId55"/>
    <p:sldId id="488" r:id="rId56"/>
    <p:sldId id="489" r:id="rId57"/>
    <p:sldId id="490" r:id="rId58"/>
  </p:sldIdLst>
  <p:sldSz cx="9144000" cy="6858000" type="screen4x3"/>
  <p:notesSz cx="9866313" cy="673576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00FF"/>
    <a:srgbClr val="3333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92319" autoAdjust="0"/>
  </p:normalViewPr>
  <p:slideViewPr>
    <p:cSldViewPr>
      <p:cViewPr varScale="1">
        <p:scale>
          <a:sx n="107" d="100"/>
          <a:sy n="107" d="100"/>
        </p:scale>
        <p:origin x="160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645BA5-4F22-4BF1-8789-E662E32E474F}" type="doc">
      <dgm:prSet loTypeId="urn:microsoft.com/office/officeart/2005/8/layout/vList2" loCatId="list" qsTypeId="urn:microsoft.com/office/officeart/2005/8/quickstyle/3d2" qsCatId="3D" csTypeId="urn:microsoft.com/office/officeart/2005/8/colors/colorful3" csCatId="colorful" phldr="1"/>
      <dgm:spPr/>
      <dgm:t>
        <a:bodyPr/>
        <a:lstStyle/>
        <a:p>
          <a:endParaRPr lang="en-US"/>
        </a:p>
      </dgm:t>
    </dgm:pt>
    <dgm:pt modelId="{D1E7FDDA-FA23-452A-AEF3-837CBD01A02F}" type="pres">
      <dgm:prSet presAssocID="{21645BA5-4F22-4BF1-8789-E662E32E474F}" presName="linear" presStyleCnt="0">
        <dgm:presLayoutVars>
          <dgm:animLvl val="lvl"/>
          <dgm:resizeHandles val="exact"/>
        </dgm:presLayoutVars>
      </dgm:prSet>
      <dgm:spPr/>
      <dgm:t>
        <a:bodyPr/>
        <a:lstStyle/>
        <a:p>
          <a:endParaRPr lang="en-US"/>
        </a:p>
      </dgm:t>
    </dgm:pt>
  </dgm:ptLst>
  <dgm:cxnLst>
    <dgm:cxn modelId="{63C866C9-19D4-4CD6-B760-D69891639E7E}" type="presOf" srcId="{21645BA5-4F22-4BF1-8789-E662E32E474F}" destId="{D1E7FDDA-FA23-452A-AEF3-837CBD01A02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185184-31D0-413B-9B91-14F674234A2E}" type="doc">
      <dgm:prSet loTypeId="urn:microsoft.com/office/officeart/2005/8/layout/hProcess3" loCatId="process" qsTypeId="urn:microsoft.com/office/officeart/2005/8/quickstyle/3d1" qsCatId="3D" csTypeId="urn:microsoft.com/office/officeart/2005/8/colors/accent1_2" csCatId="accent1" phldr="1"/>
      <dgm:spPr/>
    </dgm:pt>
    <dgm:pt modelId="{1C85E0E3-9C31-4221-AFAD-4FBA8B2D968A}">
      <dgm:prSet phldrT="[Text]" custT="1"/>
      <dgm:spPr/>
      <dgm:t>
        <a:bodyPr/>
        <a:lstStyle/>
        <a:p>
          <a:r>
            <a:rPr lang="en-US" sz="3200" dirty="0" smtClean="0">
              <a:solidFill>
                <a:srgbClr val="FFFF00"/>
              </a:solidFill>
            </a:rPr>
            <a:t>METHOD OF COMPUTATION OF COMPENSATION  </a:t>
          </a:r>
          <a:endParaRPr lang="en-US" sz="3200" dirty="0">
            <a:solidFill>
              <a:srgbClr val="FFFF00"/>
            </a:solidFill>
          </a:endParaRPr>
        </a:p>
      </dgm:t>
    </dgm:pt>
    <dgm:pt modelId="{B6D9E898-CFC0-43A7-9126-BC8EA08B7EF6}" type="parTrans" cxnId="{B7C89FA2-ED54-4E7E-B597-58E3741DCA39}">
      <dgm:prSet/>
      <dgm:spPr/>
    </dgm:pt>
    <dgm:pt modelId="{93439EBA-C065-435D-A6D9-B5891ED36A41}" type="sibTrans" cxnId="{B7C89FA2-ED54-4E7E-B597-58E3741DCA39}">
      <dgm:prSet/>
      <dgm:spPr/>
    </dgm:pt>
    <dgm:pt modelId="{1A9F6F4A-6111-4B16-A550-C612680022B1}" type="pres">
      <dgm:prSet presAssocID="{08185184-31D0-413B-9B91-14F674234A2E}" presName="Name0" presStyleCnt="0">
        <dgm:presLayoutVars>
          <dgm:dir/>
          <dgm:animLvl val="lvl"/>
          <dgm:resizeHandles val="exact"/>
        </dgm:presLayoutVars>
      </dgm:prSet>
      <dgm:spPr/>
    </dgm:pt>
    <dgm:pt modelId="{F4CE7A0E-6C31-49F4-AC17-3946D68F071D}" type="pres">
      <dgm:prSet presAssocID="{08185184-31D0-413B-9B91-14F674234A2E}" presName="dummy" presStyleCnt="0"/>
      <dgm:spPr/>
    </dgm:pt>
    <dgm:pt modelId="{D80724D1-359D-4BA0-8A11-34CC2AF10669}" type="pres">
      <dgm:prSet presAssocID="{08185184-31D0-413B-9B91-14F674234A2E}" presName="linH" presStyleCnt="0"/>
      <dgm:spPr/>
    </dgm:pt>
    <dgm:pt modelId="{4766C484-B7E9-4D60-A3AD-787E5E9020BF}" type="pres">
      <dgm:prSet presAssocID="{08185184-31D0-413B-9B91-14F674234A2E}" presName="padding1" presStyleCnt="0"/>
      <dgm:spPr/>
    </dgm:pt>
    <dgm:pt modelId="{21B0C8AC-DE0E-457F-8B3B-EA828C42BD70}" type="pres">
      <dgm:prSet presAssocID="{1C85E0E3-9C31-4221-AFAD-4FBA8B2D968A}" presName="linV" presStyleCnt="0"/>
      <dgm:spPr/>
    </dgm:pt>
    <dgm:pt modelId="{C61E94B7-61FA-43B0-A8DA-54A0E79C6609}" type="pres">
      <dgm:prSet presAssocID="{1C85E0E3-9C31-4221-AFAD-4FBA8B2D968A}" presName="spVertical1" presStyleCnt="0"/>
      <dgm:spPr/>
    </dgm:pt>
    <dgm:pt modelId="{D6F9D9DE-67EE-490C-A423-9DFC09759C45}" type="pres">
      <dgm:prSet presAssocID="{1C85E0E3-9C31-4221-AFAD-4FBA8B2D968A}" presName="parTx" presStyleLbl="revTx" presStyleIdx="0" presStyleCnt="1">
        <dgm:presLayoutVars>
          <dgm:chMax val="0"/>
          <dgm:chPref val="0"/>
          <dgm:bulletEnabled val="1"/>
        </dgm:presLayoutVars>
      </dgm:prSet>
      <dgm:spPr/>
      <dgm:t>
        <a:bodyPr/>
        <a:lstStyle/>
        <a:p>
          <a:endParaRPr lang="en-US"/>
        </a:p>
      </dgm:t>
    </dgm:pt>
    <dgm:pt modelId="{183AE01C-762E-4823-8D75-4FBBF40E0223}" type="pres">
      <dgm:prSet presAssocID="{1C85E0E3-9C31-4221-AFAD-4FBA8B2D968A}" presName="spVertical2" presStyleCnt="0"/>
      <dgm:spPr/>
    </dgm:pt>
    <dgm:pt modelId="{B8D0ECA3-43EF-42BA-A276-1CF58F5B972E}" type="pres">
      <dgm:prSet presAssocID="{1C85E0E3-9C31-4221-AFAD-4FBA8B2D968A}" presName="spVertical3" presStyleCnt="0"/>
      <dgm:spPr/>
    </dgm:pt>
    <dgm:pt modelId="{2CE74416-783C-4FDC-A771-5E28BE4A101B}" type="pres">
      <dgm:prSet presAssocID="{08185184-31D0-413B-9B91-14F674234A2E}" presName="padding2" presStyleCnt="0"/>
      <dgm:spPr/>
    </dgm:pt>
    <dgm:pt modelId="{8608492D-5171-495B-A3C8-09B5A05F6082}" type="pres">
      <dgm:prSet presAssocID="{08185184-31D0-413B-9B91-14F674234A2E}" presName="negArrow" presStyleCnt="0"/>
      <dgm:spPr/>
    </dgm:pt>
    <dgm:pt modelId="{5D1C6F2C-CD3F-460C-9FAB-94BA144029C1}" type="pres">
      <dgm:prSet presAssocID="{08185184-31D0-413B-9B91-14F674234A2E}" presName="backgroundArrow" presStyleLbl="node1" presStyleIdx="0" presStyleCnt="1"/>
      <dgm:spPr/>
    </dgm:pt>
  </dgm:ptLst>
  <dgm:cxnLst>
    <dgm:cxn modelId="{CBB42496-0606-45CA-9429-6789F3DAC719}" type="presOf" srcId="{1C85E0E3-9C31-4221-AFAD-4FBA8B2D968A}" destId="{D6F9D9DE-67EE-490C-A423-9DFC09759C45}" srcOrd="0" destOrd="0" presId="urn:microsoft.com/office/officeart/2005/8/layout/hProcess3"/>
    <dgm:cxn modelId="{9C63FF9E-51AC-4DE1-89E8-076C3FF368CC}" type="presOf" srcId="{08185184-31D0-413B-9B91-14F674234A2E}" destId="{1A9F6F4A-6111-4B16-A550-C612680022B1}" srcOrd="0" destOrd="0" presId="urn:microsoft.com/office/officeart/2005/8/layout/hProcess3"/>
    <dgm:cxn modelId="{B7C89FA2-ED54-4E7E-B597-58E3741DCA39}" srcId="{08185184-31D0-413B-9B91-14F674234A2E}" destId="{1C85E0E3-9C31-4221-AFAD-4FBA8B2D968A}" srcOrd="0" destOrd="0" parTransId="{B6D9E898-CFC0-43A7-9126-BC8EA08B7EF6}" sibTransId="{93439EBA-C065-435D-A6D9-B5891ED36A41}"/>
    <dgm:cxn modelId="{19537A26-1B3D-4BC1-B84E-7EEB4C6F51D5}" type="presParOf" srcId="{1A9F6F4A-6111-4B16-A550-C612680022B1}" destId="{F4CE7A0E-6C31-49F4-AC17-3946D68F071D}" srcOrd="0" destOrd="0" presId="urn:microsoft.com/office/officeart/2005/8/layout/hProcess3"/>
    <dgm:cxn modelId="{CD29B965-0DA9-458E-9599-961069BFF54C}" type="presParOf" srcId="{1A9F6F4A-6111-4B16-A550-C612680022B1}" destId="{D80724D1-359D-4BA0-8A11-34CC2AF10669}" srcOrd="1" destOrd="0" presId="urn:microsoft.com/office/officeart/2005/8/layout/hProcess3"/>
    <dgm:cxn modelId="{59EFC85C-3A28-4C89-8B7C-3E95CD0C3987}" type="presParOf" srcId="{D80724D1-359D-4BA0-8A11-34CC2AF10669}" destId="{4766C484-B7E9-4D60-A3AD-787E5E9020BF}" srcOrd="0" destOrd="0" presId="urn:microsoft.com/office/officeart/2005/8/layout/hProcess3"/>
    <dgm:cxn modelId="{7541E4DB-B869-4C3D-95EF-B0E0EFE8B487}" type="presParOf" srcId="{D80724D1-359D-4BA0-8A11-34CC2AF10669}" destId="{21B0C8AC-DE0E-457F-8B3B-EA828C42BD70}" srcOrd="1" destOrd="0" presId="urn:microsoft.com/office/officeart/2005/8/layout/hProcess3"/>
    <dgm:cxn modelId="{E8A2916E-719C-4A96-93A7-374230B04F5A}" type="presParOf" srcId="{21B0C8AC-DE0E-457F-8B3B-EA828C42BD70}" destId="{C61E94B7-61FA-43B0-A8DA-54A0E79C6609}" srcOrd="0" destOrd="0" presId="urn:microsoft.com/office/officeart/2005/8/layout/hProcess3"/>
    <dgm:cxn modelId="{BD7715AA-7C59-4840-8154-22144DFEFB6A}" type="presParOf" srcId="{21B0C8AC-DE0E-457F-8B3B-EA828C42BD70}" destId="{D6F9D9DE-67EE-490C-A423-9DFC09759C45}" srcOrd="1" destOrd="0" presId="urn:microsoft.com/office/officeart/2005/8/layout/hProcess3"/>
    <dgm:cxn modelId="{78969405-AD8E-4143-BF4D-8A67B260F68D}" type="presParOf" srcId="{21B0C8AC-DE0E-457F-8B3B-EA828C42BD70}" destId="{183AE01C-762E-4823-8D75-4FBBF40E0223}" srcOrd="2" destOrd="0" presId="urn:microsoft.com/office/officeart/2005/8/layout/hProcess3"/>
    <dgm:cxn modelId="{A71778D7-0F43-4608-BA37-23067E8BE471}" type="presParOf" srcId="{21B0C8AC-DE0E-457F-8B3B-EA828C42BD70}" destId="{B8D0ECA3-43EF-42BA-A276-1CF58F5B972E}" srcOrd="3" destOrd="0" presId="urn:microsoft.com/office/officeart/2005/8/layout/hProcess3"/>
    <dgm:cxn modelId="{5B8561F4-2FF3-477E-8832-3704E75F0B41}" type="presParOf" srcId="{D80724D1-359D-4BA0-8A11-34CC2AF10669}" destId="{2CE74416-783C-4FDC-A771-5E28BE4A101B}" srcOrd="2" destOrd="0" presId="urn:microsoft.com/office/officeart/2005/8/layout/hProcess3"/>
    <dgm:cxn modelId="{193B0768-17E0-46ED-B8C7-D7C4A0B2E230}" type="presParOf" srcId="{D80724D1-359D-4BA0-8A11-34CC2AF10669}" destId="{8608492D-5171-495B-A3C8-09B5A05F6082}" srcOrd="3" destOrd="0" presId="urn:microsoft.com/office/officeart/2005/8/layout/hProcess3"/>
    <dgm:cxn modelId="{A841E4FD-D526-445A-AB99-4B0A35965CA8}" type="presParOf" srcId="{D80724D1-359D-4BA0-8A11-34CC2AF10669}" destId="{5D1C6F2C-CD3F-460C-9FAB-94BA144029C1}" srcOrd="4" destOrd="0" presId="urn:microsoft.com/office/officeart/2005/8/layout/h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138" cy="33655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5588000" y="0"/>
            <a:ext cx="4276725" cy="33655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2FB9CEB6-8A72-4EC1-AFDB-FCC8509653F3}" type="datetimeFigureOut">
              <a:rPr lang="en-US"/>
              <a:pPr>
                <a:defRPr/>
              </a:pPr>
              <a:t>4/11/2022</a:t>
            </a:fld>
            <a:endParaRPr lang="en-US"/>
          </a:p>
        </p:txBody>
      </p:sp>
      <p:sp>
        <p:nvSpPr>
          <p:cNvPr id="4" name="Footer Placeholder 3"/>
          <p:cNvSpPr>
            <a:spLocks noGrp="1"/>
          </p:cNvSpPr>
          <p:nvPr>
            <p:ph type="ftr" sz="quarter" idx="2"/>
          </p:nvPr>
        </p:nvSpPr>
        <p:spPr>
          <a:xfrm>
            <a:off x="0" y="6397625"/>
            <a:ext cx="4275138" cy="33655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5588000" y="6397625"/>
            <a:ext cx="4276725" cy="3365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F0E56B7-C9F1-449F-B95F-7E3F6BA5B786}" type="slidenum">
              <a:rPr lang="en-US"/>
              <a:pPr>
                <a:defRPr/>
              </a:pPr>
              <a:t>‹#›</a:t>
            </a:fld>
            <a:endParaRPr lang="en-US"/>
          </a:p>
        </p:txBody>
      </p:sp>
    </p:spTree>
    <p:extLst>
      <p:ext uri="{BB962C8B-B14F-4D97-AF65-F5344CB8AC3E}">
        <p14:creationId xmlns:p14="http://schemas.microsoft.com/office/powerpoint/2010/main" val="8243292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138" cy="33655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5588000" y="0"/>
            <a:ext cx="4276725" cy="33655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D543DEBE-6E9B-4981-B07F-1C3EA41AA05C}" type="datetimeFigureOut">
              <a:rPr lang="en-US"/>
              <a:pPr>
                <a:defRPr/>
              </a:pPr>
              <a:t>4/11/2022</a:t>
            </a:fld>
            <a:endParaRPr lang="en-US"/>
          </a:p>
        </p:txBody>
      </p:sp>
      <p:sp>
        <p:nvSpPr>
          <p:cNvPr id="4" name="Slide Image Placeholder 3"/>
          <p:cNvSpPr>
            <a:spLocks noGrp="1" noRot="1" noChangeAspect="1"/>
          </p:cNvSpPr>
          <p:nvPr>
            <p:ph type="sldImg" idx="2"/>
          </p:nvPr>
        </p:nvSpPr>
        <p:spPr>
          <a:xfrm>
            <a:off x="3248025" y="504825"/>
            <a:ext cx="3370263" cy="25273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87425" y="3198813"/>
            <a:ext cx="7893050" cy="30321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397625"/>
            <a:ext cx="4275138" cy="33655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5588000" y="6397625"/>
            <a:ext cx="4276725" cy="3365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50591F2-B100-407E-BE40-00D72C9BBE32}" type="slidenum">
              <a:rPr lang="en-US"/>
              <a:pPr>
                <a:defRPr/>
              </a:pPr>
              <a:t>‹#›</a:t>
            </a:fld>
            <a:endParaRPr lang="en-US"/>
          </a:p>
        </p:txBody>
      </p:sp>
    </p:spTree>
    <p:extLst>
      <p:ext uri="{BB962C8B-B14F-4D97-AF65-F5344CB8AC3E}">
        <p14:creationId xmlns:p14="http://schemas.microsoft.com/office/powerpoint/2010/main" val="39090294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1924" name="Slide Number Placeholder 3"/>
          <p:cNvSpPr>
            <a:spLocks noGrp="1"/>
          </p:cNvSpPr>
          <p:nvPr>
            <p:ph type="sldNum" sz="quarter" idx="5"/>
          </p:nvPr>
        </p:nvSpPr>
        <p:spPr bwMode="auto">
          <a:noFill/>
          <a:ln>
            <a:miter lim="800000"/>
            <a:headEnd/>
            <a:tailEnd/>
          </a:ln>
        </p:spPr>
        <p:txBody>
          <a:bodyPr/>
          <a:lstStyle/>
          <a:p>
            <a:fld id="{73E5F552-CC55-446A-B694-8F0E156D7879}" type="slidenum">
              <a:rPr lang="en-IN" smtClean="0"/>
              <a:pPr/>
              <a:t>1</a:t>
            </a:fld>
            <a:endParaRPr lang="en-IN" smtClean="0"/>
          </a:p>
        </p:txBody>
      </p:sp>
    </p:spTree>
    <p:extLst>
      <p:ext uri="{BB962C8B-B14F-4D97-AF65-F5344CB8AC3E}">
        <p14:creationId xmlns:p14="http://schemas.microsoft.com/office/powerpoint/2010/main" val="1106534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7284" name="Slide Number Placeholder 3"/>
          <p:cNvSpPr>
            <a:spLocks noGrp="1"/>
          </p:cNvSpPr>
          <p:nvPr>
            <p:ph type="sldNum" sz="quarter" idx="5"/>
          </p:nvPr>
        </p:nvSpPr>
        <p:spPr bwMode="auto">
          <a:noFill/>
          <a:ln>
            <a:miter lim="800000"/>
            <a:headEnd/>
            <a:tailEnd/>
          </a:ln>
        </p:spPr>
        <p:txBody>
          <a:bodyPr/>
          <a:lstStyle/>
          <a:p>
            <a:fld id="{C9F8FAE5-B736-4FCA-AD14-E838CED5158A}" type="slidenum">
              <a:rPr lang="en-US" smtClean="0"/>
              <a:pPr/>
              <a:t>12</a:t>
            </a:fld>
            <a:endParaRPr lang="en-US" smtClean="0"/>
          </a:p>
        </p:txBody>
      </p:sp>
    </p:spTree>
    <p:extLst>
      <p:ext uri="{BB962C8B-B14F-4D97-AF65-F5344CB8AC3E}">
        <p14:creationId xmlns:p14="http://schemas.microsoft.com/office/powerpoint/2010/main" val="1189444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8308" name="Slide Number Placeholder 3"/>
          <p:cNvSpPr>
            <a:spLocks noGrp="1"/>
          </p:cNvSpPr>
          <p:nvPr>
            <p:ph type="sldNum" sz="quarter" idx="5"/>
          </p:nvPr>
        </p:nvSpPr>
        <p:spPr bwMode="auto">
          <a:noFill/>
          <a:ln>
            <a:miter lim="800000"/>
            <a:headEnd/>
            <a:tailEnd/>
          </a:ln>
        </p:spPr>
        <p:txBody>
          <a:bodyPr/>
          <a:lstStyle/>
          <a:p>
            <a:fld id="{DB3066CF-AA68-431E-B3C4-B56D9AD38DEC}" type="slidenum">
              <a:rPr lang="en-US" smtClean="0"/>
              <a:pPr/>
              <a:t>13</a:t>
            </a:fld>
            <a:endParaRPr lang="en-US" smtClean="0"/>
          </a:p>
        </p:txBody>
      </p:sp>
    </p:spTree>
    <p:extLst>
      <p:ext uri="{BB962C8B-B14F-4D97-AF65-F5344CB8AC3E}">
        <p14:creationId xmlns:p14="http://schemas.microsoft.com/office/powerpoint/2010/main" val="74192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9332" name="Slide Number Placeholder 3"/>
          <p:cNvSpPr>
            <a:spLocks noGrp="1"/>
          </p:cNvSpPr>
          <p:nvPr>
            <p:ph type="sldNum" sz="quarter" idx="5"/>
          </p:nvPr>
        </p:nvSpPr>
        <p:spPr bwMode="auto">
          <a:noFill/>
          <a:ln>
            <a:miter lim="800000"/>
            <a:headEnd/>
            <a:tailEnd/>
          </a:ln>
        </p:spPr>
        <p:txBody>
          <a:bodyPr/>
          <a:lstStyle/>
          <a:p>
            <a:fld id="{9EC6D4EA-5750-4D06-8B7F-21F4F68F0415}" type="slidenum">
              <a:rPr lang="en-US" smtClean="0"/>
              <a:pPr/>
              <a:t>14</a:t>
            </a:fld>
            <a:endParaRPr lang="en-US" smtClean="0"/>
          </a:p>
        </p:txBody>
      </p:sp>
    </p:spTree>
    <p:extLst>
      <p:ext uri="{BB962C8B-B14F-4D97-AF65-F5344CB8AC3E}">
        <p14:creationId xmlns:p14="http://schemas.microsoft.com/office/powerpoint/2010/main" val="415135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0356" name="Slide Number Placeholder 3"/>
          <p:cNvSpPr>
            <a:spLocks noGrp="1"/>
          </p:cNvSpPr>
          <p:nvPr>
            <p:ph type="sldNum" sz="quarter" idx="5"/>
          </p:nvPr>
        </p:nvSpPr>
        <p:spPr bwMode="auto">
          <a:noFill/>
          <a:ln>
            <a:miter lim="800000"/>
            <a:headEnd/>
            <a:tailEnd/>
          </a:ln>
        </p:spPr>
        <p:txBody>
          <a:bodyPr/>
          <a:lstStyle/>
          <a:p>
            <a:fld id="{51F8317C-2CC9-44EC-B9AE-1E0E0FE0D22B}" type="slidenum">
              <a:rPr lang="en-US" smtClean="0"/>
              <a:pPr/>
              <a:t>15</a:t>
            </a:fld>
            <a:endParaRPr lang="en-US" smtClean="0"/>
          </a:p>
        </p:txBody>
      </p:sp>
    </p:spTree>
    <p:extLst>
      <p:ext uri="{BB962C8B-B14F-4D97-AF65-F5344CB8AC3E}">
        <p14:creationId xmlns:p14="http://schemas.microsoft.com/office/powerpoint/2010/main" val="6409782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a:lstStyle/>
          <a:p>
            <a:fld id="{933576A9-D90D-4935-B22F-AF81E4E4DA57}" type="slidenum">
              <a:rPr lang="en-US" smtClean="0"/>
              <a:pPr/>
              <a:t>16</a:t>
            </a:fld>
            <a:endParaRPr lang="en-US" smtClean="0"/>
          </a:p>
        </p:txBody>
      </p:sp>
    </p:spTree>
    <p:extLst>
      <p:ext uri="{BB962C8B-B14F-4D97-AF65-F5344CB8AC3E}">
        <p14:creationId xmlns:p14="http://schemas.microsoft.com/office/powerpoint/2010/main" val="4117922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2404" name="Slide Number Placeholder 3"/>
          <p:cNvSpPr>
            <a:spLocks noGrp="1"/>
          </p:cNvSpPr>
          <p:nvPr>
            <p:ph type="sldNum" sz="quarter" idx="5"/>
          </p:nvPr>
        </p:nvSpPr>
        <p:spPr bwMode="auto">
          <a:noFill/>
          <a:ln>
            <a:miter lim="800000"/>
            <a:headEnd/>
            <a:tailEnd/>
          </a:ln>
        </p:spPr>
        <p:txBody>
          <a:bodyPr/>
          <a:lstStyle/>
          <a:p>
            <a:fld id="{6A9535A0-33A9-4468-B496-588665216C4E}" type="slidenum">
              <a:rPr lang="en-US" smtClean="0"/>
              <a:pPr/>
              <a:t>17</a:t>
            </a:fld>
            <a:endParaRPr lang="en-US" smtClean="0"/>
          </a:p>
        </p:txBody>
      </p:sp>
    </p:spTree>
    <p:extLst>
      <p:ext uri="{BB962C8B-B14F-4D97-AF65-F5344CB8AC3E}">
        <p14:creationId xmlns:p14="http://schemas.microsoft.com/office/powerpoint/2010/main" val="2888999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3428" name="Slide Number Placeholder 3"/>
          <p:cNvSpPr>
            <a:spLocks noGrp="1"/>
          </p:cNvSpPr>
          <p:nvPr>
            <p:ph type="sldNum" sz="quarter" idx="5"/>
          </p:nvPr>
        </p:nvSpPr>
        <p:spPr bwMode="auto">
          <a:noFill/>
          <a:ln>
            <a:miter lim="800000"/>
            <a:headEnd/>
            <a:tailEnd/>
          </a:ln>
        </p:spPr>
        <p:txBody>
          <a:bodyPr/>
          <a:lstStyle/>
          <a:p>
            <a:fld id="{084D351B-EBA4-47A2-A904-FE7B47A94F64}" type="slidenum">
              <a:rPr lang="en-US" smtClean="0"/>
              <a:pPr/>
              <a:t>18</a:t>
            </a:fld>
            <a:endParaRPr lang="en-US" smtClean="0"/>
          </a:p>
        </p:txBody>
      </p:sp>
    </p:spTree>
    <p:extLst>
      <p:ext uri="{BB962C8B-B14F-4D97-AF65-F5344CB8AC3E}">
        <p14:creationId xmlns:p14="http://schemas.microsoft.com/office/powerpoint/2010/main" val="514718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4452" name="Slide Number Placeholder 3"/>
          <p:cNvSpPr>
            <a:spLocks noGrp="1"/>
          </p:cNvSpPr>
          <p:nvPr>
            <p:ph type="sldNum" sz="quarter" idx="5"/>
          </p:nvPr>
        </p:nvSpPr>
        <p:spPr bwMode="auto">
          <a:noFill/>
          <a:ln>
            <a:miter lim="800000"/>
            <a:headEnd/>
            <a:tailEnd/>
          </a:ln>
        </p:spPr>
        <p:txBody>
          <a:bodyPr/>
          <a:lstStyle/>
          <a:p>
            <a:fld id="{06473D5F-99F7-4082-A0B0-6CA0B182BA11}" type="slidenum">
              <a:rPr lang="en-US" smtClean="0"/>
              <a:pPr/>
              <a:t>19</a:t>
            </a:fld>
            <a:endParaRPr lang="en-US" smtClean="0"/>
          </a:p>
        </p:txBody>
      </p:sp>
    </p:spTree>
    <p:extLst>
      <p:ext uri="{BB962C8B-B14F-4D97-AF65-F5344CB8AC3E}">
        <p14:creationId xmlns:p14="http://schemas.microsoft.com/office/powerpoint/2010/main" val="2656037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noFill/>
          <a:ln>
            <a:miter lim="800000"/>
            <a:headEnd/>
            <a:tailEnd/>
          </a:ln>
        </p:spPr>
        <p:txBody>
          <a:bodyPr/>
          <a:lstStyle/>
          <a:p>
            <a:fld id="{B418B6D3-91ED-45DF-B021-1D0EED1E7B89}" type="slidenum">
              <a:rPr lang="en-US" smtClean="0"/>
              <a:pPr/>
              <a:t>25</a:t>
            </a:fld>
            <a:endParaRPr lang="en-US" smtClean="0"/>
          </a:p>
        </p:txBody>
      </p:sp>
    </p:spTree>
    <p:extLst>
      <p:ext uri="{BB962C8B-B14F-4D97-AF65-F5344CB8AC3E}">
        <p14:creationId xmlns:p14="http://schemas.microsoft.com/office/powerpoint/2010/main" val="2119145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ln>
            <a:miter lim="800000"/>
            <a:headEnd/>
            <a:tailEnd/>
          </a:ln>
        </p:spPr>
        <p:txBody>
          <a:bodyPr/>
          <a:lstStyle/>
          <a:p>
            <a:fld id="{8FD50AF4-2B93-476F-A233-625770EA168B}" type="slidenum">
              <a:rPr lang="en-US" smtClean="0"/>
              <a:pPr/>
              <a:t>26</a:t>
            </a:fld>
            <a:endParaRPr lang="en-US" smtClean="0"/>
          </a:p>
        </p:txBody>
      </p:sp>
    </p:spTree>
    <p:extLst>
      <p:ext uri="{BB962C8B-B14F-4D97-AF65-F5344CB8AC3E}">
        <p14:creationId xmlns:p14="http://schemas.microsoft.com/office/powerpoint/2010/main" val="2875294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ln>
            <a:miter lim="800000"/>
            <a:headEnd/>
            <a:tailEnd/>
          </a:ln>
        </p:spPr>
        <p:txBody>
          <a:bodyPr/>
          <a:lstStyle/>
          <a:p>
            <a:fld id="{994CC3C0-B5DE-44BE-B857-8BD2A37EF9EF}" type="slidenum">
              <a:rPr lang="en-US" smtClean="0"/>
              <a:pPr/>
              <a:t>2</a:t>
            </a:fld>
            <a:endParaRPr lang="en-US" smtClean="0"/>
          </a:p>
        </p:txBody>
      </p:sp>
    </p:spTree>
    <p:extLst>
      <p:ext uri="{BB962C8B-B14F-4D97-AF65-F5344CB8AC3E}">
        <p14:creationId xmlns:p14="http://schemas.microsoft.com/office/powerpoint/2010/main" val="3511994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7524" name="Slide Number Placeholder 3"/>
          <p:cNvSpPr>
            <a:spLocks noGrp="1"/>
          </p:cNvSpPr>
          <p:nvPr>
            <p:ph type="sldNum" sz="quarter" idx="5"/>
          </p:nvPr>
        </p:nvSpPr>
        <p:spPr bwMode="auto">
          <a:noFill/>
          <a:ln>
            <a:miter lim="800000"/>
            <a:headEnd/>
            <a:tailEnd/>
          </a:ln>
        </p:spPr>
        <p:txBody>
          <a:bodyPr/>
          <a:lstStyle/>
          <a:p>
            <a:fld id="{401EBC73-DE47-4C7B-AC63-D16DA72FB2F6}" type="slidenum">
              <a:rPr lang="en-US" smtClean="0"/>
              <a:pPr/>
              <a:t>27</a:t>
            </a:fld>
            <a:endParaRPr lang="en-US" smtClean="0"/>
          </a:p>
        </p:txBody>
      </p:sp>
    </p:spTree>
    <p:extLst>
      <p:ext uri="{BB962C8B-B14F-4D97-AF65-F5344CB8AC3E}">
        <p14:creationId xmlns:p14="http://schemas.microsoft.com/office/powerpoint/2010/main" val="437275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8548" name="Slide Number Placeholder 3"/>
          <p:cNvSpPr>
            <a:spLocks noGrp="1"/>
          </p:cNvSpPr>
          <p:nvPr>
            <p:ph type="sldNum" sz="quarter" idx="5"/>
          </p:nvPr>
        </p:nvSpPr>
        <p:spPr bwMode="auto">
          <a:noFill/>
          <a:ln>
            <a:miter lim="800000"/>
            <a:headEnd/>
            <a:tailEnd/>
          </a:ln>
        </p:spPr>
        <p:txBody>
          <a:bodyPr/>
          <a:lstStyle/>
          <a:p>
            <a:fld id="{6A6579DF-1168-437E-A569-37511703EF1B}" type="slidenum">
              <a:rPr lang="en-US" smtClean="0"/>
              <a:pPr/>
              <a:t>28</a:t>
            </a:fld>
            <a:endParaRPr lang="en-US" smtClean="0"/>
          </a:p>
        </p:txBody>
      </p:sp>
    </p:spTree>
    <p:extLst>
      <p:ext uri="{BB962C8B-B14F-4D97-AF65-F5344CB8AC3E}">
        <p14:creationId xmlns:p14="http://schemas.microsoft.com/office/powerpoint/2010/main" val="1163653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9572" name="Slide Number Placeholder 3"/>
          <p:cNvSpPr>
            <a:spLocks noGrp="1"/>
          </p:cNvSpPr>
          <p:nvPr>
            <p:ph type="sldNum" sz="quarter" idx="5"/>
          </p:nvPr>
        </p:nvSpPr>
        <p:spPr bwMode="auto">
          <a:noFill/>
          <a:ln>
            <a:miter lim="800000"/>
            <a:headEnd/>
            <a:tailEnd/>
          </a:ln>
        </p:spPr>
        <p:txBody>
          <a:bodyPr/>
          <a:lstStyle/>
          <a:p>
            <a:fld id="{CB8326A0-6027-4390-ABA3-4BDE9794DDB4}" type="slidenum">
              <a:rPr lang="en-US" smtClean="0"/>
              <a:pPr/>
              <a:t>34</a:t>
            </a:fld>
            <a:endParaRPr lang="en-US" smtClean="0"/>
          </a:p>
        </p:txBody>
      </p:sp>
    </p:spTree>
    <p:extLst>
      <p:ext uri="{BB962C8B-B14F-4D97-AF65-F5344CB8AC3E}">
        <p14:creationId xmlns:p14="http://schemas.microsoft.com/office/powerpoint/2010/main" val="1171454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0596" name="Slide Number Placeholder 3"/>
          <p:cNvSpPr>
            <a:spLocks noGrp="1"/>
          </p:cNvSpPr>
          <p:nvPr>
            <p:ph type="sldNum" sz="quarter" idx="5"/>
          </p:nvPr>
        </p:nvSpPr>
        <p:spPr bwMode="auto">
          <a:noFill/>
          <a:ln>
            <a:miter lim="800000"/>
            <a:headEnd/>
            <a:tailEnd/>
          </a:ln>
        </p:spPr>
        <p:txBody>
          <a:bodyPr/>
          <a:lstStyle/>
          <a:p>
            <a:fld id="{4CAF1913-ED99-4B13-986A-A36D36484FF5}" type="slidenum">
              <a:rPr lang="en-US" smtClean="0"/>
              <a:pPr/>
              <a:t>35</a:t>
            </a:fld>
            <a:endParaRPr lang="en-US" smtClean="0"/>
          </a:p>
        </p:txBody>
      </p:sp>
    </p:spTree>
    <p:extLst>
      <p:ext uri="{BB962C8B-B14F-4D97-AF65-F5344CB8AC3E}">
        <p14:creationId xmlns:p14="http://schemas.microsoft.com/office/powerpoint/2010/main" val="6799587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a:lstStyle/>
          <a:p>
            <a:fld id="{B313045D-A288-4FFB-B579-999D4C7388BD}" type="slidenum">
              <a:rPr lang="en-US" smtClean="0"/>
              <a:pPr/>
              <a:t>36</a:t>
            </a:fld>
            <a:endParaRPr lang="en-US" smtClean="0"/>
          </a:p>
        </p:txBody>
      </p:sp>
    </p:spTree>
    <p:extLst>
      <p:ext uri="{BB962C8B-B14F-4D97-AF65-F5344CB8AC3E}">
        <p14:creationId xmlns:p14="http://schemas.microsoft.com/office/powerpoint/2010/main" val="3380881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2644" name="Slide Number Placeholder 3"/>
          <p:cNvSpPr>
            <a:spLocks noGrp="1"/>
          </p:cNvSpPr>
          <p:nvPr>
            <p:ph type="sldNum" sz="quarter" idx="5"/>
          </p:nvPr>
        </p:nvSpPr>
        <p:spPr bwMode="auto">
          <a:noFill/>
          <a:ln>
            <a:miter lim="800000"/>
            <a:headEnd/>
            <a:tailEnd/>
          </a:ln>
        </p:spPr>
        <p:txBody>
          <a:bodyPr/>
          <a:lstStyle/>
          <a:p>
            <a:fld id="{2E048A23-119D-4304-8393-5C5F8D551C89}" type="slidenum">
              <a:rPr lang="en-US" smtClean="0"/>
              <a:pPr/>
              <a:t>37</a:t>
            </a:fld>
            <a:endParaRPr lang="en-US" smtClean="0"/>
          </a:p>
        </p:txBody>
      </p:sp>
    </p:spTree>
    <p:extLst>
      <p:ext uri="{BB962C8B-B14F-4D97-AF65-F5344CB8AC3E}">
        <p14:creationId xmlns:p14="http://schemas.microsoft.com/office/powerpoint/2010/main" val="33108228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3668" name="Slide Number Placeholder 3"/>
          <p:cNvSpPr>
            <a:spLocks noGrp="1"/>
          </p:cNvSpPr>
          <p:nvPr>
            <p:ph type="sldNum" sz="quarter" idx="5"/>
          </p:nvPr>
        </p:nvSpPr>
        <p:spPr bwMode="auto">
          <a:noFill/>
          <a:ln>
            <a:miter lim="800000"/>
            <a:headEnd/>
            <a:tailEnd/>
          </a:ln>
        </p:spPr>
        <p:txBody>
          <a:bodyPr/>
          <a:lstStyle/>
          <a:p>
            <a:fld id="{5BAE2EF0-4ECD-4E97-829F-6BC346E8BEDF}" type="slidenum">
              <a:rPr lang="en-US" smtClean="0"/>
              <a:pPr/>
              <a:t>38</a:t>
            </a:fld>
            <a:endParaRPr lang="en-US" smtClean="0"/>
          </a:p>
        </p:txBody>
      </p:sp>
    </p:spTree>
    <p:extLst>
      <p:ext uri="{BB962C8B-B14F-4D97-AF65-F5344CB8AC3E}">
        <p14:creationId xmlns:p14="http://schemas.microsoft.com/office/powerpoint/2010/main" val="2354341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4692" name="Slide Number Placeholder 3"/>
          <p:cNvSpPr>
            <a:spLocks noGrp="1"/>
          </p:cNvSpPr>
          <p:nvPr>
            <p:ph type="sldNum" sz="quarter" idx="5"/>
          </p:nvPr>
        </p:nvSpPr>
        <p:spPr bwMode="auto">
          <a:noFill/>
          <a:ln>
            <a:miter lim="800000"/>
            <a:headEnd/>
            <a:tailEnd/>
          </a:ln>
        </p:spPr>
        <p:txBody>
          <a:bodyPr/>
          <a:lstStyle/>
          <a:p>
            <a:fld id="{4D34921F-479B-4C61-BCA7-CF80DBB4ABF9}" type="slidenum">
              <a:rPr lang="en-US" smtClean="0"/>
              <a:pPr/>
              <a:t>39</a:t>
            </a:fld>
            <a:endParaRPr lang="en-US" smtClean="0"/>
          </a:p>
        </p:txBody>
      </p:sp>
    </p:spTree>
    <p:extLst>
      <p:ext uri="{BB962C8B-B14F-4D97-AF65-F5344CB8AC3E}">
        <p14:creationId xmlns:p14="http://schemas.microsoft.com/office/powerpoint/2010/main" val="2844825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a:lstStyle/>
          <a:p>
            <a:fld id="{7E4445A6-F831-41CA-B74A-63120034EB8B}" type="slidenum">
              <a:rPr lang="en-US" smtClean="0"/>
              <a:pPr/>
              <a:t>40</a:t>
            </a:fld>
            <a:endParaRPr lang="en-US" smtClean="0"/>
          </a:p>
        </p:txBody>
      </p:sp>
    </p:spTree>
    <p:extLst>
      <p:ext uri="{BB962C8B-B14F-4D97-AF65-F5344CB8AC3E}">
        <p14:creationId xmlns:p14="http://schemas.microsoft.com/office/powerpoint/2010/main" val="527545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6740" name="Slide Number Placeholder 3"/>
          <p:cNvSpPr>
            <a:spLocks noGrp="1"/>
          </p:cNvSpPr>
          <p:nvPr>
            <p:ph type="sldNum" sz="quarter" idx="5"/>
          </p:nvPr>
        </p:nvSpPr>
        <p:spPr bwMode="auto">
          <a:noFill/>
          <a:ln>
            <a:miter lim="800000"/>
            <a:headEnd/>
            <a:tailEnd/>
          </a:ln>
        </p:spPr>
        <p:txBody>
          <a:bodyPr/>
          <a:lstStyle/>
          <a:p>
            <a:fld id="{4AE1F169-10F6-41EE-9BC0-66E7BA0E7A7F}" type="slidenum">
              <a:rPr lang="en-US" smtClean="0"/>
              <a:pPr/>
              <a:t>41</a:t>
            </a:fld>
            <a:endParaRPr lang="en-US" smtClean="0"/>
          </a:p>
        </p:txBody>
      </p:sp>
    </p:spTree>
    <p:extLst>
      <p:ext uri="{BB962C8B-B14F-4D97-AF65-F5344CB8AC3E}">
        <p14:creationId xmlns:p14="http://schemas.microsoft.com/office/powerpoint/2010/main" val="2179468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83972" name="Slide Number Placeholder 3"/>
          <p:cNvSpPr>
            <a:spLocks noGrp="1"/>
          </p:cNvSpPr>
          <p:nvPr>
            <p:ph type="sldNum" sz="quarter" idx="5"/>
          </p:nvPr>
        </p:nvSpPr>
        <p:spPr bwMode="auto">
          <a:noFill/>
          <a:ln>
            <a:miter lim="800000"/>
            <a:headEnd/>
            <a:tailEnd/>
          </a:ln>
        </p:spPr>
        <p:txBody>
          <a:bodyPr/>
          <a:lstStyle/>
          <a:p>
            <a:fld id="{9B1BD513-4F92-40E9-85B6-B19229839E11}" type="slidenum">
              <a:rPr lang="en-US" smtClean="0"/>
              <a:pPr/>
              <a:t>3</a:t>
            </a:fld>
            <a:endParaRPr lang="en-US" smtClean="0"/>
          </a:p>
        </p:txBody>
      </p:sp>
    </p:spTree>
    <p:extLst>
      <p:ext uri="{BB962C8B-B14F-4D97-AF65-F5344CB8AC3E}">
        <p14:creationId xmlns:p14="http://schemas.microsoft.com/office/powerpoint/2010/main" val="36121020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7764" name="Slide Number Placeholder 3"/>
          <p:cNvSpPr>
            <a:spLocks noGrp="1"/>
          </p:cNvSpPr>
          <p:nvPr>
            <p:ph type="sldNum" sz="quarter" idx="5"/>
          </p:nvPr>
        </p:nvSpPr>
        <p:spPr bwMode="auto">
          <a:noFill/>
          <a:ln>
            <a:miter lim="800000"/>
            <a:headEnd/>
            <a:tailEnd/>
          </a:ln>
        </p:spPr>
        <p:txBody>
          <a:bodyPr/>
          <a:lstStyle/>
          <a:p>
            <a:fld id="{069DD20E-6D44-427E-8204-917F3D59FE94}" type="slidenum">
              <a:rPr lang="en-US" smtClean="0"/>
              <a:pPr/>
              <a:t>42</a:t>
            </a:fld>
            <a:endParaRPr lang="en-US" smtClean="0"/>
          </a:p>
        </p:txBody>
      </p:sp>
    </p:spTree>
    <p:extLst>
      <p:ext uri="{BB962C8B-B14F-4D97-AF65-F5344CB8AC3E}">
        <p14:creationId xmlns:p14="http://schemas.microsoft.com/office/powerpoint/2010/main" val="34317290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118788" name="Slide Number Placeholder 3"/>
          <p:cNvSpPr>
            <a:spLocks noGrp="1"/>
          </p:cNvSpPr>
          <p:nvPr>
            <p:ph type="sldNum" sz="quarter" idx="5"/>
          </p:nvPr>
        </p:nvSpPr>
        <p:spPr bwMode="auto">
          <a:noFill/>
          <a:ln>
            <a:miter lim="800000"/>
            <a:headEnd/>
            <a:tailEnd/>
          </a:ln>
        </p:spPr>
        <p:txBody>
          <a:bodyPr/>
          <a:lstStyle/>
          <a:p>
            <a:fld id="{223A0D84-4F1D-464C-A36C-B9E6BB1DBB89}" type="slidenum">
              <a:rPr lang="en-IN" smtClean="0"/>
              <a:pPr/>
              <a:t>43</a:t>
            </a:fld>
            <a:endParaRPr lang="en-IN" smtClean="0"/>
          </a:p>
        </p:txBody>
      </p:sp>
    </p:spTree>
    <p:extLst>
      <p:ext uri="{BB962C8B-B14F-4D97-AF65-F5344CB8AC3E}">
        <p14:creationId xmlns:p14="http://schemas.microsoft.com/office/powerpoint/2010/main" val="6077755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036F4A-1476-4300-9512-6C31C97D8113}" type="slidenum">
              <a:rPr lang="en-IN" smtClean="0"/>
              <a:pPr fontAlgn="base">
                <a:spcBef>
                  <a:spcPct val="0"/>
                </a:spcBef>
                <a:spcAft>
                  <a:spcPct val="0"/>
                </a:spcAft>
                <a:defRPr/>
              </a:pPr>
              <a:t>57</a:t>
            </a:fld>
            <a:endParaRPr lang="en-IN" smtClean="0"/>
          </a:p>
        </p:txBody>
      </p:sp>
    </p:spTree>
    <p:extLst>
      <p:ext uri="{BB962C8B-B14F-4D97-AF65-F5344CB8AC3E}">
        <p14:creationId xmlns:p14="http://schemas.microsoft.com/office/powerpoint/2010/main" val="1136806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4996" name="Slide Number Placeholder 3"/>
          <p:cNvSpPr>
            <a:spLocks noGrp="1"/>
          </p:cNvSpPr>
          <p:nvPr>
            <p:ph type="sldNum" sz="quarter" idx="5"/>
          </p:nvPr>
        </p:nvSpPr>
        <p:spPr bwMode="auto">
          <a:noFill/>
          <a:ln>
            <a:miter lim="800000"/>
            <a:headEnd/>
            <a:tailEnd/>
          </a:ln>
        </p:spPr>
        <p:txBody>
          <a:bodyPr/>
          <a:lstStyle/>
          <a:p>
            <a:fld id="{3654D95A-950A-4862-A452-E93FCE5EA9FA}" type="slidenum">
              <a:rPr lang="en-US" smtClean="0"/>
              <a:pPr/>
              <a:t>4</a:t>
            </a:fld>
            <a:endParaRPr lang="en-US" smtClean="0"/>
          </a:p>
        </p:txBody>
      </p:sp>
    </p:spTree>
    <p:extLst>
      <p:ext uri="{BB962C8B-B14F-4D97-AF65-F5344CB8AC3E}">
        <p14:creationId xmlns:p14="http://schemas.microsoft.com/office/powerpoint/2010/main" val="3889717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164" name="Slide Number Placeholder 3"/>
          <p:cNvSpPr>
            <a:spLocks noGrp="1"/>
          </p:cNvSpPr>
          <p:nvPr>
            <p:ph type="sldNum" sz="quarter" idx="5"/>
          </p:nvPr>
        </p:nvSpPr>
        <p:spPr bwMode="auto">
          <a:noFill/>
          <a:ln>
            <a:miter lim="800000"/>
            <a:headEnd/>
            <a:tailEnd/>
          </a:ln>
        </p:spPr>
        <p:txBody>
          <a:bodyPr/>
          <a:lstStyle/>
          <a:p>
            <a:fld id="{5CDCCA59-4DA8-4BAB-96EE-2125F43AB3DF}" type="slidenum">
              <a:rPr lang="en-US" smtClean="0"/>
              <a:pPr/>
              <a:t>5</a:t>
            </a:fld>
            <a:endParaRPr lang="en-US" smtClean="0"/>
          </a:p>
        </p:txBody>
      </p:sp>
    </p:spTree>
    <p:extLst>
      <p:ext uri="{BB962C8B-B14F-4D97-AF65-F5344CB8AC3E}">
        <p14:creationId xmlns:p14="http://schemas.microsoft.com/office/powerpoint/2010/main" val="87173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3188" name="Slide Number Placeholder 3"/>
          <p:cNvSpPr>
            <a:spLocks noGrp="1"/>
          </p:cNvSpPr>
          <p:nvPr>
            <p:ph type="sldNum" sz="quarter" idx="5"/>
          </p:nvPr>
        </p:nvSpPr>
        <p:spPr bwMode="auto">
          <a:noFill/>
          <a:ln>
            <a:miter lim="800000"/>
            <a:headEnd/>
            <a:tailEnd/>
          </a:ln>
        </p:spPr>
        <p:txBody>
          <a:bodyPr/>
          <a:lstStyle/>
          <a:p>
            <a:fld id="{5D5D42A2-EEC9-44C6-8B6F-7AF80B7CCF20}" type="slidenum">
              <a:rPr lang="en-US" smtClean="0"/>
              <a:pPr/>
              <a:t>8</a:t>
            </a:fld>
            <a:endParaRPr lang="en-US" smtClean="0"/>
          </a:p>
        </p:txBody>
      </p:sp>
    </p:spTree>
    <p:extLst>
      <p:ext uri="{BB962C8B-B14F-4D97-AF65-F5344CB8AC3E}">
        <p14:creationId xmlns:p14="http://schemas.microsoft.com/office/powerpoint/2010/main" val="1532938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4212" name="Slide Number Placeholder 3"/>
          <p:cNvSpPr>
            <a:spLocks noGrp="1"/>
          </p:cNvSpPr>
          <p:nvPr>
            <p:ph type="sldNum" sz="quarter" idx="5"/>
          </p:nvPr>
        </p:nvSpPr>
        <p:spPr bwMode="auto">
          <a:noFill/>
          <a:ln>
            <a:miter lim="800000"/>
            <a:headEnd/>
            <a:tailEnd/>
          </a:ln>
        </p:spPr>
        <p:txBody>
          <a:bodyPr/>
          <a:lstStyle/>
          <a:p>
            <a:fld id="{C2640DAB-C073-430F-B411-6FB2AA7B63D5}" type="slidenum">
              <a:rPr lang="en-US" smtClean="0"/>
              <a:pPr/>
              <a:t>9</a:t>
            </a:fld>
            <a:endParaRPr lang="en-US" smtClean="0"/>
          </a:p>
        </p:txBody>
      </p:sp>
    </p:spTree>
    <p:extLst>
      <p:ext uri="{BB962C8B-B14F-4D97-AF65-F5344CB8AC3E}">
        <p14:creationId xmlns:p14="http://schemas.microsoft.com/office/powerpoint/2010/main" val="762170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5236" name="Slide Number Placeholder 3"/>
          <p:cNvSpPr>
            <a:spLocks noGrp="1"/>
          </p:cNvSpPr>
          <p:nvPr>
            <p:ph type="sldNum" sz="quarter" idx="5"/>
          </p:nvPr>
        </p:nvSpPr>
        <p:spPr bwMode="auto">
          <a:noFill/>
          <a:ln>
            <a:miter lim="800000"/>
            <a:headEnd/>
            <a:tailEnd/>
          </a:ln>
        </p:spPr>
        <p:txBody>
          <a:bodyPr/>
          <a:lstStyle/>
          <a:p>
            <a:fld id="{216770A6-3231-4226-A33E-26EBCDB502A7}" type="slidenum">
              <a:rPr lang="en-US" smtClean="0"/>
              <a:pPr/>
              <a:t>10</a:t>
            </a:fld>
            <a:endParaRPr lang="en-US" smtClean="0"/>
          </a:p>
        </p:txBody>
      </p:sp>
    </p:spTree>
    <p:extLst>
      <p:ext uri="{BB962C8B-B14F-4D97-AF65-F5344CB8AC3E}">
        <p14:creationId xmlns:p14="http://schemas.microsoft.com/office/powerpoint/2010/main" val="1936243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6260" name="Slide Number Placeholder 3"/>
          <p:cNvSpPr>
            <a:spLocks noGrp="1"/>
          </p:cNvSpPr>
          <p:nvPr>
            <p:ph type="sldNum" sz="quarter" idx="5"/>
          </p:nvPr>
        </p:nvSpPr>
        <p:spPr bwMode="auto">
          <a:noFill/>
          <a:ln>
            <a:miter lim="800000"/>
            <a:headEnd/>
            <a:tailEnd/>
          </a:ln>
        </p:spPr>
        <p:txBody>
          <a:bodyPr/>
          <a:lstStyle/>
          <a:p>
            <a:fld id="{E59C27FF-C71C-47A1-AFA3-D462F4896214}" type="slidenum">
              <a:rPr lang="en-US" smtClean="0"/>
              <a:pPr/>
              <a:t>11</a:t>
            </a:fld>
            <a:endParaRPr lang="en-US" smtClean="0"/>
          </a:p>
        </p:txBody>
      </p:sp>
    </p:spTree>
    <p:extLst>
      <p:ext uri="{BB962C8B-B14F-4D97-AF65-F5344CB8AC3E}">
        <p14:creationId xmlns:p14="http://schemas.microsoft.com/office/powerpoint/2010/main" val="35274286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0CDAF237-C675-4459-913A-B13387177EAE}" type="datetimeFigureOut">
              <a:rPr lang="en-IN" smtClean="0"/>
              <a:pPr>
                <a:defRPr/>
              </a:pPr>
              <a:t>11-04-2022</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A1C41DA9-8BA9-4C72-970B-3D80F52F979E}" type="slidenum">
              <a:rPr lang="en-IN" smtClean="0"/>
              <a:pPr>
                <a:defRPr/>
              </a:pPr>
              <a:t>‹#›</a:t>
            </a:fld>
            <a:endParaRPr lang="en-IN"/>
          </a:p>
        </p:txBody>
      </p:sp>
    </p:spTree>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EB2F4FDC-CB34-4CCE-B1EB-346940F9434F}" type="datetimeFigureOut">
              <a:rPr lang="en-IN" smtClean="0"/>
              <a:pPr>
                <a:defRPr/>
              </a:pPr>
              <a:t>11-04-2022</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C663B11A-F4A8-4D81-939F-4695714C9E75}" type="slidenum">
              <a:rPr lang="en-IN" smtClean="0"/>
              <a:pPr>
                <a:defRPr/>
              </a:pPr>
              <a:t>‹#›</a:t>
            </a:fld>
            <a:endParaRPr lang="en-IN"/>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E3B98731-77B9-4B1F-A127-84830D985A90}" type="datetimeFigureOut">
              <a:rPr lang="en-IN" smtClean="0"/>
              <a:pPr>
                <a:defRPr/>
              </a:pPr>
              <a:t>11-04-2022</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6E591FAA-D951-47AF-8630-0C784DBC9042}" type="slidenum">
              <a:rPr lang="en-IN" smtClean="0"/>
              <a:pPr>
                <a:defRPr/>
              </a:pPr>
              <a:t>‹#›</a:t>
            </a:fld>
            <a:endParaRPr lang="en-IN"/>
          </a:p>
        </p:txBody>
      </p:sp>
    </p:spTree>
  </p:cSld>
  <p:clrMapOvr>
    <a:masterClrMapping/>
  </p:clrMapOvr>
  <p:transition spd="slow">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D07DCE33-43A1-4C28-ACA0-B705CC3241C8}"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0D444BBB-C83C-4BD8-AE87-08301BBD6179}" type="datetimeFigureOut">
              <a:rPr lang="en-IN" smtClean="0"/>
              <a:pPr>
                <a:defRPr/>
              </a:pPr>
              <a:t>11-04-2022</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563FB741-2299-47DD-9064-CAE984D30EED}" type="slidenum">
              <a:rPr lang="en-IN" smtClean="0"/>
              <a:pPr>
                <a:defRPr/>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69BAA88C-0BCC-445E-BCB0-D813136517A3}" type="datetimeFigureOut">
              <a:rPr lang="en-IN" smtClean="0"/>
              <a:pPr>
                <a:defRPr/>
              </a:pPr>
              <a:t>11-04-2022</a:t>
            </a:fld>
            <a:endParaRPr lang="en-IN"/>
          </a:p>
        </p:txBody>
      </p:sp>
      <p:sp>
        <p:nvSpPr>
          <p:cNvPr id="5" name="Footer Placeholder 4"/>
          <p:cNvSpPr>
            <a:spLocks noGrp="1"/>
          </p:cNvSpPr>
          <p:nvPr>
            <p:ph type="ftr" sz="quarter" idx="11"/>
          </p:nvPr>
        </p:nvSpPr>
        <p:spPr/>
        <p:txBody>
          <a:bodyPr/>
          <a:lstStyle>
            <a:extLst/>
          </a:lstStyle>
          <a:p>
            <a:pPr>
              <a:defRPr/>
            </a:pPr>
            <a:endParaRPr lang="en-IN"/>
          </a:p>
        </p:txBody>
      </p:sp>
      <p:sp>
        <p:nvSpPr>
          <p:cNvPr id="6" name="Slide Number Placeholder 5"/>
          <p:cNvSpPr>
            <a:spLocks noGrp="1"/>
          </p:cNvSpPr>
          <p:nvPr>
            <p:ph type="sldNum" sz="quarter" idx="12"/>
          </p:nvPr>
        </p:nvSpPr>
        <p:spPr/>
        <p:txBody>
          <a:bodyPr/>
          <a:lstStyle>
            <a:extLst/>
          </a:lstStyle>
          <a:p>
            <a:pPr>
              <a:defRPr/>
            </a:pPr>
            <a:fld id="{C74B51A5-6433-4CB9-8AC7-1C3508CCF54B}" type="slidenum">
              <a:rPr lang="en-IN" smtClean="0"/>
              <a:pPr>
                <a:defRPr/>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82623CA6-099F-4C75-BD8E-0695AB2E383C}" type="datetimeFigureOut">
              <a:rPr lang="en-IN" smtClean="0"/>
              <a:pPr>
                <a:defRPr/>
              </a:pPr>
              <a:t>11-04-2022</a:t>
            </a:fld>
            <a:endParaRPr lang="en-IN"/>
          </a:p>
        </p:txBody>
      </p:sp>
      <p:sp>
        <p:nvSpPr>
          <p:cNvPr id="6" name="Footer Placeholder 5"/>
          <p:cNvSpPr>
            <a:spLocks noGrp="1"/>
          </p:cNvSpPr>
          <p:nvPr>
            <p:ph type="ftr" sz="quarter" idx="11"/>
          </p:nvPr>
        </p:nvSpPr>
        <p:spPr/>
        <p:txBody>
          <a:bodyPr/>
          <a:lstStyle>
            <a:extLst/>
          </a:lstStyle>
          <a:p>
            <a:pPr>
              <a:defRPr/>
            </a:pPr>
            <a:endParaRPr lang="en-IN"/>
          </a:p>
        </p:txBody>
      </p:sp>
      <p:sp>
        <p:nvSpPr>
          <p:cNvPr id="7" name="Slide Number Placeholder 6"/>
          <p:cNvSpPr>
            <a:spLocks noGrp="1"/>
          </p:cNvSpPr>
          <p:nvPr>
            <p:ph type="sldNum" sz="quarter" idx="12"/>
          </p:nvPr>
        </p:nvSpPr>
        <p:spPr/>
        <p:txBody>
          <a:bodyPr/>
          <a:lstStyle>
            <a:extLst/>
          </a:lstStyle>
          <a:p>
            <a:pPr>
              <a:defRPr/>
            </a:pPr>
            <a:fld id="{EE63315E-28B0-4AFD-AF86-D4444AFD3BA6}" type="slidenum">
              <a:rPr lang="en-IN" smtClean="0"/>
              <a:pPr>
                <a:defRPr/>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7E05235F-B0A2-4107-9608-737D21CA668A}" type="datetimeFigureOut">
              <a:rPr lang="en-IN" smtClean="0"/>
              <a:pPr>
                <a:defRPr/>
              </a:pPr>
              <a:t>11-04-2022</a:t>
            </a:fld>
            <a:endParaRPr lang="en-IN"/>
          </a:p>
        </p:txBody>
      </p:sp>
      <p:sp>
        <p:nvSpPr>
          <p:cNvPr id="8" name="Footer Placeholder 7"/>
          <p:cNvSpPr>
            <a:spLocks noGrp="1"/>
          </p:cNvSpPr>
          <p:nvPr>
            <p:ph type="ftr" sz="quarter" idx="11"/>
          </p:nvPr>
        </p:nvSpPr>
        <p:spPr/>
        <p:txBody>
          <a:bodyPr/>
          <a:lstStyle>
            <a:extLst/>
          </a:lstStyle>
          <a:p>
            <a:pPr>
              <a:defRPr/>
            </a:pPr>
            <a:endParaRPr lang="en-IN"/>
          </a:p>
        </p:txBody>
      </p:sp>
      <p:sp>
        <p:nvSpPr>
          <p:cNvPr id="9" name="Slide Number Placeholder 8"/>
          <p:cNvSpPr>
            <a:spLocks noGrp="1"/>
          </p:cNvSpPr>
          <p:nvPr>
            <p:ph type="sldNum" sz="quarter" idx="12"/>
          </p:nvPr>
        </p:nvSpPr>
        <p:spPr/>
        <p:txBody>
          <a:bodyPr/>
          <a:lstStyle>
            <a:extLst/>
          </a:lstStyle>
          <a:p>
            <a:pPr>
              <a:defRPr/>
            </a:pPr>
            <a:fld id="{B23A4FCA-140F-41D6-8EE4-4A33F25AB863}" type="slidenum">
              <a:rPr lang="en-IN" smtClean="0"/>
              <a:pPr>
                <a:defRPr/>
              </a:pPr>
              <a:t>‹#›</a:t>
            </a:fld>
            <a:endParaRPr lang="en-IN"/>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4F1D8132-6BC5-48F6-AE1C-671B4EF51BF1}" type="datetimeFigureOut">
              <a:rPr lang="en-IN" smtClean="0"/>
              <a:pPr>
                <a:defRPr/>
              </a:pPr>
              <a:t>11-04-2022</a:t>
            </a:fld>
            <a:endParaRPr lang="en-IN"/>
          </a:p>
        </p:txBody>
      </p:sp>
      <p:sp>
        <p:nvSpPr>
          <p:cNvPr id="4" name="Footer Placeholder 3"/>
          <p:cNvSpPr>
            <a:spLocks noGrp="1"/>
          </p:cNvSpPr>
          <p:nvPr>
            <p:ph type="ftr" sz="quarter" idx="11"/>
          </p:nvPr>
        </p:nvSpPr>
        <p:spPr/>
        <p:txBody>
          <a:bodyPr/>
          <a:lstStyle>
            <a:extLst/>
          </a:lstStyle>
          <a:p>
            <a:pPr>
              <a:defRPr/>
            </a:pPr>
            <a:endParaRPr lang="en-IN"/>
          </a:p>
        </p:txBody>
      </p:sp>
      <p:sp>
        <p:nvSpPr>
          <p:cNvPr id="5" name="Slide Number Placeholder 4"/>
          <p:cNvSpPr>
            <a:spLocks noGrp="1"/>
          </p:cNvSpPr>
          <p:nvPr>
            <p:ph type="sldNum" sz="quarter" idx="12"/>
          </p:nvPr>
        </p:nvSpPr>
        <p:spPr/>
        <p:txBody>
          <a:bodyPr/>
          <a:lstStyle>
            <a:extLst/>
          </a:lstStyle>
          <a:p>
            <a:pPr>
              <a:defRPr/>
            </a:pPr>
            <a:fld id="{CA91A938-B39C-4982-A614-624C5CBC61D3}" type="slidenum">
              <a:rPr lang="en-IN" smtClean="0"/>
              <a:pPr>
                <a:defRPr/>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2125464C-F979-46B4-BF1E-79E10DB80E27}" type="datetimeFigureOut">
              <a:rPr lang="en-IN" smtClean="0"/>
              <a:pPr>
                <a:defRPr/>
              </a:pPr>
              <a:t>11-04-2022</a:t>
            </a:fld>
            <a:endParaRPr lang="en-IN"/>
          </a:p>
        </p:txBody>
      </p:sp>
      <p:sp>
        <p:nvSpPr>
          <p:cNvPr id="3" name="Footer Placeholder 2"/>
          <p:cNvSpPr>
            <a:spLocks noGrp="1"/>
          </p:cNvSpPr>
          <p:nvPr>
            <p:ph type="ftr" sz="quarter" idx="11"/>
          </p:nvPr>
        </p:nvSpPr>
        <p:spPr/>
        <p:txBody>
          <a:bodyPr/>
          <a:lstStyle>
            <a:extLst/>
          </a:lstStyle>
          <a:p>
            <a:pPr>
              <a:defRPr/>
            </a:pPr>
            <a:endParaRPr lang="en-IN"/>
          </a:p>
        </p:txBody>
      </p:sp>
      <p:sp>
        <p:nvSpPr>
          <p:cNvPr id="4" name="Slide Number Placeholder 3"/>
          <p:cNvSpPr>
            <a:spLocks noGrp="1"/>
          </p:cNvSpPr>
          <p:nvPr>
            <p:ph type="sldNum" sz="quarter" idx="12"/>
          </p:nvPr>
        </p:nvSpPr>
        <p:spPr/>
        <p:txBody>
          <a:bodyPr/>
          <a:lstStyle>
            <a:extLst/>
          </a:lstStyle>
          <a:p>
            <a:pPr>
              <a:defRPr/>
            </a:pPr>
            <a:fld id="{54504859-D4AC-432F-B6D5-029A711F04F4}" type="slidenum">
              <a:rPr lang="en-IN" smtClean="0"/>
              <a:pPr>
                <a:defRPr/>
              </a:pPr>
              <a:t>‹#›</a:t>
            </a:fld>
            <a:endParaRPr lang="en-IN"/>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10A786DB-D6D8-4050-8013-874740CA64F8}" type="datetimeFigureOut">
              <a:rPr lang="en-IN" smtClean="0"/>
              <a:pPr>
                <a:defRPr/>
              </a:pPr>
              <a:t>11-04-2022</a:t>
            </a:fld>
            <a:endParaRPr lang="en-IN"/>
          </a:p>
        </p:txBody>
      </p:sp>
      <p:sp>
        <p:nvSpPr>
          <p:cNvPr id="6" name="Footer Placeholder 5"/>
          <p:cNvSpPr>
            <a:spLocks noGrp="1"/>
          </p:cNvSpPr>
          <p:nvPr>
            <p:ph type="ftr" sz="quarter" idx="11"/>
          </p:nvPr>
        </p:nvSpPr>
        <p:spPr/>
        <p:txBody>
          <a:bodyPr/>
          <a:lstStyle>
            <a:extLst/>
          </a:lstStyle>
          <a:p>
            <a:pPr>
              <a:defRPr/>
            </a:pPr>
            <a:endParaRPr lang="en-IN"/>
          </a:p>
        </p:txBody>
      </p:sp>
      <p:sp>
        <p:nvSpPr>
          <p:cNvPr id="7" name="Slide Number Placeholder 6"/>
          <p:cNvSpPr>
            <a:spLocks noGrp="1"/>
          </p:cNvSpPr>
          <p:nvPr>
            <p:ph type="sldNum" sz="quarter" idx="12"/>
          </p:nvPr>
        </p:nvSpPr>
        <p:spPr/>
        <p:txBody>
          <a:bodyPr/>
          <a:lstStyle>
            <a:extLst/>
          </a:lstStyle>
          <a:p>
            <a:pPr>
              <a:defRPr/>
            </a:pPr>
            <a:fld id="{29139738-45F5-4F02-8808-1CFBDBA7043C}" type="slidenum">
              <a:rPr lang="en-IN" smtClean="0"/>
              <a:pPr>
                <a:defRPr/>
              </a:pPr>
              <a:t>‹#›</a:t>
            </a:fld>
            <a:endParaRPr lang="en-IN"/>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5AF00F61-9096-4CBB-A5B6-F757BD5C79F8}" type="datetimeFigureOut">
              <a:rPr lang="en-IN" smtClean="0"/>
              <a:pPr>
                <a:defRPr/>
              </a:pPr>
              <a:t>11-04-2022</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1669B106-FCF6-4852-814A-BBF3C92704CF}" type="slidenum">
              <a:rPr lang="en-IN" smtClean="0"/>
              <a:pPr>
                <a:defRPr/>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18732840-8971-459C-A599-9095718E72A7}" type="datetimeFigureOut">
              <a:rPr lang="en-IN" smtClean="0"/>
              <a:pPr>
                <a:defRPr/>
              </a:pPr>
              <a:t>11-04-2022</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AB2CB4C-C09F-4B54-8243-86D53B7392CA}" type="slidenum">
              <a:rPr lang="en-IN" smtClean="0"/>
              <a:pPr>
                <a:defRPr/>
              </a:pPr>
              <a:t>‹#›</a:t>
            </a:fld>
            <a:endParaRPr lang="en-IN"/>
          </a:p>
        </p:txBody>
      </p:sp>
    </p:spTree>
  </p:cSld>
  <p:clrMap bg1="lt1" tx1="dk1" bg2="lt2" tx2="dk2" accent1="accent1" accent2="accent2" accent3="accent3" accent4="accent4" accent5="accent5" accent6="accent6" hlink="hlink" folHlink="folHlink"/>
  <p:sldLayoutIdLst>
    <p:sldLayoutId id="2147484373"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 id="2147484384"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32.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2.bin"/><Relationship Id="rId7" Type="http://schemas.openxmlformats.org/officeDocument/2006/relationships/package" Target="../embeddings/Microsoft_Excel_Worksheet3.xls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6.emf"/><Relationship Id="rId5" Type="http://schemas.openxmlformats.org/officeDocument/2006/relationships/image" Target="../media/image4.emf"/><Relationship Id="rId10" Type="http://schemas.openxmlformats.org/officeDocument/2006/relationships/package" Target="../embeddings/Microsoft_Excel_Worksheet4.xlsx"/><Relationship Id="rId4" Type="http://schemas.openxmlformats.org/officeDocument/2006/relationships/package" Target="../embeddings/Microsoft_Excel_Worksheet2.xlsx"/><Relationship Id="rId9" Type="http://schemas.openxmlformats.org/officeDocument/2006/relationships/oleObject" Target="../embeddings/oleObject4.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712" y="1600200"/>
            <a:ext cx="9144000" cy="1446550"/>
          </a:xfrm>
          <a:prstGeom prst="rect">
            <a:avLst/>
          </a:prstGeom>
          <a:noFill/>
        </p:spPr>
        <p:txBody>
          <a:bodyPr>
            <a:spAutoFit/>
          </a:bodyPr>
          <a:lstStyle/>
          <a:p>
            <a:pPr algn="ctr" eaLnBrk="1" hangingPunct="1">
              <a:defRPr/>
            </a:pPr>
            <a:r>
              <a:rPr lang="en-US" sz="4400" b="1" cap="all" dirty="0">
                <a:ln w="9000" cmpd="sng">
                  <a:solidFill>
                    <a:schemeClr val="accent4">
                      <a:shade val="50000"/>
                      <a:satMod val="120000"/>
                    </a:schemeClr>
                  </a:solidFill>
                  <a:prstDash val="solid"/>
                </a:ln>
                <a:solidFill>
                  <a:srgbClr val="3366FF"/>
                </a:solidFill>
                <a:effectLst>
                  <a:reflection blurRad="12700" stA="28000" endPos="45000" dist="1000" dir="5400000" sy="-100000" algn="bl" rotWithShape="0"/>
                </a:effectLst>
              </a:rPr>
              <a:t>MOTOR THIRD PARTY:</a:t>
            </a:r>
            <a:br>
              <a:rPr lang="en-US" sz="4400" b="1" cap="all" dirty="0">
                <a:ln w="9000" cmpd="sng">
                  <a:solidFill>
                    <a:schemeClr val="accent4">
                      <a:shade val="50000"/>
                      <a:satMod val="120000"/>
                    </a:schemeClr>
                  </a:solidFill>
                  <a:prstDash val="solid"/>
                </a:ln>
                <a:solidFill>
                  <a:srgbClr val="3366FF"/>
                </a:solidFill>
                <a:effectLst>
                  <a:reflection blurRad="12700" stA="28000" endPos="45000" dist="1000" dir="5400000" sy="-100000" algn="bl" rotWithShape="0"/>
                </a:effectLst>
              </a:rPr>
            </a:br>
            <a:r>
              <a:rPr lang="en-US" sz="4400" b="1" cap="all" dirty="0">
                <a:ln w="9000" cmpd="sng">
                  <a:solidFill>
                    <a:schemeClr val="accent4">
                      <a:shade val="50000"/>
                      <a:satMod val="120000"/>
                    </a:schemeClr>
                  </a:solidFill>
                  <a:prstDash val="solid"/>
                </a:ln>
                <a:solidFill>
                  <a:srgbClr val="3366FF"/>
                </a:solidFill>
                <a:effectLst>
                  <a:reflection blurRad="12700" stA="28000" endPos="45000" dist="1000" dir="5400000" sy="-100000" algn="bl" rotWithShape="0"/>
                </a:effectLst>
              </a:rPr>
              <a:t>INSURANCE &amp; CLAIMS</a:t>
            </a:r>
          </a:p>
        </p:txBody>
      </p:sp>
      <p:sp>
        <p:nvSpPr>
          <p:cNvPr id="10" name="Rectangle 9"/>
          <p:cNvSpPr/>
          <p:nvPr/>
        </p:nvSpPr>
        <p:spPr>
          <a:xfrm>
            <a:off x="2133599" y="3657600"/>
            <a:ext cx="5040227" cy="1015663"/>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2400" b="1" dirty="0" smtClean="0">
                <a:ln w="11430"/>
                <a:solidFill>
                  <a:srgbClr val="FF0000"/>
                </a:solidFill>
                <a:effectLst>
                  <a:outerShdw blurRad="50800" dist="39000" dir="5460000" algn="tl">
                    <a:srgbClr val="000000">
                      <a:alpha val="38000"/>
                    </a:srgbClr>
                  </a:outerShdw>
                </a:effectLst>
              </a:rPr>
              <a:t>JAI VERMA</a:t>
            </a:r>
            <a:endParaRPr lang="en-US" sz="2400" b="1" dirty="0">
              <a:ln w="11430"/>
              <a:solidFill>
                <a:srgbClr val="FF0000"/>
              </a:solidFill>
              <a:effectLst>
                <a:outerShdw blurRad="50800" dist="39000" dir="5460000" algn="tl">
                  <a:srgbClr val="000000">
                    <a:alpha val="38000"/>
                  </a:srgbClr>
                </a:outerShdw>
              </a:effectLst>
            </a:endParaRPr>
          </a:p>
          <a:p>
            <a:pPr algn="ctr" eaLnBrk="1" hangingPunct="1">
              <a:defRPr/>
            </a:pPr>
            <a:r>
              <a:rPr lang="en-US" sz="1200" b="1" dirty="0">
                <a:ln w="11430"/>
                <a:solidFill>
                  <a:srgbClr val="002060"/>
                </a:solidFill>
                <a:effectLst>
                  <a:outerShdw blurRad="50800" dist="39000" dir="5460000" algn="tl">
                    <a:srgbClr val="000000">
                      <a:alpha val="38000"/>
                    </a:srgbClr>
                  </a:outerShdw>
                </a:effectLst>
              </a:rPr>
              <a:t>A.M. (</a:t>
            </a:r>
            <a:r>
              <a:rPr lang="en-US" sz="1200" b="1" dirty="0" smtClean="0">
                <a:ln w="11430"/>
                <a:solidFill>
                  <a:srgbClr val="002060"/>
                </a:solidFill>
                <a:effectLst>
                  <a:outerShdw blurRad="50800" dist="39000" dir="5460000" algn="tl">
                    <a:srgbClr val="000000">
                      <a:alpha val="38000"/>
                    </a:srgbClr>
                  </a:outerShdw>
                </a:effectLst>
              </a:rPr>
              <a:t>LEGAL) &amp; ADVOCATE</a:t>
            </a:r>
          </a:p>
          <a:p>
            <a:pPr algn="ctr" eaLnBrk="1" hangingPunct="1">
              <a:defRPr/>
            </a:pPr>
            <a:r>
              <a:rPr lang="en-IN" sz="1200" b="1" dirty="0" smtClean="0">
                <a:ln w="11430"/>
                <a:solidFill>
                  <a:srgbClr val="002060"/>
                </a:solidFill>
                <a:effectLst>
                  <a:outerShdw blurRad="50800" dist="39000" dir="5460000" algn="tl">
                    <a:srgbClr val="000000">
                      <a:alpha val="38000"/>
                    </a:srgbClr>
                  </a:outerShdw>
                </a:effectLst>
              </a:rPr>
              <a:t>NATIONAL INSURANCE CO. LTD.</a:t>
            </a:r>
            <a:endParaRPr lang="en-US" sz="1200" b="1" dirty="0">
              <a:ln w="11430"/>
              <a:solidFill>
                <a:srgbClr val="002060"/>
              </a:solidFill>
              <a:effectLst>
                <a:outerShdw blurRad="50800" dist="39000" dir="5460000" algn="tl">
                  <a:srgbClr val="000000">
                    <a:alpha val="38000"/>
                  </a:srgbClr>
                </a:outerShdw>
              </a:effectLst>
            </a:endParaRPr>
          </a:p>
          <a:p>
            <a:pPr algn="ctr" eaLnBrk="1" hangingPunct="1">
              <a:defRPr/>
            </a:pPr>
            <a:r>
              <a:rPr lang="en-US" sz="1200" b="1" dirty="0" smtClean="0">
                <a:ln w="11430"/>
                <a:solidFill>
                  <a:srgbClr val="002060"/>
                </a:solidFill>
                <a:effectLst>
                  <a:outerShdw blurRad="50800" dist="39000" dir="5460000" algn="tl">
                    <a:srgbClr val="000000">
                      <a:alpha val="38000"/>
                    </a:srgbClr>
                  </a:outerShdw>
                </a:effectLst>
              </a:rPr>
              <a:t>CRO-I </a:t>
            </a:r>
            <a:r>
              <a:rPr lang="en-US" sz="1200" b="1" dirty="0">
                <a:ln w="11430"/>
                <a:solidFill>
                  <a:srgbClr val="002060"/>
                </a:solidFill>
                <a:effectLst>
                  <a:outerShdw blurRad="50800" dist="39000" dir="5460000" algn="tl">
                    <a:srgbClr val="000000">
                      <a:alpha val="38000"/>
                    </a:srgbClr>
                  </a:outerShdw>
                </a:effectLst>
              </a:rPr>
              <a:t>MOTOR TP DEPARTMENT</a:t>
            </a:r>
          </a:p>
        </p:txBody>
      </p:sp>
      <p:pic>
        <p:nvPicPr>
          <p:cNvPr id="5" name="Picture 4"/>
          <p:cNvPicPr>
            <a:picLocks noChangeAspect="1"/>
          </p:cNvPicPr>
          <p:nvPr/>
        </p:nvPicPr>
        <p:blipFill>
          <a:blip r:embed="rId3"/>
          <a:stretch>
            <a:fillRect/>
          </a:stretch>
        </p:blipFill>
        <p:spPr>
          <a:xfrm>
            <a:off x="3571868" y="142852"/>
            <a:ext cx="1857388" cy="1285884"/>
          </a:xfrm>
          <a:prstGeom prst="rect">
            <a:avLst/>
          </a:prstGeom>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a:xfrm>
            <a:off x="457200" y="1219200"/>
            <a:ext cx="86868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 (48)—</a:t>
            </a:r>
            <a:r>
              <a:rPr lang="en-US" sz="2000" b="1" dirty="0" err="1" smtClean="0">
                <a:latin typeface="Arial" charset="0"/>
                <a:cs typeface="Arial" charset="0"/>
              </a:rPr>
              <a:t>Unladen</a:t>
            </a:r>
            <a:r>
              <a:rPr lang="en-US" sz="2000" b="1" dirty="0" smtClean="0">
                <a:latin typeface="Arial" charset="0"/>
                <a:cs typeface="Arial" charset="0"/>
              </a:rPr>
              <a:t> weight</a:t>
            </a:r>
            <a:r>
              <a:rPr lang="en-US" sz="2000" dirty="0" smtClean="0">
                <a:latin typeface="Arial" charset="0"/>
                <a:cs typeface="Arial" charset="0"/>
              </a:rPr>
              <a:t>—weight of the vehicle </a:t>
            </a:r>
            <a:r>
              <a:rPr lang="en-US" sz="2000" dirty="0" smtClean="0">
                <a:solidFill>
                  <a:srgbClr val="0000FF"/>
                </a:solidFill>
                <a:latin typeface="Arial" charset="0"/>
                <a:cs typeface="Arial" charset="0"/>
              </a:rPr>
              <a:t>including all  equipment ordinarily used</a:t>
            </a:r>
            <a:r>
              <a:rPr lang="en-US" sz="2000" dirty="0" smtClean="0">
                <a:latin typeface="Arial" charset="0"/>
                <a:cs typeface="Arial" charset="0"/>
              </a:rPr>
              <a:t> with the vehicle when working.</a:t>
            </a:r>
          </a:p>
          <a:p>
            <a:pPr algn="just" eaLnBrk="1" hangingPunct="1">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 (15)—Gross Vehicle weight</a:t>
            </a:r>
            <a:r>
              <a:rPr lang="en-US" sz="2000" dirty="0" smtClean="0">
                <a:latin typeface="Arial" charset="0"/>
                <a:cs typeface="Arial" charset="0"/>
              </a:rPr>
              <a:t>—total weight of the vehicle and </a:t>
            </a:r>
            <a:r>
              <a:rPr lang="en-US" sz="2000" dirty="0" smtClean="0">
                <a:solidFill>
                  <a:srgbClr val="0000FF"/>
                </a:solidFill>
                <a:latin typeface="Arial" charset="0"/>
                <a:cs typeface="Arial" charset="0"/>
              </a:rPr>
              <a:t>load certified and registered</a:t>
            </a:r>
            <a:r>
              <a:rPr lang="en-US" sz="2000" dirty="0" smtClean="0">
                <a:latin typeface="Arial" charset="0"/>
                <a:cs typeface="Arial" charset="0"/>
              </a:rPr>
              <a:t> by the registering authority as permissible for that vehicle.  </a:t>
            </a:r>
          </a:p>
          <a:p>
            <a:pPr algn="just">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 (28)—Motor Vehicle </a:t>
            </a:r>
            <a:r>
              <a:rPr lang="en-US" sz="2000" dirty="0" smtClean="0">
                <a:latin typeface="Arial" charset="0"/>
                <a:cs typeface="Arial" charset="0"/>
              </a:rPr>
              <a:t>or vehicle means any mechanically propelled vehicle adopted for use upon roads.</a:t>
            </a:r>
          </a:p>
          <a:p>
            <a:pPr algn="just">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 (9)—Driver</a:t>
            </a:r>
            <a:r>
              <a:rPr lang="en-US" sz="2000" dirty="0" smtClean="0">
                <a:latin typeface="Arial" charset="0"/>
                <a:cs typeface="Arial" charset="0"/>
              </a:rPr>
              <a:t>—Includes the person who acts as a steersman of the drawn vehicle.</a:t>
            </a:r>
          </a:p>
          <a:p>
            <a:pPr algn="just" eaLnBrk="1" hangingPunct="1">
              <a:buFont typeface="Wingdings" pitchFamily="2" charset="2"/>
              <a:buChar char="q"/>
            </a:pPr>
            <a:r>
              <a:rPr lang="en-US" sz="2000" b="1" dirty="0" smtClean="0">
                <a:latin typeface="Arial" charset="0"/>
                <a:cs typeface="Arial" charset="0"/>
              </a:rPr>
              <a:t> Sec.2 (10)—Driving </a:t>
            </a:r>
            <a:r>
              <a:rPr lang="en-US" sz="2000" b="1" dirty="0" err="1" smtClean="0">
                <a:latin typeface="Arial" charset="0"/>
                <a:cs typeface="Arial" charset="0"/>
              </a:rPr>
              <a:t>Licence</a:t>
            </a:r>
            <a:r>
              <a:rPr lang="en-US" sz="2000" dirty="0" smtClean="0">
                <a:latin typeface="Arial" charset="0"/>
                <a:cs typeface="Arial" charset="0"/>
              </a:rPr>
              <a:t>—License issued by a competent authority authorizing the person to drive a motor vehicle of any specified class or description. </a:t>
            </a:r>
          </a:p>
          <a:p>
            <a:pPr algn="just" eaLnBrk="1" hangingPunct="1">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Sec.2(19)—Learner’s </a:t>
            </a:r>
            <a:r>
              <a:rPr lang="en-US" sz="2000" b="1" dirty="0" err="1" smtClean="0">
                <a:latin typeface="Arial" charset="0"/>
                <a:cs typeface="Arial" charset="0"/>
              </a:rPr>
              <a:t>Licence</a:t>
            </a:r>
            <a:r>
              <a:rPr lang="en-US" sz="2000" dirty="0" smtClean="0">
                <a:latin typeface="Arial" charset="0"/>
                <a:cs typeface="Arial" charset="0"/>
              </a:rPr>
              <a:t>—License issued by a competent authority authorizing the person to drive a motor vehicle  as a learner. </a:t>
            </a:r>
          </a:p>
          <a:p>
            <a:pPr algn="just" eaLnBrk="1" hangingPunct="1">
              <a:buFont typeface="Arial" charset="0"/>
              <a:buNone/>
            </a:pPr>
            <a:endParaRPr lang="en-US" sz="2000" dirty="0" smtClean="0">
              <a:latin typeface="Arial" charset="0"/>
              <a:cs typeface="Arial" charset="0"/>
            </a:endParaRPr>
          </a:p>
        </p:txBody>
      </p:sp>
      <p:sp>
        <p:nvSpPr>
          <p:cNvPr id="28674"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28677"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199607"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047207"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28683" name="TextBox 11"/>
          <p:cNvSpPr txBox="1">
            <a:spLocks noChangeArrowheads="1"/>
          </p:cNvSpPr>
          <p:nvPr/>
        </p:nvSpPr>
        <p:spPr bwMode="auto">
          <a:xfrm>
            <a:off x="762000" y="304800"/>
            <a:ext cx="7696200" cy="369888"/>
          </a:xfrm>
          <a:prstGeom prst="rect">
            <a:avLst/>
          </a:prstGeom>
          <a:noFill/>
          <a:ln w="9525">
            <a:noFill/>
            <a:miter lim="800000"/>
            <a:headEnd/>
            <a:tailEnd/>
          </a:ln>
        </p:spPr>
        <p:txBody>
          <a:bodyPr>
            <a:spAutoFit/>
          </a:bodyPr>
          <a:lstStyle/>
          <a:p>
            <a:pPr algn="ctr" eaLnBrk="1" hangingPunct="1"/>
            <a:r>
              <a:rPr lang="en-IN" b="1"/>
              <a:t>IMPORTANT DEFINITIONS</a:t>
            </a: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b="1" dirty="0" smtClean="0">
                <a:latin typeface="Arial" charset="0"/>
                <a:cs typeface="Arial" charset="0"/>
              </a:rPr>
              <a:t>Sec.2 (16)—Heavy Goods Vehicle</a:t>
            </a:r>
            <a:r>
              <a:rPr lang="en-US" sz="2000" dirty="0" smtClean="0">
                <a:latin typeface="Arial" charset="0"/>
                <a:cs typeface="Arial" charset="0"/>
              </a:rPr>
              <a:t>—Goods carriage the </a:t>
            </a:r>
            <a:r>
              <a:rPr lang="en-US" sz="2000" dirty="0" smtClean="0">
                <a:solidFill>
                  <a:srgbClr val="0000FF"/>
                </a:solidFill>
                <a:latin typeface="Arial" charset="0"/>
                <a:cs typeface="Arial" charset="0"/>
              </a:rPr>
              <a:t>gross vehicle weight of which exceeds 12,000 </a:t>
            </a:r>
            <a:r>
              <a:rPr lang="en-US" sz="2000" dirty="0" err="1" smtClean="0">
                <a:solidFill>
                  <a:srgbClr val="0000FF"/>
                </a:solidFill>
                <a:latin typeface="Arial" charset="0"/>
                <a:cs typeface="Arial" charset="0"/>
              </a:rPr>
              <a:t>kgs</a:t>
            </a:r>
            <a:r>
              <a:rPr lang="en-US" sz="2000" dirty="0" smtClean="0">
                <a:latin typeface="Arial" charset="0"/>
                <a:cs typeface="Arial" charset="0"/>
              </a:rPr>
              <a:t>.—Tractor or road roller the </a:t>
            </a:r>
            <a:r>
              <a:rPr lang="en-US" sz="2000" dirty="0" err="1" smtClean="0">
                <a:latin typeface="Arial" charset="0"/>
                <a:cs typeface="Arial" charset="0"/>
              </a:rPr>
              <a:t>unladen</a:t>
            </a:r>
            <a:r>
              <a:rPr lang="en-US" sz="2000" dirty="0" smtClean="0">
                <a:latin typeface="Arial" charset="0"/>
                <a:cs typeface="Arial" charset="0"/>
              </a:rPr>
              <a:t> weight of which exceeds 12,000 </a:t>
            </a:r>
            <a:r>
              <a:rPr lang="en-US" sz="2000" dirty="0" err="1" smtClean="0">
                <a:latin typeface="Arial" charset="0"/>
                <a:cs typeface="Arial" charset="0"/>
              </a:rPr>
              <a:t>kgs</a:t>
            </a:r>
            <a:r>
              <a:rPr lang="en-US" sz="2000" dirty="0" smtClean="0">
                <a:latin typeface="Arial" charset="0"/>
                <a:cs typeface="Arial" charset="0"/>
              </a:rPr>
              <a:t>. </a:t>
            </a:r>
          </a:p>
          <a:p>
            <a:pPr algn="just" eaLnBrk="1" hangingPunct="1">
              <a:buFont typeface="Wingdings" pitchFamily="2" charset="2"/>
              <a:buChar char="q"/>
            </a:pPr>
            <a:r>
              <a:rPr lang="en-US" sz="2000" b="1" dirty="0" smtClean="0">
                <a:latin typeface="Arial" charset="0"/>
                <a:cs typeface="Arial" charset="0"/>
              </a:rPr>
              <a:t>Sec.2 (17)—Heavy passenger motor vehicle</a:t>
            </a:r>
            <a:r>
              <a:rPr lang="en-US" sz="2000" dirty="0" smtClean="0">
                <a:latin typeface="Arial" charset="0"/>
                <a:cs typeface="Arial" charset="0"/>
              </a:rPr>
              <a:t>—Public service or private service vehicle or educational institutional or </a:t>
            </a:r>
            <a:r>
              <a:rPr lang="en-US" sz="2000" dirty="0" err="1" smtClean="0">
                <a:solidFill>
                  <a:srgbClr val="0000FF"/>
                </a:solidFill>
                <a:latin typeface="Arial" charset="0"/>
                <a:cs typeface="Arial" charset="0"/>
              </a:rPr>
              <a:t>omni</a:t>
            </a:r>
            <a:r>
              <a:rPr lang="en-US" sz="2000" dirty="0" smtClean="0">
                <a:solidFill>
                  <a:srgbClr val="0000FF"/>
                </a:solidFill>
                <a:latin typeface="Arial" charset="0"/>
                <a:cs typeface="Arial" charset="0"/>
              </a:rPr>
              <a:t>-bus the gross vehicle weight of which exceeds 12,000 </a:t>
            </a:r>
            <a:r>
              <a:rPr lang="en-US" sz="2000" dirty="0" err="1" smtClean="0">
                <a:solidFill>
                  <a:srgbClr val="0000FF"/>
                </a:solidFill>
                <a:latin typeface="Arial" charset="0"/>
                <a:cs typeface="Arial" charset="0"/>
              </a:rPr>
              <a:t>kgs</a:t>
            </a:r>
            <a:r>
              <a:rPr lang="en-US" sz="2000" dirty="0" smtClean="0">
                <a:latin typeface="Arial" charset="0"/>
                <a:cs typeface="Arial" charset="0"/>
              </a:rPr>
              <a:t>—Motor car the </a:t>
            </a:r>
            <a:r>
              <a:rPr lang="en-US" sz="2000" dirty="0" err="1" smtClean="0">
                <a:latin typeface="Arial" charset="0"/>
                <a:cs typeface="Arial" charset="0"/>
              </a:rPr>
              <a:t>unladen</a:t>
            </a:r>
            <a:r>
              <a:rPr lang="en-US" sz="2000" dirty="0" smtClean="0">
                <a:latin typeface="Arial" charset="0"/>
                <a:cs typeface="Arial" charset="0"/>
              </a:rPr>
              <a:t> weight of which exceeds 12,000 </a:t>
            </a:r>
            <a:r>
              <a:rPr lang="en-US" sz="2000" dirty="0" err="1" smtClean="0">
                <a:latin typeface="Arial" charset="0"/>
                <a:cs typeface="Arial" charset="0"/>
              </a:rPr>
              <a:t>kgs</a:t>
            </a:r>
            <a:r>
              <a:rPr lang="en-US" sz="2000" dirty="0" smtClean="0">
                <a:latin typeface="Arial" charset="0"/>
                <a:cs typeface="Arial" charset="0"/>
              </a:rPr>
              <a:t>.</a:t>
            </a:r>
          </a:p>
          <a:p>
            <a:pPr algn="just" eaLnBrk="1" hangingPunct="1">
              <a:buFont typeface="Wingdings" pitchFamily="2" charset="2"/>
              <a:buChar char="q"/>
            </a:pPr>
            <a:r>
              <a:rPr lang="en-US" sz="2000" b="1" dirty="0" smtClean="0">
                <a:latin typeface="Arial" charset="0"/>
                <a:cs typeface="Arial" charset="0"/>
              </a:rPr>
              <a:t> Sec.2 (21)—Light motor vehicle</a:t>
            </a:r>
            <a:r>
              <a:rPr lang="en-US" sz="2000" dirty="0" smtClean="0">
                <a:latin typeface="Arial" charset="0"/>
                <a:cs typeface="Arial" charset="0"/>
              </a:rPr>
              <a:t>—Transport vehicle or </a:t>
            </a:r>
            <a:r>
              <a:rPr lang="en-US" sz="2000" dirty="0" err="1" smtClean="0">
                <a:latin typeface="Arial" charset="0"/>
                <a:cs typeface="Arial" charset="0"/>
              </a:rPr>
              <a:t>omni</a:t>
            </a:r>
            <a:r>
              <a:rPr lang="en-US" sz="2000" dirty="0" smtClean="0">
                <a:latin typeface="Arial" charset="0"/>
                <a:cs typeface="Arial" charset="0"/>
              </a:rPr>
              <a:t>-bus the gross vehicle weight of which does not exceeds 7,500 </a:t>
            </a:r>
            <a:r>
              <a:rPr lang="en-US" sz="2000" dirty="0" err="1" smtClean="0">
                <a:latin typeface="Arial" charset="0"/>
                <a:cs typeface="Arial" charset="0"/>
              </a:rPr>
              <a:t>kgs</a:t>
            </a:r>
            <a:r>
              <a:rPr lang="en-US" sz="2000" dirty="0" smtClean="0">
                <a:latin typeface="Arial" charset="0"/>
                <a:cs typeface="Arial" charset="0"/>
              </a:rPr>
              <a:t>.—Motor car or tractor or road roller the </a:t>
            </a:r>
            <a:r>
              <a:rPr lang="en-US" sz="2000" dirty="0" err="1" smtClean="0">
                <a:latin typeface="Arial" charset="0"/>
                <a:cs typeface="Arial" charset="0"/>
              </a:rPr>
              <a:t>unladen</a:t>
            </a:r>
            <a:r>
              <a:rPr lang="en-US" sz="2000" dirty="0" smtClean="0">
                <a:latin typeface="Arial" charset="0"/>
                <a:cs typeface="Arial" charset="0"/>
              </a:rPr>
              <a:t> weight of which does not exceeds 7,500 </a:t>
            </a:r>
            <a:r>
              <a:rPr lang="en-US" sz="2000" dirty="0" err="1" smtClean="0">
                <a:latin typeface="Arial" charset="0"/>
                <a:cs typeface="Arial" charset="0"/>
              </a:rPr>
              <a:t>kgs</a:t>
            </a:r>
            <a:r>
              <a:rPr lang="en-US" sz="2000" dirty="0" smtClean="0">
                <a:latin typeface="Arial" charset="0"/>
                <a:cs typeface="Arial" charset="0"/>
              </a:rPr>
              <a:t>. </a:t>
            </a:r>
          </a:p>
          <a:p>
            <a:pPr algn="just" eaLnBrk="1" hangingPunct="1">
              <a:buFont typeface="Wingdings" pitchFamily="2" charset="2"/>
              <a:buChar char="q"/>
            </a:pPr>
            <a:r>
              <a:rPr lang="en-US" sz="2000" b="1" dirty="0" smtClean="0">
                <a:latin typeface="Arial" charset="0"/>
                <a:cs typeface="Arial" charset="0"/>
              </a:rPr>
              <a:t>Sec.2 (23)—Medium goods vehicle</a:t>
            </a:r>
            <a:r>
              <a:rPr lang="en-US" sz="2000" dirty="0" smtClean="0">
                <a:latin typeface="Arial" charset="0"/>
                <a:cs typeface="Arial" charset="0"/>
              </a:rPr>
              <a:t>—Any goods carriage other than a light motor vehicle or a heavy goods vehicle. </a:t>
            </a:r>
          </a:p>
          <a:p>
            <a:pPr algn="just" eaLnBrk="1" hangingPunct="1">
              <a:buFont typeface="Wingdings" pitchFamily="2" charset="2"/>
              <a:buChar char="q"/>
            </a:pPr>
            <a:r>
              <a:rPr lang="en-US" sz="2000" b="1" dirty="0" smtClean="0">
                <a:latin typeface="Arial" charset="0"/>
                <a:cs typeface="Arial" charset="0"/>
              </a:rPr>
              <a:t>Sec.2 (24)—Medium passenger motor vehicle</a:t>
            </a:r>
            <a:r>
              <a:rPr lang="en-US" sz="2000" dirty="0" smtClean="0">
                <a:latin typeface="Arial" charset="0"/>
                <a:cs typeface="Arial" charset="0"/>
              </a:rPr>
              <a:t>—Other than a motor cycle, invalid carriage, light motor vehicle or heavy passenger motor vehicle.</a:t>
            </a:r>
          </a:p>
        </p:txBody>
      </p:sp>
      <p:sp>
        <p:nvSpPr>
          <p:cNvPr id="29698"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29701"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29707" name="TextBox 11"/>
          <p:cNvSpPr txBox="1">
            <a:spLocks noChangeArrowheads="1"/>
          </p:cNvSpPr>
          <p:nvPr/>
        </p:nvSpPr>
        <p:spPr bwMode="auto">
          <a:xfrm>
            <a:off x="762000" y="304800"/>
            <a:ext cx="7696200" cy="369888"/>
          </a:xfrm>
          <a:prstGeom prst="rect">
            <a:avLst/>
          </a:prstGeom>
          <a:noFill/>
          <a:ln w="9525">
            <a:noFill/>
            <a:miter lim="800000"/>
            <a:headEnd/>
            <a:tailEnd/>
          </a:ln>
        </p:spPr>
        <p:txBody>
          <a:bodyPr>
            <a:spAutoFit/>
          </a:bodyPr>
          <a:lstStyle/>
          <a:p>
            <a:pPr algn="ctr" eaLnBrk="1" hangingPunct="1"/>
            <a:r>
              <a:rPr lang="en-IN" b="1"/>
              <a:t>IMPORTANT DEFINITIONS</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b="1" dirty="0" smtClean="0">
                <a:latin typeface="Arial" charset="0"/>
                <a:cs typeface="Arial" charset="0"/>
              </a:rPr>
              <a:t> Sec.2 (30)—Owner</a:t>
            </a:r>
            <a:r>
              <a:rPr lang="en-US" sz="2000" dirty="0" smtClean="0">
                <a:latin typeface="Arial" charset="0"/>
                <a:cs typeface="Arial" charset="0"/>
              </a:rPr>
              <a:t>—In whose name a motor vehicle stands registered—In case of minor, the guardian of such </a:t>
            </a:r>
            <a:r>
              <a:rPr lang="en-US" sz="2000" dirty="0" smtClean="0">
                <a:solidFill>
                  <a:srgbClr val="0000FF"/>
                </a:solidFill>
                <a:latin typeface="Arial" charset="0"/>
                <a:cs typeface="Arial" charset="0"/>
              </a:rPr>
              <a:t>minor—In case of hire-purchase, lease or an agreement of hypothecation, the person in possession of the vehicle.</a:t>
            </a:r>
          </a:p>
          <a:p>
            <a:pPr algn="just" eaLnBrk="1" hangingPunct="1">
              <a:buFont typeface="Wingdings" pitchFamily="2" charset="2"/>
              <a:buChar char="q"/>
            </a:pPr>
            <a:r>
              <a:rPr lang="en-US" sz="2000" b="1" dirty="0" smtClean="0">
                <a:latin typeface="Arial" charset="0"/>
                <a:cs typeface="Arial" charset="0"/>
              </a:rPr>
              <a:t> Sec.2 (31)—Permit</a:t>
            </a:r>
            <a:r>
              <a:rPr lang="en-US" sz="2000" dirty="0" smtClean="0">
                <a:latin typeface="Arial" charset="0"/>
                <a:cs typeface="Arial" charset="0"/>
              </a:rPr>
              <a:t>—Document issued by the authority authorizing the use of a motor vehicle as a transport vehicle.</a:t>
            </a:r>
          </a:p>
          <a:p>
            <a:pPr algn="just" eaLnBrk="1" hangingPunct="1">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 (39)—Semi-trailer</a:t>
            </a:r>
            <a:r>
              <a:rPr lang="en-US" sz="2000" dirty="0" smtClean="0">
                <a:latin typeface="Arial" charset="0"/>
                <a:cs typeface="Arial" charset="0"/>
              </a:rPr>
              <a:t>—Vehicle not mechanically propelled (other than a trailer), intended to be connected to a motor vehicle, portion of which is superimposed on and a part of whose weight is borne by, that motor vehicle.</a:t>
            </a:r>
          </a:p>
          <a:p>
            <a:pPr algn="just" eaLnBrk="1" hangingPunct="1">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 (46)—Trailer</a:t>
            </a:r>
            <a:r>
              <a:rPr lang="en-US" sz="2000" dirty="0" smtClean="0">
                <a:latin typeface="Arial" charset="0"/>
                <a:cs typeface="Arial" charset="0"/>
              </a:rPr>
              <a:t>—Any vehicle, other than a semi-trailer and a side car, drawn or intended to be drawn by a motor vehicle.</a:t>
            </a:r>
          </a:p>
          <a:p>
            <a:pPr algn="just" eaLnBrk="1" hangingPunct="1">
              <a:buFont typeface="Wingdings" pitchFamily="2" charset="2"/>
              <a:buChar char="q"/>
            </a:pPr>
            <a:r>
              <a:rPr lang="en-US" sz="2000" dirty="0" smtClean="0">
                <a:latin typeface="Arial" charset="0"/>
                <a:cs typeface="Arial" charset="0"/>
              </a:rPr>
              <a:t> </a:t>
            </a:r>
            <a:r>
              <a:rPr lang="en-US" sz="2000" b="1" dirty="0" smtClean="0">
                <a:latin typeface="Arial" charset="0"/>
                <a:cs typeface="Arial" charset="0"/>
              </a:rPr>
              <a:t>Sec.2 (49)—Weight</a:t>
            </a:r>
            <a:r>
              <a:rPr lang="en-US" sz="2000" dirty="0" smtClean="0">
                <a:latin typeface="Arial" charset="0"/>
                <a:cs typeface="Arial" charset="0"/>
              </a:rPr>
              <a:t>—The total weight transmitted for the time being by the wheels of a vehicle to the surface on which the vehicle rests. </a:t>
            </a:r>
          </a:p>
        </p:txBody>
      </p:sp>
      <p:sp>
        <p:nvSpPr>
          <p:cNvPr id="30722"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0725" name="Content Placeholder 2"/>
          <p:cNvSpPr txBox="1">
            <a:spLocks/>
          </p:cNvSpPr>
          <p:nvPr/>
        </p:nvSpPr>
        <p:spPr bwMode="auto">
          <a:xfrm>
            <a:off x="1116013" y="1295400"/>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0731" name="TextBox 11"/>
          <p:cNvSpPr txBox="1">
            <a:spLocks noChangeArrowheads="1"/>
          </p:cNvSpPr>
          <p:nvPr/>
        </p:nvSpPr>
        <p:spPr bwMode="auto">
          <a:xfrm>
            <a:off x="762000" y="304800"/>
            <a:ext cx="7696200" cy="369888"/>
          </a:xfrm>
          <a:prstGeom prst="rect">
            <a:avLst/>
          </a:prstGeom>
          <a:noFill/>
          <a:ln w="9525">
            <a:noFill/>
            <a:miter lim="800000"/>
            <a:headEnd/>
            <a:tailEnd/>
          </a:ln>
        </p:spPr>
        <p:txBody>
          <a:bodyPr>
            <a:spAutoFit/>
          </a:bodyPr>
          <a:lstStyle/>
          <a:p>
            <a:pPr algn="ctr" eaLnBrk="1" hangingPunct="1"/>
            <a:r>
              <a:rPr lang="en-IN" b="1"/>
              <a:t>IMPORTANT DEFINITIONS</a:t>
            </a: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lstStyle/>
          <a:p>
            <a:pPr algn="just" eaLnBrk="1" hangingPunct="1">
              <a:buFont typeface="Wingdings" pitchFamily="2" charset="2"/>
              <a:buChar char="q"/>
            </a:pPr>
            <a:r>
              <a:rPr lang="en-US" sz="2000" dirty="0" smtClean="0">
                <a:latin typeface="Arial" charset="0"/>
                <a:cs typeface="Arial" charset="0"/>
              </a:rPr>
              <a:t>The Driver &amp; His License—The policies of motor vehicle insurance usually describe the ‘driver’ as a person engaged in driving. The motor insurance policies, in relation to third parties </a:t>
            </a:r>
            <a:r>
              <a:rPr lang="en-US" sz="2000" dirty="0" err="1" smtClean="0">
                <a:latin typeface="Arial" charset="0"/>
                <a:cs typeface="Arial" charset="0"/>
              </a:rPr>
              <a:t>emphasise</a:t>
            </a:r>
            <a:r>
              <a:rPr lang="en-US" sz="2000" dirty="0" smtClean="0">
                <a:latin typeface="Arial" charset="0"/>
                <a:cs typeface="Arial" charset="0"/>
              </a:rPr>
              <a:t> two requisite in particular, i.e. the person engaged in driving a vehicle must be a duly licensed driver and must not be disqualified for holding a driving license.</a:t>
            </a:r>
          </a:p>
          <a:p>
            <a:pPr algn="just" eaLnBrk="1" hangingPunct="1">
              <a:buFont typeface="Wingdings" pitchFamily="2" charset="2"/>
              <a:buChar char="q"/>
            </a:pPr>
            <a:r>
              <a:rPr lang="en-US" sz="2000" b="1" dirty="0" smtClean="0">
                <a:latin typeface="Arial" charset="0"/>
                <a:cs typeface="Arial" charset="0"/>
              </a:rPr>
              <a:t>Sec.3—Necessity for driving license</a:t>
            </a:r>
            <a:r>
              <a:rPr lang="en-US" sz="2000" dirty="0" smtClean="0">
                <a:latin typeface="Arial" charset="0"/>
                <a:cs typeface="Arial" charset="0"/>
              </a:rPr>
              <a:t>—No person shall drive a motor vehicle in any public place unless he holds an effective driving license. </a:t>
            </a:r>
          </a:p>
          <a:p>
            <a:pPr algn="just" eaLnBrk="1" hangingPunct="1">
              <a:buFont typeface="Wingdings" pitchFamily="2" charset="2"/>
              <a:buChar char="q"/>
            </a:pPr>
            <a:r>
              <a:rPr lang="en-US" sz="2000" b="1" dirty="0" smtClean="0">
                <a:latin typeface="Arial" charset="0"/>
                <a:cs typeface="Arial" charset="0"/>
              </a:rPr>
              <a:t>Sec.4– Age Limit</a:t>
            </a:r>
            <a:r>
              <a:rPr lang="en-US" sz="2000" dirty="0" smtClean="0">
                <a:latin typeface="Arial" charset="0"/>
                <a:cs typeface="Arial" charset="0"/>
              </a:rPr>
              <a:t>—Minimum age eighteen years—Sixteen years for motor cycle with engine capacity not exceeding 50 cc—Twenty years for transport vehicle.</a:t>
            </a:r>
          </a:p>
          <a:p>
            <a:pPr algn="just" eaLnBrk="1" hangingPunct="1">
              <a:buFont typeface="Wingdings" pitchFamily="2" charset="2"/>
              <a:buChar char="q"/>
            </a:pPr>
            <a:r>
              <a:rPr lang="en-US" sz="2000" b="1" dirty="0" smtClean="0">
                <a:latin typeface="Arial" charset="0"/>
                <a:cs typeface="Arial" charset="0"/>
              </a:rPr>
              <a:t>Sec. 6</a:t>
            </a:r>
            <a:r>
              <a:rPr lang="en-US" sz="2000" dirty="0" smtClean="0">
                <a:latin typeface="Arial" charset="0"/>
                <a:cs typeface="Arial" charset="0"/>
              </a:rPr>
              <a:t>—Restriction on the holding of second </a:t>
            </a:r>
            <a:r>
              <a:rPr lang="en-US" sz="2000" dirty="0" err="1" smtClean="0">
                <a:latin typeface="Arial" charset="0"/>
                <a:cs typeface="Arial" charset="0"/>
              </a:rPr>
              <a:t>licence</a:t>
            </a:r>
            <a:r>
              <a:rPr lang="en-US" sz="2000" dirty="0" smtClean="0">
                <a:latin typeface="Arial" charset="0"/>
                <a:cs typeface="Arial" charset="0"/>
              </a:rPr>
              <a:t> for the same type of vehicle</a:t>
            </a:r>
          </a:p>
          <a:p>
            <a:pPr algn="just" eaLnBrk="1" hangingPunct="1">
              <a:buFont typeface="Arial" charset="0"/>
              <a:buNone/>
            </a:pPr>
            <a:endParaRPr lang="en-US" sz="2000" dirty="0" smtClean="0">
              <a:latin typeface="Arial" charset="0"/>
              <a:cs typeface="Arial" charset="0"/>
            </a:endParaRPr>
          </a:p>
        </p:txBody>
      </p:sp>
      <p:sp>
        <p:nvSpPr>
          <p:cNvPr id="31746"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1749"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1755" name="TextBox 11"/>
          <p:cNvSpPr txBox="1">
            <a:spLocks noChangeArrowheads="1"/>
          </p:cNvSpPr>
          <p:nvPr/>
        </p:nvSpPr>
        <p:spPr bwMode="auto">
          <a:xfrm>
            <a:off x="762000" y="304800"/>
            <a:ext cx="7696200" cy="369888"/>
          </a:xfrm>
          <a:prstGeom prst="rect">
            <a:avLst/>
          </a:prstGeom>
          <a:noFill/>
          <a:ln w="9525">
            <a:noFill/>
            <a:miter lim="800000"/>
            <a:headEnd/>
            <a:tailEnd/>
          </a:ln>
        </p:spPr>
        <p:txBody>
          <a:bodyPr>
            <a:spAutoFit/>
          </a:bodyPr>
          <a:lstStyle/>
          <a:p>
            <a:pPr algn="ctr" eaLnBrk="1" hangingPunct="1"/>
            <a:r>
              <a:rPr lang="en-IN" b="1"/>
              <a:t>DRIVING LICENCE</a:t>
            </a: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b="1" dirty="0" smtClean="0">
                <a:latin typeface="Arial" charset="0"/>
                <a:cs typeface="Arial" charset="0"/>
              </a:rPr>
              <a:t>Sec. 7—No  learner’s </a:t>
            </a:r>
            <a:r>
              <a:rPr lang="en-US" sz="2000" b="1" dirty="0" err="1" smtClean="0">
                <a:latin typeface="Arial" charset="0"/>
                <a:cs typeface="Arial" charset="0"/>
              </a:rPr>
              <a:t>licence</a:t>
            </a:r>
            <a:r>
              <a:rPr lang="en-US" sz="2000" b="1" dirty="0" smtClean="0">
                <a:latin typeface="Arial" charset="0"/>
                <a:cs typeface="Arial" charset="0"/>
              </a:rPr>
              <a:t> </a:t>
            </a:r>
            <a:r>
              <a:rPr lang="en-US" sz="2000" dirty="0" smtClean="0">
                <a:latin typeface="Arial" charset="0"/>
                <a:cs typeface="Arial" charset="0"/>
              </a:rPr>
              <a:t>for transport vehicle unless the person has held DL to drive LMV for at least one year.</a:t>
            </a:r>
          </a:p>
          <a:p>
            <a:pPr algn="just" eaLnBrk="1" hangingPunct="1">
              <a:buFont typeface="Wingdings" pitchFamily="2" charset="2"/>
              <a:buChar char="q"/>
            </a:pPr>
            <a:r>
              <a:rPr lang="en-US" sz="2000" b="1" dirty="0" smtClean="0">
                <a:latin typeface="Arial" charset="0"/>
                <a:cs typeface="Arial" charset="0"/>
              </a:rPr>
              <a:t>Sec.8—Grant of learner’s </a:t>
            </a:r>
            <a:r>
              <a:rPr lang="en-US" sz="2000" b="1" dirty="0" err="1" smtClean="0">
                <a:latin typeface="Arial" charset="0"/>
                <a:cs typeface="Arial" charset="0"/>
              </a:rPr>
              <a:t>licence</a:t>
            </a:r>
            <a:r>
              <a:rPr lang="en-US" sz="2000" dirty="0" smtClean="0">
                <a:latin typeface="Arial" charset="0"/>
                <a:cs typeface="Arial" charset="0"/>
              </a:rPr>
              <a:t>—Application to authority where applicant ordinarily resides or carries on business, or where the driving training school is situated.</a:t>
            </a:r>
          </a:p>
          <a:p>
            <a:pPr algn="just" eaLnBrk="1" hangingPunct="1">
              <a:buFont typeface="Wingdings" pitchFamily="2" charset="2"/>
              <a:buChar char="q"/>
            </a:pPr>
            <a:r>
              <a:rPr lang="en-US" sz="2000" b="1" dirty="0" smtClean="0">
                <a:latin typeface="Arial" charset="0"/>
                <a:cs typeface="Arial" charset="0"/>
              </a:rPr>
              <a:t>Sec.9—Grant of DL</a:t>
            </a:r>
            <a:r>
              <a:rPr lang="en-US" sz="2000" dirty="0" smtClean="0">
                <a:latin typeface="Arial" charset="0"/>
                <a:cs typeface="Arial" charset="0"/>
              </a:rPr>
              <a:t>—Refusal in case of habitual criminal or </a:t>
            </a:r>
            <a:r>
              <a:rPr lang="en-US" sz="2000" dirty="0" err="1" smtClean="0">
                <a:latin typeface="Arial" charset="0"/>
                <a:cs typeface="Arial" charset="0"/>
              </a:rPr>
              <a:t>drunkard,habitual</a:t>
            </a:r>
            <a:r>
              <a:rPr lang="en-US" sz="2000" dirty="0" smtClean="0">
                <a:latin typeface="Arial" charset="0"/>
                <a:cs typeface="Arial" charset="0"/>
              </a:rPr>
              <a:t> addict to any narcotic drug or psychotropic substance.</a:t>
            </a:r>
          </a:p>
          <a:p>
            <a:pPr algn="just" eaLnBrk="1" hangingPunct="1">
              <a:buFont typeface="Wingdings" pitchFamily="2" charset="2"/>
              <a:buChar char="q"/>
            </a:pPr>
            <a:r>
              <a:rPr lang="en-US" sz="2000" b="1" dirty="0" smtClean="0">
                <a:latin typeface="Arial" charset="0"/>
                <a:cs typeface="Arial" charset="0"/>
              </a:rPr>
              <a:t>Sec.13</a:t>
            </a:r>
            <a:r>
              <a:rPr lang="en-US" sz="2000" dirty="0" smtClean="0">
                <a:latin typeface="Arial" charset="0"/>
                <a:cs typeface="Arial" charset="0"/>
              </a:rPr>
              <a:t>—DL or LDL  effective throughout India.</a:t>
            </a:r>
          </a:p>
          <a:p>
            <a:pPr algn="just" eaLnBrk="1" hangingPunct="1">
              <a:buFont typeface="Wingdings" pitchFamily="2" charset="2"/>
              <a:buChar char="q"/>
            </a:pPr>
            <a:r>
              <a:rPr lang="en-US" sz="2000" b="1" dirty="0" smtClean="0">
                <a:latin typeface="Arial" charset="0"/>
                <a:cs typeface="Arial" charset="0"/>
              </a:rPr>
              <a:t>Sec.14</a:t>
            </a:r>
            <a:r>
              <a:rPr lang="en-US" sz="2000" dirty="0" smtClean="0">
                <a:latin typeface="Arial" charset="0"/>
                <a:cs typeface="Arial" charset="0"/>
              </a:rPr>
              <a:t>—Learner’s </a:t>
            </a:r>
            <a:r>
              <a:rPr lang="en-US" sz="2000" dirty="0" err="1" smtClean="0">
                <a:latin typeface="Arial" charset="0"/>
                <a:cs typeface="Arial" charset="0"/>
              </a:rPr>
              <a:t>licence</a:t>
            </a:r>
            <a:r>
              <a:rPr lang="en-US" sz="2000" dirty="0" smtClean="0">
                <a:latin typeface="Arial" charset="0"/>
                <a:cs typeface="Arial" charset="0"/>
              </a:rPr>
              <a:t> effective for six months from the date of issue—DL to drive transport   vehicle effective for three years –DL to drive transport vehicle carrying  hazardous goods effective for one year and for renewal driver has to undergo one day refresher course.</a:t>
            </a:r>
          </a:p>
          <a:p>
            <a:pPr algn="just" eaLnBrk="1" hangingPunct="1">
              <a:buFont typeface="Wingdings" pitchFamily="2" charset="2"/>
              <a:buChar char="q"/>
            </a:pPr>
            <a:r>
              <a:rPr lang="en-US" sz="2000" b="1" dirty="0" smtClean="0">
                <a:latin typeface="Arial" charset="0"/>
                <a:cs typeface="Arial" charset="0"/>
              </a:rPr>
              <a:t>Sec.15—Renewal DL</a:t>
            </a:r>
            <a:r>
              <a:rPr lang="en-US" sz="2000" dirty="0" smtClean="0">
                <a:latin typeface="Arial" charset="0"/>
                <a:cs typeface="Arial" charset="0"/>
              </a:rPr>
              <a:t>—Application within thirty days </a:t>
            </a:r>
          </a:p>
        </p:txBody>
      </p:sp>
      <p:sp>
        <p:nvSpPr>
          <p:cNvPr id="32770"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2773"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2779" name="TextBox 11"/>
          <p:cNvSpPr txBox="1">
            <a:spLocks noChangeArrowheads="1"/>
          </p:cNvSpPr>
          <p:nvPr/>
        </p:nvSpPr>
        <p:spPr bwMode="auto">
          <a:xfrm>
            <a:off x="762000" y="304800"/>
            <a:ext cx="7696200" cy="369888"/>
          </a:xfrm>
          <a:prstGeom prst="rect">
            <a:avLst/>
          </a:prstGeom>
          <a:noFill/>
          <a:ln w="9525">
            <a:noFill/>
            <a:miter lim="800000"/>
            <a:headEnd/>
            <a:tailEnd/>
          </a:ln>
        </p:spPr>
        <p:txBody>
          <a:bodyPr>
            <a:spAutoFit/>
          </a:bodyPr>
          <a:lstStyle/>
          <a:p>
            <a:pPr algn="ctr" eaLnBrk="1" hangingPunct="1"/>
            <a:r>
              <a:rPr lang="en-IN" b="1"/>
              <a:t>DRIVING LICENCE</a:t>
            </a: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762000" y="1143000"/>
            <a:ext cx="8382000" cy="5715000"/>
          </a:xfrm>
          <a:extLst/>
        </p:spPr>
        <p:style>
          <a:lnRef idx="1">
            <a:schemeClr val="accent2"/>
          </a:lnRef>
          <a:fillRef idx="2">
            <a:schemeClr val="accent2"/>
          </a:fillRef>
          <a:effectRef idx="1">
            <a:schemeClr val="accent2"/>
          </a:effectRef>
          <a:fontRef idx="minor">
            <a:schemeClr val="dk1"/>
          </a:fontRef>
        </p:style>
        <p:txBody>
          <a:bodyPr>
            <a:noAutofit/>
          </a:bodyPr>
          <a:lstStyle/>
          <a:p>
            <a:pPr marL="342900" lvl="6" indent="-342900" algn="just" fontAlgn="base">
              <a:spcAft>
                <a:spcPct val="0"/>
              </a:spcAft>
              <a:buFont typeface="Wingdings" pitchFamily="2" charset="2"/>
              <a:buChar char="q"/>
              <a:defRPr/>
            </a:pPr>
            <a:r>
              <a:rPr lang="en-US" sz="2200" b="1" dirty="0" smtClean="0">
                <a:latin typeface="Arial" pitchFamily="34" charset="0"/>
                <a:cs typeface="Arial" pitchFamily="34" charset="0"/>
              </a:rPr>
              <a:t>Sec. 66—(Chapter V)—</a:t>
            </a:r>
            <a:r>
              <a:rPr lang="en-US" sz="2200" dirty="0" smtClean="0">
                <a:latin typeface="Arial" pitchFamily="34" charset="0"/>
                <a:cs typeface="Arial" pitchFamily="34" charset="0"/>
              </a:rPr>
              <a:t>Control of Transport Vehicles-- Necessity for Permits—Owner cannot ply the vehicle off the route even if it is not actually carrying any passenger .</a:t>
            </a:r>
          </a:p>
          <a:p>
            <a:pPr algn="just" eaLnBrk="1" hangingPunct="1">
              <a:buFont typeface="Wingdings" pitchFamily="2" charset="2"/>
              <a:buChar char="q"/>
              <a:defRPr/>
            </a:pPr>
            <a:r>
              <a:rPr lang="en-US" sz="2200" dirty="0" smtClean="0">
                <a:latin typeface="Arial" pitchFamily="34" charset="0"/>
                <a:cs typeface="Arial" pitchFamily="34" charset="0"/>
              </a:rPr>
              <a:t>Object is to ensure safety of </a:t>
            </a:r>
            <a:r>
              <a:rPr lang="en-US" sz="2200" dirty="0" smtClean="0">
                <a:solidFill>
                  <a:srgbClr val="0000FF"/>
                </a:solidFill>
                <a:latin typeface="Arial" pitchFamily="34" charset="0"/>
                <a:cs typeface="Arial" pitchFamily="34" charset="0"/>
              </a:rPr>
              <a:t>passengers—No necessity of permit when a road or place is not a ‘public place’ or a ‘highway</a:t>
            </a:r>
            <a:r>
              <a:rPr lang="en-US" sz="2200" dirty="0" smtClean="0">
                <a:latin typeface="Arial" pitchFamily="34" charset="0"/>
                <a:cs typeface="Arial" pitchFamily="34" charset="0"/>
              </a:rPr>
              <a:t>’.</a:t>
            </a:r>
          </a:p>
          <a:p>
            <a:pPr algn="just" eaLnBrk="1" hangingPunct="1">
              <a:buFont typeface="Wingdings" pitchFamily="2" charset="2"/>
              <a:buChar char="q"/>
              <a:defRPr/>
            </a:pPr>
            <a:r>
              <a:rPr lang="en-US" sz="2200" dirty="0" smtClean="0">
                <a:latin typeface="Arial" pitchFamily="34" charset="0"/>
                <a:cs typeface="Arial" pitchFamily="34" charset="0"/>
              </a:rPr>
              <a:t>Whether permit is required before granting registration ?</a:t>
            </a:r>
          </a:p>
          <a:p>
            <a:pPr algn="just" eaLnBrk="1" hangingPunct="1">
              <a:buFont typeface="Wingdings" pitchFamily="2" charset="2"/>
              <a:buChar char="q"/>
              <a:defRPr/>
            </a:pPr>
            <a:r>
              <a:rPr lang="en-US" sz="2200" dirty="0" smtClean="0">
                <a:latin typeface="Arial" pitchFamily="34" charset="0"/>
                <a:cs typeface="Arial" pitchFamily="34" charset="0"/>
              </a:rPr>
              <a:t>Authorizing the use of the vehicle in a particular place as per the manner of use.</a:t>
            </a:r>
          </a:p>
          <a:p>
            <a:pPr algn="just" eaLnBrk="1" hangingPunct="1">
              <a:buFont typeface="Wingdings" pitchFamily="2" charset="2"/>
              <a:buChar char="q"/>
              <a:defRPr/>
            </a:pPr>
            <a:r>
              <a:rPr lang="en-US" sz="2200" b="1" dirty="0" smtClean="0">
                <a:latin typeface="Arial" pitchFamily="34" charset="0"/>
                <a:cs typeface="Arial" pitchFamily="34" charset="0"/>
              </a:rPr>
              <a:t>Permit necessary for all commercial vehicles (passenger as well as goods vehicle)</a:t>
            </a:r>
          </a:p>
          <a:p>
            <a:pPr algn="just" eaLnBrk="1" hangingPunct="1">
              <a:buFont typeface="Wingdings" pitchFamily="2" charset="2"/>
              <a:buChar char="q"/>
              <a:defRPr/>
            </a:pPr>
            <a:r>
              <a:rPr lang="en-US" sz="2200" dirty="0" smtClean="0">
                <a:latin typeface="Arial" pitchFamily="34" charset="0"/>
                <a:cs typeface="Arial" pitchFamily="34" charset="0"/>
              </a:rPr>
              <a:t>Stage carriage permit holder may be </a:t>
            </a:r>
            <a:r>
              <a:rPr lang="en-US" sz="2200" dirty="0" err="1" smtClean="0">
                <a:latin typeface="Arial" pitchFamily="34" charset="0"/>
                <a:cs typeface="Arial" pitchFamily="34" charset="0"/>
              </a:rPr>
              <a:t>authorised</a:t>
            </a:r>
            <a:r>
              <a:rPr lang="en-US" sz="2200" dirty="0" smtClean="0">
                <a:latin typeface="Arial" pitchFamily="34" charset="0"/>
                <a:cs typeface="Arial" pitchFamily="34" charset="0"/>
              </a:rPr>
              <a:t> to use the vehicle as a goods carriage either when carrying passengers or not.</a:t>
            </a:r>
          </a:p>
          <a:p>
            <a:pPr algn="just" eaLnBrk="1" hangingPunct="1">
              <a:buFont typeface="Wingdings" pitchFamily="2" charset="2"/>
              <a:buChar char="q"/>
              <a:defRPr/>
            </a:pPr>
            <a:r>
              <a:rPr lang="en-US" sz="2200" b="1" dirty="0" smtClean="0">
                <a:latin typeface="Arial" pitchFamily="34" charset="0"/>
                <a:cs typeface="Arial" pitchFamily="34" charset="0"/>
              </a:rPr>
              <a:t>Drawing of trailer—Goods carriage permit.</a:t>
            </a:r>
            <a:endParaRPr lang="en-US" sz="2200" b="1" dirty="0">
              <a:latin typeface="Arial" pitchFamily="34" charset="0"/>
              <a:cs typeface="Arial" pitchFamily="34" charset="0"/>
            </a:endParaRPr>
          </a:p>
        </p:txBody>
      </p:sp>
      <p:sp>
        <p:nvSpPr>
          <p:cNvPr id="33794"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3797" name="Content Placeholder 2"/>
          <p:cNvSpPr txBox="1">
            <a:spLocks/>
          </p:cNvSpPr>
          <p:nvPr/>
        </p:nvSpPr>
        <p:spPr bwMode="auto">
          <a:xfrm>
            <a:off x="1116013" y="1679575"/>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3803" name="TextBox 11"/>
          <p:cNvSpPr txBox="1">
            <a:spLocks noChangeArrowheads="1"/>
          </p:cNvSpPr>
          <p:nvPr/>
        </p:nvSpPr>
        <p:spPr bwMode="auto">
          <a:xfrm>
            <a:off x="762000" y="304800"/>
            <a:ext cx="7696200" cy="584775"/>
          </a:xfrm>
          <a:prstGeom prst="rect">
            <a:avLst/>
          </a:prstGeom>
          <a:noFill/>
          <a:ln w="9525">
            <a:noFill/>
            <a:miter lim="800000"/>
            <a:headEnd/>
            <a:tailEnd/>
          </a:ln>
        </p:spPr>
        <p:txBody>
          <a:bodyPr wrap="square">
            <a:spAutoFit/>
          </a:bodyPr>
          <a:lstStyle/>
          <a:p>
            <a:pPr algn="ctr" eaLnBrk="1" hangingPunct="1"/>
            <a:r>
              <a:rPr lang="en-IN" sz="3200" b="1" dirty="0"/>
              <a:t>PERMIT</a:t>
            </a: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Arial" charset="0"/>
              <a:buNone/>
            </a:pPr>
            <a:r>
              <a:rPr lang="en-US" sz="2000" b="1" dirty="0" smtClean="0">
                <a:latin typeface="Arial" charset="0"/>
                <a:cs typeface="Arial" charset="0"/>
              </a:rPr>
              <a:t>Permit not necessary for the following vehicles:</a:t>
            </a:r>
          </a:p>
          <a:p>
            <a:pPr algn="just" eaLnBrk="1" hangingPunct="1">
              <a:buFont typeface="Wingdings" pitchFamily="2" charset="2"/>
              <a:buChar char="q"/>
            </a:pPr>
            <a:r>
              <a:rPr lang="en-US" sz="2000" dirty="0" smtClean="0">
                <a:solidFill>
                  <a:srgbClr val="0000FF"/>
                </a:solidFill>
                <a:latin typeface="Arial" charset="0"/>
                <a:cs typeface="Arial" charset="0"/>
              </a:rPr>
              <a:t>Transport vehicle owned by Central or State Government and used for Government </a:t>
            </a:r>
            <a:r>
              <a:rPr lang="en-US" sz="2000" dirty="0" err="1" smtClean="0">
                <a:latin typeface="Arial" charset="0"/>
                <a:cs typeface="Arial" charset="0"/>
              </a:rPr>
              <a:t>purposes,Transport</a:t>
            </a:r>
            <a:r>
              <a:rPr lang="en-US" sz="2000" dirty="0" smtClean="0">
                <a:latin typeface="Arial" charset="0"/>
                <a:cs typeface="Arial" charset="0"/>
              </a:rPr>
              <a:t> vehicle owned by a Local </a:t>
            </a:r>
            <a:r>
              <a:rPr lang="en-US" sz="2000" dirty="0" err="1" smtClean="0">
                <a:latin typeface="Arial" charset="0"/>
                <a:cs typeface="Arial" charset="0"/>
              </a:rPr>
              <a:t>authoritry</a:t>
            </a:r>
            <a:r>
              <a:rPr lang="en-US" sz="2000" dirty="0" smtClean="0">
                <a:latin typeface="Arial" charset="0"/>
                <a:cs typeface="Arial" charset="0"/>
              </a:rPr>
              <a:t> or under contract with a Local authority and used solely for road </a:t>
            </a:r>
            <a:r>
              <a:rPr lang="en-US" sz="2000" dirty="0" err="1" smtClean="0">
                <a:latin typeface="Arial" charset="0"/>
                <a:cs typeface="Arial" charset="0"/>
              </a:rPr>
              <a:t>cleansing,road</a:t>
            </a:r>
            <a:r>
              <a:rPr lang="en-US" sz="2000" dirty="0" smtClean="0">
                <a:latin typeface="Arial" charset="0"/>
                <a:cs typeface="Arial" charset="0"/>
              </a:rPr>
              <a:t> watering or conservancy purposes.</a:t>
            </a:r>
          </a:p>
          <a:p>
            <a:pPr algn="just" eaLnBrk="1" hangingPunct="1">
              <a:buFont typeface="Wingdings" pitchFamily="2" charset="2"/>
              <a:buChar char="q"/>
            </a:pPr>
            <a:r>
              <a:rPr lang="en-US" sz="2000" dirty="0" smtClean="0">
                <a:latin typeface="Arial" charset="0"/>
                <a:cs typeface="Arial" charset="0"/>
              </a:rPr>
              <a:t>For </a:t>
            </a:r>
            <a:r>
              <a:rPr lang="en-US" sz="2000" dirty="0" smtClean="0">
                <a:solidFill>
                  <a:srgbClr val="0000FF"/>
                </a:solidFill>
                <a:latin typeface="Arial" charset="0"/>
                <a:cs typeface="Arial" charset="0"/>
              </a:rPr>
              <a:t>police, fire brigade or ambulance purposes</a:t>
            </a:r>
            <a:r>
              <a:rPr lang="en-US" sz="2000" dirty="0" smtClean="0">
                <a:latin typeface="Arial" charset="0"/>
                <a:cs typeface="Arial" charset="0"/>
              </a:rPr>
              <a:t>.</a:t>
            </a:r>
          </a:p>
          <a:p>
            <a:pPr algn="just" eaLnBrk="1" hangingPunct="1">
              <a:buFont typeface="Wingdings" pitchFamily="2" charset="2"/>
              <a:buChar char="q"/>
            </a:pPr>
            <a:r>
              <a:rPr lang="en-US" sz="2000" dirty="0" smtClean="0">
                <a:latin typeface="Arial" charset="0"/>
                <a:cs typeface="Arial" charset="0"/>
              </a:rPr>
              <a:t>Used solely for the </a:t>
            </a:r>
            <a:r>
              <a:rPr lang="en-US" sz="2000" dirty="0" smtClean="0">
                <a:solidFill>
                  <a:srgbClr val="0000FF"/>
                </a:solidFill>
                <a:latin typeface="Arial" charset="0"/>
                <a:cs typeface="Arial" charset="0"/>
              </a:rPr>
              <a:t>conveyance of  corpses and the mourners </a:t>
            </a:r>
            <a:r>
              <a:rPr lang="en-US" sz="2000" dirty="0" smtClean="0">
                <a:latin typeface="Arial" charset="0"/>
                <a:cs typeface="Arial" charset="0"/>
              </a:rPr>
              <a:t>accompanying the corpses.</a:t>
            </a:r>
          </a:p>
          <a:p>
            <a:pPr algn="just" eaLnBrk="1" hangingPunct="1">
              <a:buFont typeface="Wingdings" pitchFamily="2" charset="2"/>
              <a:buChar char="q"/>
            </a:pPr>
            <a:r>
              <a:rPr lang="en-US" sz="2000" dirty="0" smtClean="0">
                <a:latin typeface="Arial" charset="0"/>
                <a:cs typeface="Arial" charset="0"/>
              </a:rPr>
              <a:t>Used for </a:t>
            </a:r>
            <a:r>
              <a:rPr lang="en-US" sz="2000" dirty="0" smtClean="0">
                <a:solidFill>
                  <a:srgbClr val="0000FF"/>
                </a:solidFill>
                <a:latin typeface="Arial" charset="0"/>
                <a:cs typeface="Arial" charset="0"/>
              </a:rPr>
              <a:t>towing a disabled vehicle</a:t>
            </a:r>
            <a:r>
              <a:rPr lang="en-US" sz="2000" dirty="0" smtClean="0">
                <a:latin typeface="Arial" charset="0"/>
                <a:cs typeface="Arial" charset="0"/>
              </a:rPr>
              <a:t>.</a:t>
            </a:r>
          </a:p>
          <a:p>
            <a:pPr algn="just" eaLnBrk="1" hangingPunct="1">
              <a:buFont typeface="Wingdings" pitchFamily="2" charset="2"/>
              <a:buChar char="q"/>
            </a:pPr>
            <a:r>
              <a:rPr lang="en-US" sz="2000" dirty="0" smtClean="0">
                <a:latin typeface="Arial" charset="0"/>
                <a:cs typeface="Arial" charset="0"/>
              </a:rPr>
              <a:t>Used to remove goods from </a:t>
            </a:r>
            <a:r>
              <a:rPr lang="en-US" sz="2000" dirty="0" err="1" smtClean="0">
                <a:latin typeface="Arial" charset="0"/>
                <a:cs typeface="Arial" charset="0"/>
              </a:rPr>
              <a:t>disbaled</a:t>
            </a:r>
            <a:r>
              <a:rPr lang="en-US" sz="2000" dirty="0" smtClean="0">
                <a:latin typeface="Arial" charset="0"/>
                <a:cs typeface="Arial" charset="0"/>
              </a:rPr>
              <a:t> vehicle to a place of safety.</a:t>
            </a:r>
          </a:p>
          <a:p>
            <a:pPr algn="just" eaLnBrk="1" hangingPunct="1">
              <a:buFont typeface="Wingdings" pitchFamily="2" charset="2"/>
              <a:buChar char="q"/>
            </a:pPr>
            <a:r>
              <a:rPr lang="en-US" sz="2000" dirty="0" smtClean="0">
                <a:latin typeface="Arial" charset="0"/>
                <a:cs typeface="Arial" charset="0"/>
              </a:rPr>
              <a:t>Used for </a:t>
            </a:r>
            <a:r>
              <a:rPr lang="en-US" sz="2000" dirty="0" smtClean="0">
                <a:solidFill>
                  <a:srgbClr val="0000FF"/>
                </a:solidFill>
                <a:latin typeface="Arial" charset="0"/>
                <a:cs typeface="Arial" charset="0"/>
              </a:rPr>
              <a:t>any other public purposes prescribed by State Govt</a:t>
            </a:r>
            <a:r>
              <a:rPr lang="en-US" sz="2000" dirty="0" smtClean="0">
                <a:latin typeface="Arial" charset="0"/>
                <a:cs typeface="Arial" charset="0"/>
              </a:rPr>
              <a:t>.</a:t>
            </a:r>
          </a:p>
          <a:p>
            <a:pPr algn="just" eaLnBrk="1" hangingPunct="1">
              <a:buFont typeface="Wingdings" pitchFamily="2" charset="2"/>
              <a:buChar char="q"/>
            </a:pPr>
            <a:r>
              <a:rPr lang="en-US" sz="2000" dirty="0" smtClean="0">
                <a:latin typeface="Arial" charset="0"/>
                <a:cs typeface="Arial" charset="0"/>
              </a:rPr>
              <a:t>Goods vehicle with </a:t>
            </a:r>
            <a:r>
              <a:rPr lang="en-US" sz="2000" dirty="0" smtClean="0">
                <a:solidFill>
                  <a:srgbClr val="0000FF"/>
                </a:solidFill>
                <a:latin typeface="Arial" charset="0"/>
                <a:cs typeface="Arial" charset="0"/>
              </a:rPr>
              <a:t>GVW not exceeding 3000 kilograms</a:t>
            </a:r>
            <a:r>
              <a:rPr lang="en-US" sz="2000" dirty="0" smtClean="0">
                <a:latin typeface="Arial" charset="0"/>
                <a:cs typeface="Arial" charset="0"/>
              </a:rPr>
              <a:t>.</a:t>
            </a:r>
          </a:p>
          <a:p>
            <a:pPr algn="just" eaLnBrk="1" hangingPunct="1">
              <a:buFont typeface="Wingdings" pitchFamily="2" charset="2"/>
              <a:buChar char="q"/>
            </a:pPr>
            <a:r>
              <a:rPr lang="en-US" sz="2000" dirty="0" smtClean="0">
                <a:latin typeface="Arial" charset="0"/>
                <a:cs typeface="Arial" charset="0"/>
              </a:rPr>
              <a:t>Purchased in one state and proceeding to another state.</a:t>
            </a:r>
          </a:p>
          <a:p>
            <a:pPr algn="just" eaLnBrk="1" hangingPunct="1">
              <a:buFont typeface="Wingdings" pitchFamily="2" charset="2"/>
              <a:buChar char="q"/>
            </a:pPr>
            <a:r>
              <a:rPr lang="en-US" sz="2000" dirty="0" smtClean="0">
                <a:solidFill>
                  <a:srgbClr val="0000FF"/>
                </a:solidFill>
                <a:latin typeface="Arial" charset="0"/>
                <a:cs typeface="Arial" charset="0"/>
              </a:rPr>
              <a:t>Diverting through another route due to flood, earthquake etc.  </a:t>
            </a:r>
          </a:p>
        </p:txBody>
      </p:sp>
      <p:sp>
        <p:nvSpPr>
          <p:cNvPr id="34818"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4821"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4827" name="TextBox 11"/>
          <p:cNvSpPr txBox="1">
            <a:spLocks noChangeArrowheads="1"/>
          </p:cNvSpPr>
          <p:nvPr/>
        </p:nvSpPr>
        <p:spPr bwMode="auto">
          <a:xfrm>
            <a:off x="762000" y="304800"/>
            <a:ext cx="7696200" cy="584775"/>
          </a:xfrm>
          <a:prstGeom prst="rect">
            <a:avLst/>
          </a:prstGeom>
          <a:noFill/>
          <a:ln w="9525">
            <a:noFill/>
            <a:miter lim="800000"/>
            <a:headEnd/>
            <a:tailEnd/>
          </a:ln>
        </p:spPr>
        <p:txBody>
          <a:bodyPr>
            <a:spAutoFit/>
          </a:bodyPr>
          <a:lstStyle/>
          <a:p>
            <a:pPr algn="ctr" eaLnBrk="1" hangingPunct="1"/>
            <a:r>
              <a:rPr lang="en-IN" sz="3200" b="1" dirty="0"/>
              <a:t>WHERE PERMIT NOT REQUIRED</a:t>
            </a: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b="1" dirty="0" smtClean="0">
                <a:latin typeface="Arial" charset="0"/>
                <a:cs typeface="Arial" charset="0"/>
              </a:rPr>
              <a:t>Sec.67--Application for permit</a:t>
            </a:r>
            <a:r>
              <a:rPr lang="en-US" sz="2000" dirty="0" smtClean="0">
                <a:latin typeface="Arial" charset="0"/>
                <a:cs typeface="Arial" charset="0"/>
              </a:rPr>
              <a:t>—RTO of the region in which it is proposed to use the vehicle—Vehicle to be used in two or more regions—If the area in each region is approximately equal, then application to the authority where the vehicle will be kept.</a:t>
            </a:r>
          </a:p>
          <a:p>
            <a:pPr algn="just" eaLnBrk="1" hangingPunct="1">
              <a:buFont typeface="Wingdings" pitchFamily="2" charset="2"/>
              <a:buChar char="q"/>
            </a:pPr>
            <a:r>
              <a:rPr lang="en-US" sz="2000" b="1" dirty="0" smtClean="0">
                <a:latin typeface="Arial" charset="0"/>
                <a:cs typeface="Arial" charset="0"/>
              </a:rPr>
              <a:t>Sec.81—Duration and renewal of permits</a:t>
            </a:r>
            <a:r>
              <a:rPr lang="en-US" sz="2000" dirty="0" smtClean="0">
                <a:latin typeface="Arial" charset="0"/>
                <a:cs typeface="Arial" charset="0"/>
              </a:rPr>
              <a:t>—Effective for </a:t>
            </a:r>
            <a:r>
              <a:rPr lang="en-US" sz="2000" dirty="0" smtClean="0">
                <a:solidFill>
                  <a:srgbClr val="FF0000"/>
                </a:solidFill>
                <a:latin typeface="Arial" charset="0"/>
                <a:cs typeface="Arial" charset="0"/>
              </a:rPr>
              <a:t>five years</a:t>
            </a:r>
            <a:r>
              <a:rPr lang="en-US" sz="2000" dirty="0" smtClean="0">
                <a:latin typeface="Arial" charset="0"/>
                <a:cs typeface="Arial" charset="0"/>
              </a:rPr>
              <a:t>—Renewal application  to be made </a:t>
            </a:r>
            <a:r>
              <a:rPr lang="en-US" sz="2000" dirty="0" smtClean="0">
                <a:solidFill>
                  <a:srgbClr val="0000FF"/>
                </a:solidFill>
                <a:latin typeface="Arial" charset="0"/>
                <a:cs typeface="Arial" charset="0"/>
              </a:rPr>
              <a:t>not less than fifteen days</a:t>
            </a:r>
            <a:r>
              <a:rPr lang="en-US" sz="2000" dirty="0" smtClean="0">
                <a:latin typeface="Arial" charset="0"/>
                <a:cs typeface="Arial" charset="0"/>
              </a:rPr>
              <a:t>  before  the  date of expiry.</a:t>
            </a:r>
          </a:p>
          <a:p>
            <a:pPr algn="just" eaLnBrk="1" hangingPunct="1">
              <a:buFont typeface="Wingdings" pitchFamily="2" charset="2"/>
              <a:buChar char="q"/>
            </a:pPr>
            <a:r>
              <a:rPr lang="en-US" sz="2000" b="1" dirty="0" smtClean="0">
                <a:latin typeface="Arial" charset="0"/>
                <a:cs typeface="Arial" charset="0"/>
              </a:rPr>
              <a:t>Sec.82—Transfer of permit</a:t>
            </a:r>
            <a:r>
              <a:rPr lang="en-US" sz="2000" dirty="0" smtClean="0">
                <a:latin typeface="Arial" charset="0"/>
                <a:cs typeface="Arial" charset="0"/>
              </a:rPr>
              <a:t>—In case of death of permit holder, person succeeding to the possession of vehicle may apply for transfer  within thirty days of death—He can use the permit for three months as if it had been granted to himself.</a:t>
            </a:r>
          </a:p>
          <a:p>
            <a:pPr algn="just" eaLnBrk="1" hangingPunct="1">
              <a:buFont typeface="Wingdings" pitchFamily="2" charset="2"/>
              <a:buChar char="q"/>
            </a:pPr>
            <a:r>
              <a:rPr lang="en-US" sz="2000" b="1" dirty="0" smtClean="0">
                <a:solidFill>
                  <a:schemeClr val="tx1"/>
                </a:solidFill>
                <a:latin typeface="Arial" charset="0"/>
                <a:cs typeface="Arial" charset="0"/>
              </a:rPr>
              <a:t>Sec.83—Replacement of vehicles</a:t>
            </a:r>
            <a:r>
              <a:rPr lang="en-US" sz="2000" dirty="0" smtClean="0">
                <a:latin typeface="Arial" charset="0"/>
                <a:cs typeface="Arial" charset="0"/>
              </a:rPr>
              <a:t>—Permit holder  may seek permission for  replacement of vehicle of same nature.</a:t>
            </a:r>
          </a:p>
          <a:p>
            <a:pPr algn="just" eaLnBrk="1" hangingPunct="1">
              <a:buFont typeface="Wingdings" pitchFamily="2" charset="2"/>
              <a:buChar char="q"/>
            </a:pPr>
            <a:r>
              <a:rPr lang="en-US" sz="2000" b="1" dirty="0" smtClean="0">
                <a:latin typeface="Arial" charset="0"/>
                <a:cs typeface="Arial" charset="0"/>
              </a:rPr>
              <a:t>Sec.87—Temporary Permit—</a:t>
            </a:r>
            <a:r>
              <a:rPr lang="en-US" sz="2000" dirty="0" smtClean="0">
                <a:latin typeface="Arial" charset="0"/>
                <a:cs typeface="Arial" charset="0"/>
              </a:rPr>
              <a:t>Limited period not exceeding four months.</a:t>
            </a:r>
          </a:p>
          <a:p>
            <a:pPr algn="just" eaLnBrk="1" hangingPunct="1">
              <a:buFont typeface="Wingdings" pitchFamily="2" charset="2"/>
              <a:buChar char="q"/>
            </a:pPr>
            <a:endParaRPr lang="en-US" sz="2000" dirty="0" smtClean="0">
              <a:latin typeface="Arial" charset="0"/>
              <a:cs typeface="Arial" charset="0"/>
            </a:endParaRPr>
          </a:p>
        </p:txBody>
      </p:sp>
      <p:sp>
        <p:nvSpPr>
          <p:cNvPr id="35842"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5845"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5851" name="TextBox 11"/>
          <p:cNvSpPr txBox="1">
            <a:spLocks noChangeArrowheads="1"/>
          </p:cNvSpPr>
          <p:nvPr/>
        </p:nvSpPr>
        <p:spPr bwMode="auto">
          <a:xfrm>
            <a:off x="762000" y="304800"/>
            <a:ext cx="7696200" cy="523220"/>
          </a:xfrm>
          <a:prstGeom prst="rect">
            <a:avLst/>
          </a:prstGeom>
          <a:noFill/>
          <a:ln w="9525">
            <a:noFill/>
            <a:miter lim="800000"/>
            <a:headEnd/>
            <a:tailEnd/>
          </a:ln>
        </p:spPr>
        <p:txBody>
          <a:bodyPr>
            <a:spAutoFit/>
          </a:bodyPr>
          <a:lstStyle/>
          <a:p>
            <a:pPr algn="ctr" eaLnBrk="1" hangingPunct="1"/>
            <a:r>
              <a:rPr lang="en-IN" sz="2800" b="1" dirty="0"/>
              <a:t>OTHER PROVISIONS RELATING TO PERMIT</a:t>
            </a: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b="1" dirty="0" smtClean="0">
                <a:latin typeface="Arial" charset="0"/>
                <a:cs typeface="Arial" charset="0"/>
              </a:rPr>
              <a:t>Sec.133—Duty of vehicle owner to give information.</a:t>
            </a:r>
          </a:p>
          <a:p>
            <a:pPr algn="just" eaLnBrk="1" hangingPunct="1">
              <a:buFont typeface="Wingdings" pitchFamily="2" charset="2"/>
              <a:buChar char="ü"/>
            </a:pPr>
            <a:r>
              <a:rPr lang="en-US" sz="2000" dirty="0" smtClean="0">
                <a:latin typeface="Arial" charset="0"/>
                <a:cs typeface="Arial" charset="0"/>
              </a:rPr>
              <a:t>The vehicle owner shall on demand by a police officer, furnish the name and address of the driver and conductor along with </a:t>
            </a:r>
            <a:r>
              <a:rPr lang="en-US" sz="2000" dirty="0" err="1" smtClean="0">
                <a:latin typeface="Arial" charset="0"/>
                <a:cs typeface="Arial" charset="0"/>
              </a:rPr>
              <a:t>licence</a:t>
            </a:r>
            <a:r>
              <a:rPr lang="en-US" sz="2000" dirty="0" smtClean="0">
                <a:latin typeface="Arial" charset="0"/>
                <a:cs typeface="Arial" charset="0"/>
              </a:rPr>
              <a:t> details etc.</a:t>
            </a:r>
          </a:p>
          <a:p>
            <a:pPr algn="just" eaLnBrk="1" hangingPunct="1">
              <a:buFont typeface="Wingdings" pitchFamily="2" charset="2"/>
              <a:buChar char="ü"/>
            </a:pPr>
            <a:r>
              <a:rPr lang="en-US" sz="2000" dirty="0" smtClean="0">
                <a:latin typeface="Arial" charset="0"/>
                <a:cs typeface="Arial" charset="0"/>
              </a:rPr>
              <a:t>Police can serve notice on the </a:t>
            </a:r>
            <a:r>
              <a:rPr lang="en-US" sz="2000" dirty="0" smtClean="0">
                <a:solidFill>
                  <a:srgbClr val="0000FF"/>
                </a:solidFill>
                <a:latin typeface="Arial" charset="0"/>
                <a:cs typeface="Arial" charset="0"/>
              </a:rPr>
              <a:t>owner u/s 133 </a:t>
            </a:r>
            <a:r>
              <a:rPr lang="en-US" sz="2000" dirty="0" smtClean="0">
                <a:latin typeface="Arial" charset="0"/>
                <a:cs typeface="Arial" charset="0"/>
              </a:rPr>
              <a:t>for required information in respect to offences connected with the violations of any provisions of the </a:t>
            </a:r>
            <a:r>
              <a:rPr lang="en-US" sz="2000" dirty="0" err="1" smtClean="0">
                <a:latin typeface="Arial" charset="0"/>
                <a:cs typeface="Arial" charset="0"/>
              </a:rPr>
              <a:t>M.V.Act</a:t>
            </a:r>
            <a:r>
              <a:rPr lang="en-US" sz="2000" dirty="0" smtClean="0">
                <a:latin typeface="Arial" charset="0"/>
                <a:cs typeface="Arial" charset="0"/>
              </a:rPr>
              <a:t>.</a:t>
            </a:r>
          </a:p>
          <a:p>
            <a:pPr algn="just" eaLnBrk="1" hangingPunct="1">
              <a:buFont typeface="Wingdings" pitchFamily="2" charset="2"/>
              <a:buChar char="q"/>
            </a:pPr>
            <a:r>
              <a:rPr lang="en-US" sz="2000" b="1" dirty="0" smtClean="0">
                <a:latin typeface="Arial" charset="0"/>
                <a:cs typeface="Arial" charset="0"/>
              </a:rPr>
              <a:t>Sec.134—Duty of driver in case of accident and injury</a:t>
            </a:r>
            <a:r>
              <a:rPr lang="en-US" sz="2000" dirty="0" smtClean="0">
                <a:latin typeface="Arial" charset="0"/>
                <a:cs typeface="Arial" charset="0"/>
              </a:rPr>
              <a:t>—To take all reasonable steps to secure medical attention for the injured persons—To give information to Police officer on demand—</a:t>
            </a:r>
            <a:r>
              <a:rPr lang="en-US" sz="2000" dirty="0" smtClean="0">
                <a:solidFill>
                  <a:srgbClr val="0000FF"/>
                </a:solidFill>
                <a:latin typeface="Arial" charset="0"/>
                <a:cs typeface="Arial" charset="0"/>
              </a:rPr>
              <a:t>To report the circumstances of the occurrence within twenty-four hours at the nearest police station.</a:t>
            </a:r>
          </a:p>
          <a:p>
            <a:pPr algn="just" eaLnBrk="1" hangingPunct="1">
              <a:buFont typeface="Wingdings" pitchFamily="2" charset="2"/>
              <a:buChar char="q"/>
            </a:pPr>
            <a:r>
              <a:rPr lang="en-US" sz="2000" b="1" dirty="0" smtClean="0">
                <a:solidFill>
                  <a:srgbClr val="0000FF"/>
                </a:solidFill>
                <a:latin typeface="Arial" charset="0"/>
                <a:cs typeface="Arial" charset="0"/>
              </a:rPr>
              <a:t>Sec.134(C)—The driver/owner shall furnish the following information in writing to Insurance company</a:t>
            </a:r>
            <a:r>
              <a:rPr lang="en-US" sz="2000" dirty="0" smtClean="0">
                <a:latin typeface="Arial" charset="0"/>
                <a:cs typeface="Arial" charset="0"/>
              </a:rPr>
              <a:t>:</a:t>
            </a:r>
          </a:p>
          <a:p>
            <a:pPr algn="just" eaLnBrk="1" hangingPunct="1">
              <a:buFont typeface="Wingdings" pitchFamily="2" charset="2"/>
              <a:buChar char="ü"/>
            </a:pPr>
            <a:r>
              <a:rPr lang="en-US" sz="2000" dirty="0" smtClean="0">
                <a:latin typeface="Arial" charset="0"/>
                <a:cs typeface="Arial" charset="0"/>
              </a:rPr>
              <a:t>Policy details, Date of accident with time and place, Particulars of deceased/ </a:t>
            </a:r>
            <a:r>
              <a:rPr lang="en-US" sz="2000" dirty="0" err="1" smtClean="0">
                <a:latin typeface="Arial" charset="0"/>
                <a:cs typeface="Arial" charset="0"/>
              </a:rPr>
              <a:t>injured,Nameof</a:t>
            </a:r>
            <a:r>
              <a:rPr lang="en-US" sz="2000" dirty="0" smtClean="0">
                <a:latin typeface="Arial" charset="0"/>
                <a:cs typeface="Arial" charset="0"/>
              </a:rPr>
              <a:t> driver and </a:t>
            </a:r>
            <a:r>
              <a:rPr lang="en-US" sz="2000" dirty="0" err="1" smtClean="0">
                <a:latin typeface="Arial" charset="0"/>
                <a:cs typeface="Arial" charset="0"/>
              </a:rPr>
              <a:t>licence</a:t>
            </a:r>
            <a:r>
              <a:rPr lang="en-US" sz="2000" dirty="0" smtClean="0">
                <a:latin typeface="Arial" charset="0"/>
                <a:cs typeface="Arial" charset="0"/>
              </a:rPr>
              <a:t> details.</a:t>
            </a:r>
          </a:p>
          <a:p>
            <a:pPr algn="just" eaLnBrk="1" hangingPunct="1">
              <a:buFont typeface="Arial" charset="0"/>
              <a:buNone/>
            </a:pPr>
            <a:endParaRPr lang="en-US" sz="2000" dirty="0" smtClean="0">
              <a:latin typeface="Arial" charset="0"/>
              <a:cs typeface="Arial" charset="0"/>
            </a:endParaRPr>
          </a:p>
          <a:p>
            <a:pPr algn="just" eaLnBrk="1" hangingPunct="1">
              <a:buFont typeface="Wingdings" pitchFamily="2" charset="2"/>
              <a:buChar char="q"/>
            </a:pPr>
            <a:endParaRPr lang="en-US" sz="2000" dirty="0" smtClean="0">
              <a:latin typeface="Arial" charset="0"/>
              <a:cs typeface="Arial" charset="0"/>
            </a:endParaRPr>
          </a:p>
        </p:txBody>
      </p:sp>
      <p:sp>
        <p:nvSpPr>
          <p:cNvPr id="36866"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6869"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6875" name="TextBox 11"/>
          <p:cNvSpPr txBox="1">
            <a:spLocks noChangeArrowheads="1"/>
          </p:cNvSpPr>
          <p:nvPr/>
        </p:nvSpPr>
        <p:spPr bwMode="auto">
          <a:xfrm>
            <a:off x="762000" y="304800"/>
            <a:ext cx="7696200" cy="584775"/>
          </a:xfrm>
          <a:prstGeom prst="rect">
            <a:avLst/>
          </a:prstGeom>
          <a:noFill/>
          <a:ln w="9525">
            <a:noFill/>
            <a:miter lim="800000"/>
            <a:headEnd/>
            <a:tailEnd/>
          </a:ln>
        </p:spPr>
        <p:txBody>
          <a:bodyPr>
            <a:spAutoFit/>
          </a:bodyPr>
          <a:lstStyle/>
          <a:p>
            <a:pPr algn="ctr" eaLnBrk="1" hangingPunct="1"/>
            <a:r>
              <a:rPr lang="en-IN" sz="3200" b="1" dirty="0"/>
              <a:t>DUTY OF DRIVER AND OWNER</a:t>
            </a: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762000" y="1219200"/>
            <a:ext cx="8382000" cy="5638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dirty="0" smtClean="0">
                <a:latin typeface="Arial" charset="0"/>
                <a:cs typeface="Arial" charset="0"/>
              </a:rPr>
              <a:t>Provision u/s 140 is benevolent one and intended to offer prompt financial relief to the victim or the L.Rs. of the victim.</a:t>
            </a:r>
          </a:p>
          <a:p>
            <a:pPr algn="just" eaLnBrk="1" hangingPunct="1">
              <a:buFont typeface="Wingdings" pitchFamily="2" charset="2"/>
              <a:buChar char="q"/>
            </a:pPr>
            <a:r>
              <a:rPr lang="en-US" sz="2000" dirty="0" smtClean="0">
                <a:latin typeface="Arial" charset="0"/>
                <a:cs typeface="Arial" charset="0"/>
              </a:rPr>
              <a:t>Section does not contemplate filing of separate application</a:t>
            </a:r>
          </a:p>
          <a:p>
            <a:pPr algn="just" eaLnBrk="1" hangingPunct="1">
              <a:buFont typeface="Wingdings" pitchFamily="2" charset="2"/>
              <a:buChar char="q"/>
            </a:pPr>
            <a:r>
              <a:rPr lang="en-US" sz="2000" dirty="0" smtClean="0">
                <a:latin typeface="Arial" charset="0"/>
                <a:cs typeface="Arial" charset="0"/>
              </a:rPr>
              <a:t>No obligation cast on the claimants to prove the fault of driver or owner— Only </a:t>
            </a:r>
            <a:r>
              <a:rPr lang="en-US" sz="2000" dirty="0" err="1" smtClean="0">
                <a:latin typeface="Arial" charset="0"/>
                <a:cs typeface="Arial" charset="0"/>
              </a:rPr>
              <a:t>occurence</a:t>
            </a:r>
            <a:r>
              <a:rPr lang="en-US" sz="2000" dirty="0" smtClean="0">
                <a:latin typeface="Arial" charset="0"/>
                <a:cs typeface="Arial" charset="0"/>
              </a:rPr>
              <a:t> of accident and death/injury in the accident is to be proved.</a:t>
            </a:r>
          </a:p>
          <a:p>
            <a:pPr algn="just" eaLnBrk="1" hangingPunct="1">
              <a:buFont typeface="Wingdings" pitchFamily="2" charset="2"/>
              <a:buChar char="q"/>
            </a:pPr>
            <a:r>
              <a:rPr lang="en-US" sz="2000" dirty="0" smtClean="0">
                <a:latin typeface="Arial" charset="0"/>
                <a:cs typeface="Arial" charset="0"/>
              </a:rPr>
              <a:t>Compensation is fixed—Rs.50,000/- for death and Rs.25,000/- for permanent disability defined u/s </a:t>
            </a:r>
            <a:r>
              <a:rPr lang="en-US" sz="2000" dirty="0" smtClean="0">
                <a:solidFill>
                  <a:srgbClr val="0000FF"/>
                </a:solidFill>
                <a:latin typeface="Arial" charset="0"/>
                <a:cs typeface="Arial" charset="0"/>
              </a:rPr>
              <a:t>142</a:t>
            </a:r>
            <a:r>
              <a:rPr lang="en-US" sz="2000" dirty="0" smtClean="0">
                <a:latin typeface="Arial" charset="0"/>
                <a:cs typeface="Arial" charset="0"/>
              </a:rPr>
              <a:t> of the M. V. Act.</a:t>
            </a:r>
          </a:p>
          <a:p>
            <a:pPr algn="just" eaLnBrk="1" hangingPunct="1">
              <a:buFont typeface="Wingdings" pitchFamily="2" charset="2"/>
              <a:buChar char="q"/>
            </a:pPr>
            <a:r>
              <a:rPr lang="en-US" sz="2000" dirty="0" smtClean="0">
                <a:latin typeface="Arial" charset="0"/>
                <a:cs typeface="Arial" charset="0"/>
              </a:rPr>
              <a:t>Filing of medical certificate issued by private doctor about leg fracture—No ground for rejection of  NFL claim—Court need not go to further details while considering NFL application.</a:t>
            </a:r>
          </a:p>
          <a:p>
            <a:pPr algn="just" eaLnBrk="1" hangingPunct="1">
              <a:buFont typeface="Wingdings" pitchFamily="2" charset="2"/>
              <a:buChar char="q"/>
            </a:pPr>
            <a:r>
              <a:rPr lang="en-US" sz="2000" dirty="0" smtClean="0">
                <a:latin typeface="Arial" charset="0"/>
                <a:cs typeface="Arial" charset="0"/>
              </a:rPr>
              <a:t>Collision of motor vehicle with train—Jurisdiction and powers of the Tribunal is not ousted—Use of the motor vehicle that creates the cause of action for a claim u/s 140.</a:t>
            </a:r>
          </a:p>
          <a:p>
            <a:pPr algn="just" eaLnBrk="1" hangingPunct="1">
              <a:buFont typeface="Wingdings" pitchFamily="2" charset="2"/>
              <a:buChar char="q"/>
            </a:pPr>
            <a:r>
              <a:rPr lang="en-US" sz="2000" dirty="0" smtClean="0">
                <a:latin typeface="Arial" charset="0"/>
                <a:cs typeface="Arial" charset="0"/>
              </a:rPr>
              <a:t>Detailed enquiry not contemplated—Prima facie case required.</a:t>
            </a:r>
          </a:p>
          <a:p>
            <a:pPr algn="just" eaLnBrk="1" hangingPunct="1">
              <a:buFont typeface="Wingdings" pitchFamily="2" charset="2"/>
              <a:buChar char="q"/>
            </a:pPr>
            <a:endParaRPr lang="en-US" sz="2000" dirty="0" smtClean="0">
              <a:latin typeface="Arial" charset="0"/>
              <a:cs typeface="Arial" charset="0"/>
            </a:endParaRPr>
          </a:p>
          <a:p>
            <a:pPr algn="just" eaLnBrk="1" hangingPunct="1">
              <a:buFont typeface="Arial" charset="0"/>
              <a:buNone/>
            </a:pPr>
            <a:endParaRPr lang="en-US" sz="2000" dirty="0" smtClean="0">
              <a:latin typeface="Arial" charset="0"/>
              <a:cs typeface="Arial" charset="0"/>
            </a:endParaRPr>
          </a:p>
        </p:txBody>
      </p:sp>
      <p:sp>
        <p:nvSpPr>
          <p:cNvPr id="37890"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u="sng" dirty="0">
                <a:solidFill>
                  <a:schemeClr val="tx1"/>
                </a:solidFill>
                <a:cs typeface="Arial" charset="0"/>
              </a:rPr>
              <a:t>CHAPTER X—Liability  Without  Fault  in certain  cases </a:t>
            </a:r>
          </a:p>
        </p:txBody>
      </p:sp>
      <p:sp>
        <p:nvSpPr>
          <p:cNvPr id="37893" name="Content Placeholder 2"/>
          <p:cNvSpPr txBox="1">
            <a:spLocks/>
          </p:cNvSpPr>
          <p:nvPr/>
        </p:nvSpPr>
        <p:spPr bwMode="auto">
          <a:xfrm>
            <a:off x="1116013" y="1557338"/>
            <a:ext cx="7570787"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
            <a:ext cx="9144000" cy="838200"/>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graphicFrame>
        <p:nvGraphicFramePr>
          <p:cNvPr id="4" name="Content Placeholder 3"/>
          <p:cNvGraphicFramePr>
            <a:graphicFrameLocks noGrp="1"/>
          </p:cNvGraphicFramePr>
          <p:nvPr>
            <p:ph idx="1"/>
          </p:nvPr>
        </p:nvGraphicFramePr>
        <p:xfrm>
          <a:off x="0" y="990601"/>
          <a:ext cx="9144000" cy="6400800"/>
        </p:xfrm>
        <a:graphic>
          <a:graphicData uri="http://schemas.openxmlformats.org/drawingml/2006/table">
            <a:tbl>
              <a:tblPr firstRow="1" bandRow="1">
                <a:tableStyleId>{8FD4443E-F989-4FC4-A0C8-D5A2AF1F390B}</a:tableStyleId>
              </a:tblPr>
              <a:tblGrid>
                <a:gridCol w="1659956"/>
                <a:gridCol w="7484044"/>
              </a:tblGrid>
              <a:tr h="838200">
                <a:tc>
                  <a:txBody>
                    <a:bodyPr/>
                    <a:lstStyle/>
                    <a:p>
                      <a:pPr algn="ctr"/>
                      <a:r>
                        <a:rPr lang="en-US" dirty="0" smtClean="0">
                          <a:solidFill>
                            <a:schemeClr val="bg1"/>
                          </a:solidFill>
                        </a:rPr>
                        <a:t>GENERAL REGULATIONS</a:t>
                      </a:r>
                      <a:endParaRPr lang="en-US" dirty="0">
                        <a:solidFill>
                          <a:schemeClr val="bg1"/>
                        </a:solidFill>
                      </a:endParaRPr>
                    </a:p>
                  </a:txBody>
                  <a:tcPr marL="91446" marR="91446"/>
                </a:tc>
                <a:tc>
                  <a:txBody>
                    <a:bodyPr/>
                    <a:lstStyle/>
                    <a:p>
                      <a:pPr algn="ctr"/>
                      <a:r>
                        <a:rPr lang="en-US" dirty="0" smtClean="0">
                          <a:solidFill>
                            <a:schemeClr val="bg1"/>
                          </a:solidFill>
                        </a:rPr>
                        <a:t>DESCRIPTION</a:t>
                      </a:r>
                      <a:endParaRPr lang="en-US" dirty="0">
                        <a:solidFill>
                          <a:schemeClr val="bg1"/>
                        </a:solidFill>
                      </a:endParaRPr>
                    </a:p>
                  </a:txBody>
                  <a:tcPr marL="91446" marR="91446"/>
                </a:tc>
              </a:tr>
              <a:tr h="2057399">
                <a:tc>
                  <a:txBody>
                    <a:bodyPr/>
                    <a:lstStyle/>
                    <a:p>
                      <a:pPr algn="ctr"/>
                      <a:r>
                        <a:rPr lang="en-US" dirty="0" smtClean="0">
                          <a:solidFill>
                            <a:schemeClr val="bg1"/>
                          </a:solidFill>
                        </a:rPr>
                        <a:t>GR.</a:t>
                      </a:r>
                      <a:r>
                        <a:rPr lang="en-US" baseline="0" dirty="0" smtClean="0">
                          <a:solidFill>
                            <a:schemeClr val="bg1"/>
                          </a:solidFill>
                        </a:rPr>
                        <a:t> </a:t>
                      </a:r>
                      <a:r>
                        <a:rPr lang="en-US" dirty="0" smtClean="0">
                          <a:solidFill>
                            <a:schemeClr val="bg1"/>
                          </a:solidFill>
                        </a:rPr>
                        <a:t>3</a:t>
                      </a:r>
                      <a:endParaRPr lang="en-US" dirty="0">
                        <a:solidFill>
                          <a:schemeClr val="bg1"/>
                        </a:solidFill>
                      </a:endParaRPr>
                    </a:p>
                  </a:txBody>
                  <a:tcPr marL="91446" marR="91446"/>
                </a:tc>
                <a:tc>
                  <a:txBody>
                    <a:bodyPr/>
                    <a:lstStyle/>
                    <a:p>
                      <a:r>
                        <a:rPr lang="en-US" sz="1400" b="1" i="0" kern="1200" dirty="0" smtClean="0">
                          <a:solidFill>
                            <a:schemeClr val="bg1"/>
                          </a:solidFill>
                          <a:effectLst/>
                          <a:latin typeface="+mn-lt"/>
                          <a:ea typeface="+mn-ea"/>
                          <a:cs typeface="+mn-cs"/>
                        </a:rPr>
                        <a:t>TYPES OF POLICIES</a:t>
                      </a:r>
                      <a:r>
                        <a:rPr lang="en-US" sz="1400" b="1" i="0" kern="1200" baseline="0" dirty="0" smtClean="0">
                          <a:solidFill>
                            <a:schemeClr val="bg1"/>
                          </a:solidFill>
                          <a:effectLst/>
                          <a:latin typeface="+mn-lt"/>
                          <a:ea typeface="+mn-ea"/>
                          <a:cs typeface="+mn-cs"/>
                        </a:rPr>
                        <a:t>: </a:t>
                      </a:r>
                      <a:r>
                        <a:rPr lang="en-US" sz="1400" kern="1200" dirty="0" smtClean="0">
                          <a:solidFill>
                            <a:schemeClr val="bg1"/>
                          </a:solidFill>
                          <a:effectLst/>
                          <a:latin typeface="+mn-lt"/>
                          <a:ea typeface="+mn-ea"/>
                          <a:cs typeface="+mn-cs"/>
                        </a:rPr>
                        <a:t> There are two types of  Policies :</a:t>
                      </a:r>
                    </a:p>
                    <a:p>
                      <a:pPr algn="just"/>
                      <a:r>
                        <a:rPr lang="en-US" sz="1400" kern="1200" dirty="0" smtClean="0">
                          <a:solidFill>
                            <a:schemeClr val="bg1"/>
                          </a:solidFill>
                          <a:effectLst/>
                          <a:latin typeface="+mn-lt"/>
                          <a:ea typeface="+mn-ea"/>
                          <a:cs typeface="+mn-cs"/>
                        </a:rPr>
                        <a:t> </a:t>
                      </a:r>
                      <a:r>
                        <a:rPr lang="en-US" sz="1400" b="1" kern="1200" dirty="0" smtClean="0">
                          <a:solidFill>
                            <a:schemeClr val="bg1"/>
                          </a:solidFill>
                          <a:effectLst/>
                          <a:latin typeface="+mn-lt"/>
                          <a:ea typeface="+mn-ea"/>
                          <a:cs typeface="+mn-cs"/>
                        </a:rPr>
                        <a:t>(i)</a:t>
                      </a:r>
                      <a:r>
                        <a:rPr lang="en-US" sz="1400" kern="1200" dirty="0" smtClean="0">
                          <a:solidFill>
                            <a:schemeClr val="bg1"/>
                          </a:solidFill>
                          <a:effectLst/>
                          <a:latin typeface="+mn-lt"/>
                          <a:ea typeface="+mn-ea"/>
                          <a:cs typeface="+mn-cs"/>
                        </a:rPr>
                        <a:t> </a:t>
                      </a:r>
                      <a:r>
                        <a:rPr lang="en-US" sz="1400" b="1" kern="1200" dirty="0" smtClean="0">
                          <a:solidFill>
                            <a:schemeClr val="bg1"/>
                          </a:solidFill>
                          <a:effectLst/>
                          <a:latin typeface="+mn-lt"/>
                          <a:ea typeface="+mn-ea"/>
                          <a:cs typeface="+mn-cs"/>
                        </a:rPr>
                        <a:t>Liability Only Policy</a:t>
                      </a:r>
                      <a:r>
                        <a:rPr lang="en-US" sz="1400" kern="1200" dirty="0" smtClean="0">
                          <a:solidFill>
                            <a:schemeClr val="bg1"/>
                          </a:solidFill>
                          <a:effectLst/>
                          <a:latin typeface="+mn-lt"/>
                          <a:ea typeface="+mn-ea"/>
                          <a:cs typeface="+mn-cs"/>
                        </a:rPr>
                        <a:t>:  This covers Third Party Liability for bodily injury and/ or death and Property Damage .Personal Accident Cover for Owner-Driver is also included. </a:t>
                      </a:r>
                    </a:p>
                    <a:p>
                      <a:pPr algn="just"/>
                      <a:r>
                        <a:rPr lang="en-US" sz="1400" kern="1200" dirty="0" smtClean="0">
                          <a:solidFill>
                            <a:schemeClr val="bg1"/>
                          </a:solidFill>
                          <a:effectLst/>
                          <a:latin typeface="+mn-lt"/>
                          <a:ea typeface="+mn-ea"/>
                          <a:cs typeface="+mn-cs"/>
                        </a:rPr>
                        <a:t> </a:t>
                      </a:r>
                      <a:r>
                        <a:rPr lang="en-US" sz="1400" b="1" kern="1200" dirty="0" smtClean="0">
                          <a:solidFill>
                            <a:schemeClr val="bg1"/>
                          </a:solidFill>
                          <a:effectLst/>
                          <a:latin typeface="+mn-lt"/>
                          <a:ea typeface="+mn-ea"/>
                          <a:cs typeface="+mn-cs"/>
                        </a:rPr>
                        <a:t>(ii)</a:t>
                      </a:r>
                      <a:r>
                        <a:rPr lang="en-US" sz="1400" kern="1200" dirty="0" smtClean="0">
                          <a:solidFill>
                            <a:schemeClr val="bg1"/>
                          </a:solidFill>
                          <a:effectLst/>
                          <a:latin typeface="+mn-lt"/>
                          <a:ea typeface="+mn-ea"/>
                          <a:cs typeface="+mn-cs"/>
                        </a:rPr>
                        <a:t> </a:t>
                      </a:r>
                      <a:r>
                        <a:rPr lang="en-US" sz="1400" b="1" kern="1200" dirty="0" smtClean="0">
                          <a:solidFill>
                            <a:schemeClr val="bg1"/>
                          </a:solidFill>
                          <a:effectLst/>
                          <a:latin typeface="+mn-lt"/>
                          <a:ea typeface="+mn-ea"/>
                          <a:cs typeface="+mn-cs"/>
                        </a:rPr>
                        <a:t>Package Policy:  </a:t>
                      </a:r>
                      <a:r>
                        <a:rPr lang="en-US" sz="1400" kern="1200" dirty="0" smtClean="0">
                          <a:solidFill>
                            <a:schemeClr val="bg1"/>
                          </a:solidFill>
                          <a:effectLst/>
                          <a:latin typeface="+mn-lt"/>
                          <a:ea typeface="+mn-ea"/>
                          <a:cs typeface="+mn-cs"/>
                        </a:rPr>
                        <a:t>This covers  loss or damage to the vehicle insured in addition to </a:t>
                      </a:r>
                      <a:r>
                        <a:rPr lang="en-US" sz="1400" b="1" kern="1200" dirty="0" smtClean="0">
                          <a:solidFill>
                            <a:schemeClr val="bg1"/>
                          </a:solidFill>
                          <a:effectLst/>
                          <a:latin typeface="+mn-lt"/>
                          <a:ea typeface="+mn-ea"/>
                          <a:cs typeface="+mn-cs"/>
                        </a:rPr>
                        <a:t>(i) </a:t>
                      </a:r>
                      <a:r>
                        <a:rPr lang="en-US" sz="1400" kern="1200" dirty="0" smtClean="0">
                          <a:solidFill>
                            <a:schemeClr val="bg1"/>
                          </a:solidFill>
                          <a:effectLst/>
                          <a:latin typeface="+mn-lt"/>
                          <a:ea typeface="+mn-ea"/>
                          <a:cs typeface="+mn-cs"/>
                        </a:rPr>
                        <a:t>above.</a:t>
                      </a:r>
                    </a:p>
                    <a:p>
                      <a:pPr algn="just"/>
                      <a:r>
                        <a:rPr lang="en-US" sz="1400" kern="1200" dirty="0" smtClean="0">
                          <a:solidFill>
                            <a:schemeClr val="bg1"/>
                          </a:solidFill>
                          <a:effectLst/>
                          <a:latin typeface="+mn-lt"/>
                          <a:ea typeface="+mn-ea"/>
                          <a:cs typeface="+mn-cs"/>
                        </a:rPr>
                        <a:t>Restricting the scope of  cover under </a:t>
                      </a:r>
                      <a:r>
                        <a:rPr lang="en-US" sz="1400" b="1" kern="1200" dirty="0" smtClean="0">
                          <a:solidFill>
                            <a:schemeClr val="bg1"/>
                          </a:solidFill>
                          <a:effectLst/>
                          <a:latin typeface="+mn-lt"/>
                          <a:ea typeface="+mn-ea"/>
                          <a:cs typeface="+mn-cs"/>
                        </a:rPr>
                        <a:t>Section-I (loss of or damage to the vehicle insured)</a:t>
                      </a:r>
                      <a:r>
                        <a:rPr lang="en-US" sz="1400" kern="1200" dirty="0" smtClean="0">
                          <a:solidFill>
                            <a:schemeClr val="bg1"/>
                          </a:solidFill>
                          <a:effectLst/>
                          <a:latin typeface="+mn-lt"/>
                          <a:ea typeface="+mn-ea"/>
                          <a:cs typeface="+mn-cs"/>
                        </a:rPr>
                        <a:t> of the Package policy without any reduction in Tariff rates is permitted. Excepting this, no alteration or extension of any of the Covers, Terms, Conditions, Exclusions, etc. of any of the Policies/Endorsements laid down in this tariff is permitted without prior approval of the TAC. </a:t>
                      </a:r>
                      <a:endParaRPr lang="en-US" sz="1400" dirty="0">
                        <a:solidFill>
                          <a:schemeClr val="bg1"/>
                        </a:solidFill>
                      </a:endParaRPr>
                    </a:p>
                  </a:txBody>
                  <a:tcPr marL="91446" marR="91446"/>
                </a:tc>
              </a:tr>
              <a:tr h="670560">
                <a:tc>
                  <a:txBody>
                    <a:bodyPr/>
                    <a:lstStyle/>
                    <a:p>
                      <a:pPr algn="ctr"/>
                      <a:r>
                        <a:rPr lang="en-US" dirty="0" smtClean="0">
                          <a:solidFill>
                            <a:schemeClr val="bg1"/>
                          </a:solidFill>
                        </a:rPr>
                        <a:t>GR.</a:t>
                      </a:r>
                      <a:r>
                        <a:rPr lang="en-US" baseline="0" dirty="0" smtClean="0">
                          <a:solidFill>
                            <a:schemeClr val="bg1"/>
                          </a:solidFill>
                        </a:rPr>
                        <a:t> </a:t>
                      </a:r>
                      <a:r>
                        <a:rPr lang="en-US" dirty="0" smtClean="0">
                          <a:solidFill>
                            <a:schemeClr val="bg1"/>
                          </a:solidFill>
                        </a:rPr>
                        <a:t>11</a:t>
                      </a:r>
                      <a:endParaRPr lang="en-US" dirty="0">
                        <a:solidFill>
                          <a:schemeClr val="bg1"/>
                        </a:solidFill>
                      </a:endParaRPr>
                    </a:p>
                  </a:txBody>
                  <a:tcPr marL="91446" marR="91446"/>
                </a:tc>
                <a:tc>
                  <a:txBody>
                    <a:bodyPr/>
                    <a:lstStyle/>
                    <a:p>
                      <a:pPr algn="just"/>
                      <a:r>
                        <a:rPr lang="en-US" sz="1400" b="1" kern="1200" dirty="0" smtClean="0">
                          <a:solidFill>
                            <a:schemeClr val="bg1"/>
                          </a:solidFill>
                          <a:effectLst/>
                          <a:latin typeface="+mn-lt"/>
                          <a:ea typeface="+mn-ea"/>
                          <a:cs typeface="+mn-cs"/>
                        </a:rPr>
                        <a:t>PERIOD OF INSURANCE</a:t>
                      </a:r>
                      <a:r>
                        <a:rPr lang="en-US" sz="1400" b="1" kern="1200" baseline="0" dirty="0" smtClean="0">
                          <a:solidFill>
                            <a:schemeClr val="bg1"/>
                          </a:solidFill>
                          <a:effectLst/>
                          <a:latin typeface="+mn-lt"/>
                          <a:ea typeface="+mn-ea"/>
                          <a:cs typeface="+mn-cs"/>
                        </a:rPr>
                        <a:t>- </a:t>
                      </a:r>
                      <a:r>
                        <a:rPr lang="en-US" sz="1400" kern="1200" dirty="0" smtClean="0">
                          <a:solidFill>
                            <a:schemeClr val="bg1"/>
                          </a:solidFill>
                          <a:effectLst/>
                          <a:latin typeface="+mn-lt"/>
                          <a:ea typeface="+mn-ea"/>
                          <a:cs typeface="+mn-cs"/>
                        </a:rPr>
                        <a:t>Unless specifically stated otherwise, premiums quoted in the Schedules under various Sections of the </a:t>
                      </a:r>
                      <a:r>
                        <a:rPr lang="en-US" sz="1400" b="1" kern="1200" dirty="0" smtClean="0">
                          <a:solidFill>
                            <a:schemeClr val="bg1"/>
                          </a:solidFill>
                          <a:effectLst/>
                          <a:latin typeface="+mn-lt"/>
                          <a:ea typeface="+mn-ea"/>
                          <a:cs typeface="+mn-cs"/>
                        </a:rPr>
                        <a:t>India Motor Tariff</a:t>
                      </a:r>
                      <a:r>
                        <a:rPr lang="en-US" sz="1400" kern="1200" dirty="0" smtClean="0">
                          <a:solidFill>
                            <a:schemeClr val="bg1"/>
                          </a:solidFill>
                          <a:effectLst/>
                          <a:latin typeface="+mn-lt"/>
                          <a:ea typeface="+mn-ea"/>
                          <a:cs typeface="+mn-cs"/>
                        </a:rPr>
                        <a:t> are the premiums payable on policies issued or renewed for a period of </a:t>
                      </a:r>
                      <a:r>
                        <a:rPr lang="en-US" sz="1400" b="1" kern="1200" dirty="0" smtClean="0">
                          <a:solidFill>
                            <a:schemeClr val="bg1"/>
                          </a:solidFill>
                          <a:effectLst/>
                          <a:latin typeface="+mn-lt"/>
                          <a:ea typeface="+mn-ea"/>
                          <a:cs typeface="+mn-cs"/>
                        </a:rPr>
                        <a:t>twelve months</a:t>
                      </a:r>
                      <a:r>
                        <a:rPr lang="en-US" sz="1400" kern="1200" dirty="0" smtClean="0">
                          <a:solidFill>
                            <a:schemeClr val="bg1"/>
                          </a:solidFill>
                          <a:effectLst/>
                          <a:latin typeface="+mn-lt"/>
                          <a:ea typeface="+mn-ea"/>
                          <a:cs typeface="+mn-cs"/>
                        </a:rPr>
                        <a:t>.</a:t>
                      </a:r>
                      <a:endParaRPr lang="en-US" sz="1400" dirty="0">
                        <a:solidFill>
                          <a:schemeClr val="bg1"/>
                        </a:solidFill>
                      </a:endParaRPr>
                    </a:p>
                  </a:txBody>
                  <a:tcPr marL="91446" marR="91446"/>
                </a:tc>
              </a:tr>
              <a:tr h="866140">
                <a:tc>
                  <a:txBody>
                    <a:bodyPr/>
                    <a:lstStyle/>
                    <a:p>
                      <a:pPr algn="ctr"/>
                      <a:r>
                        <a:rPr lang="en-US" dirty="0" smtClean="0">
                          <a:solidFill>
                            <a:schemeClr val="bg1"/>
                          </a:solidFill>
                        </a:rPr>
                        <a:t>GR.</a:t>
                      </a:r>
                      <a:r>
                        <a:rPr lang="en-US" baseline="0" dirty="0" smtClean="0">
                          <a:solidFill>
                            <a:schemeClr val="bg1"/>
                          </a:solidFill>
                        </a:rPr>
                        <a:t> </a:t>
                      </a:r>
                      <a:r>
                        <a:rPr lang="en-US" dirty="0" smtClean="0">
                          <a:solidFill>
                            <a:schemeClr val="bg1"/>
                          </a:solidFill>
                        </a:rPr>
                        <a:t>17</a:t>
                      </a:r>
                      <a:endParaRPr lang="en-US" dirty="0">
                        <a:solidFill>
                          <a:schemeClr val="bg1"/>
                        </a:solidFill>
                      </a:endParaRPr>
                    </a:p>
                  </a:txBody>
                  <a:tcPr marL="91446" marR="91446"/>
                </a:tc>
                <a:tc>
                  <a:txBody>
                    <a:bodyPr/>
                    <a:lstStyle/>
                    <a:p>
                      <a:pPr algn="just"/>
                      <a:r>
                        <a:rPr lang="en-US" sz="1400" b="1" kern="1200" dirty="0" smtClean="0">
                          <a:solidFill>
                            <a:schemeClr val="bg1"/>
                          </a:solidFill>
                          <a:effectLst/>
                          <a:latin typeface="+mn-lt"/>
                          <a:ea typeface="+mn-ea"/>
                          <a:cs typeface="+mn-cs"/>
                        </a:rPr>
                        <a:t>TRANSFERS-</a:t>
                      </a:r>
                      <a:r>
                        <a:rPr lang="en-US" sz="1400" kern="1200" baseline="0" dirty="0" smtClean="0">
                          <a:solidFill>
                            <a:schemeClr val="bg1"/>
                          </a:solidFill>
                          <a:effectLst/>
                          <a:latin typeface="+mn-lt"/>
                          <a:ea typeface="+mn-ea"/>
                          <a:cs typeface="+mn-cs"/>
                        </a:rPr>
                        <a:t> </a:t>
                      </a:r>
                      <a:r>
                        <a:rPr lang="en-US" sz="1400" kern="1200" dirty="0" smtClean="0">
                          <a:solidFill>
                            <a:schemeClr val="bg1"/>
                          </a:solidFill>
                          <a:effectLst/>
                          <a:latin typeface="+mn-lt"/>
                          <a:ea typeface="+mn-ea"/>
                          <a:cs typeface="+mn-cs"/>
                        </a:rPr>
                        <a:t>On transfer of ownership, the </a:t>
                      </a:r>
                      <a:r>
                        <a:rPr lang="en-US" sz="1400" b="1" kern="1200" dirty="0" smtClean="0">
                          <a:solidFill>
                            <a:schemeClr val="bg1"/>
                          </a:solidFill>
                          <a:effectLst/>
                          <a:latin typeface="+mn-lt"/>
                          <a:ea typeface="+mn-ea"/>
                          <a:cs typeface="+mn-cs"/>
                        </a:rPr>
                        <a:t>Liability Only cover</a:t>
                      </a:r>
                      <a:r>
                        <a:rPr lang="en-US" sz="1400" kern="1200" dirty="0" smtClean="0">
                          <a:solidFill>
                            <a:schemeClr val="bg1"/>
                          </a:solidFill>
                          <a:effectLst/>
                          <a:latin typeface="+mn-lt"/>
                          <a:ea typeface="+mn-ea"/>
                          <a:cs typeface="+mn-cs"/>
                        </a:rPr>
                        <a:t>, either under a Liability Only policy or under a Package policy, is deemed to have been transferred  in </a:t>
                      </a:r>
                      <a:r>
                        <a:rPr lang="en-US" sz="1400" kern="1200" dirty="0" err="1" smtClean="0">
                          <a:solidFill>
                            <a:schemeClr val="bg1"/>
                          </a:solidFill>
                          <a:effectLst/>
                          <a:latin typeface="+mn-lt"/>
                          <a:ea typeface="+mn-ea"/>
                          <a:cs typeface="+mn-cs"/>
                        </a:rPr>
                        <a:t>favour</a:t>
                      </a:r>
                      <a:r>
                        <a:rPr lang="en-US" sz="1400" kern="1200" dirty="0" smtClean="0">
                          <a:solidFill>
                            <a:schemeClr val="bg1"/>
                          </a:solidFill>
                          <a:effectLst/>
                          <a:latin typeface="+mn-lt"/>
                          <a:ea typeface="+mn-ea"/>
                          <a:cs typeface="+mn-cs"/>
                        </a:rPr>
                        <a:t> of the   person to whom the motor vehicle is transferred with effect from the date of transfer.</a:t>
                      </a:r>
                      <a:endParaRPr lang="en-US" sz="1400" dirty="0">
                        <a:solidFill>
                          <a:schemeClr val="bg1"/>
                        </a:solidFill>
                      </a:endParaRPr>
                    </a:p>
                  </a:txBody>
                  <a:tcPr marL="91446" marR="91446"/>
                </a:tc>
              </a:tr>
              <a:tr h="1257300">
                <a:tc>
                  <a:txBody>
                    <a:bodyPr/>
                    <a:lstStyle/>
                    <a:p>
                      <a:pPr algn="ctr"/>
                      <a:r>
                        <a:rPr lang="en-US" dirty="0" smtClean="0">
                          <a:solidFill>
                            <a:schemeClr val="bg1"/>
                          </a:solidFill>
                        </a:rPr>
                        <a:t>GR.</a:t>
                      </a:r>
                      <a:r>
                        <a:rPr lang="en-US" baseline="0" dirty="0" smtClean="0">
                          <a:solidFill>
                            <a:schemeClr val="bg1"/>
                          </a:solidFill>
                        </a:rPr>
                        <a:t> </a:t>
                      </a:r>
                      <a:r>
                        <a:rPr lang="en-US" dirty="0" smtClean="0">
                          <a:solidFill>
                            <a:schemeClr val="bg1"/>
                          </a:solidFill>
                        </a:rPr>
                        <a:t>22</a:t>
                      </a:r>
                      <a:endParaRPr lang="en-US" dirty="0">
                        <a:solidFill>
                          <a:schemeClr val="bg1"/>
                        </a:solidFill>
                      </a:endParaRPr>
                    </a:p>
                  </a:txBody>
                  <a:tcPr marL="91446" marR="91446"/>
                </a:tc>
                <a:tc>
                  <a:txBody>
                    <a:bodyPr/>
                    <a:lstStyle/>
                    <a:p>
                      <a:pPr algn="just"/>
                      <a:r>
                        <a:rPr lang="en-US" sz="1400" b="1" kern="1200" dirty="0" smtClean="0">
                          <a:solidFill>
                            <a:schemeClr val="bg1"/>
                          </a:solidFill>
                          <a:effectLst/>
                          <a:latin typeface="+mn-lt"/>
                          <a:ea typeface="+mn-ea"/>
                          <a:cs typeface="+mn-cs"/>
                        </a:rPr>
                        <a:t>Cover Note</a:t>
                      </a:r>
                      <a:r>
                        <a:rPr lang="en-US" sz="1400" b="0" kern="1200" dirty="0" smtClean="0">
                          <a:solidFill>
                            <a:schemeClr val="bg1"/>
                          </a:solidFill>
                          <a:effectLst/>
                          <a:latin typeface="+mn-lt"/>
                          <a:ea typeface="+mn-ea"/>
                          <a:cs typeface="+mn-cs"/>
                        </a:rPr>
                        <a:t>:</a:t>
                      </a:r>
                      <a:r>
                        <a:rPr lang="en-US" sz="1400" b="0" kern="1200" baseline="0" dirty="0" smtClean="0">
                          <a:solidFill>
                            <a:schemeClr val="bg1"/>
                          </a:solidFill>
                          <a:effectLst/>
                          <a:latin typeface="+mn-lt"/>
                          <a:ea typeface="+mn-ea"/>
                          <a:cs typeface="+mn-cs"/>
                        </a:rPr>
                        <a:t> </a:t>
                      </a:r>
                      <a:r>
                        <a:rPr lang="en-US" sz="1400" kern="1200" dirty="0" smtClean="0">
                          <a:solidFill>
                            <a:schemeClr val="bg1"/>
                          </a:solidFill>
                          <a:effectLst/>
                          <a:latin typeface="+mn-lt"/>
                          <a:ea typeface="+mn-ea"/>
                          <a:cs typeface="+mn-cs"/>
                        </a:rPr>
                        <a:t> </a:t>
                      </a:r>
                      <a:r>
                        <a:rPr lang="en-US" sz="1400" b="1" kern="1200" dirty="0" smtClean="0">
                          <a:solidFill>
                            <a:schemeClr val="bg1"/>
                          </a:solidFill>
                          <a:effectLst/>
                          <a:latin typeface="+mn-lt"/>
                          <a:ea typeface="+mn-ea"/>
                          <a:cs typeface="+mn-cs"/>
                        </a:rPr>
                        <a:t>(i)</a:t>
                      </a:r>
                      <a:r>
                        <a:rPr lang="en-US" sz="1400" kern="1200" dirty="0" smtClean="0">
                          <a:solidFill>
                            <a:schemeClr val="bg1"/>
                          </a:solidFill>
                          <a:effectLst/>
                          <a:latin typeface="+mn-lt"/>
                          <a:ea typeface="+mn-ea"/>
                          <a:cs typeface="+mn-cs"/>
                        </a:rPr>
                        <a:t>  Cover Notes insuring Motor Vehicles are to be issued only in </a:t>
                      </a:r>
                      <a:r>
                        <a:rPr lang="en-US" sz="1400" b="1" kern="1200" dirty="0" smtClean="0">
                          <a:solidFill>
                            <a:schemeClr val="bg1"/>
                          </a:solidFill>
                          <a:effectLst/>
                          <a:latin typeface="+mn-lt"/>
                          <a:ea typeface="+mn-ea"/>
                          <a:cs typeface="+mn-cs"/>
                        </a:rPr>
                        <a:t>Form 52</a:t>
                      </a:r>
                      <a:r>
                        <a:rPr lang="en-US" sz="1400" kern="1200" dirty="0" smtClean="0">
                          <a:solidFill>
                            <a:schemeClr val="bg1"/>
                          </a:solidFill>
                          <a:effectLst/>
                          <a:latin typeface="+mn-lt"/>
                          <a:ea typeface="+mn-ea"/>
                          <a:cs typeface="+mn-cs"/>
                        </a:rPr>
                        <a:t> in terms of Rule 142 Sub-Rule (1)  of the Central Motor Vehicles Rules 1989. (</a:t>
                      </a:r>
                      <a:r>
                        <a:rPr lang="en-US" sz="1400" b="1" kern="1200" dirty="0" smtClean="0">
                          <a:solidFill>
                            <a:schemeClr val="bg1"/>
                          </a:solidFill>
                          <a:effectLst/>
                          <a:latin typeface="+mn-lt"/>
                          <a:ea typeface="+mn-ea"/>
                          <a:cs typeface="+mn-cs"/>
                        </a:rPr>
                        <a:t>Refer</a:t>
                      </a:r>
                      <a:r>
                        <a:rPr lang="en-US" sz="1400" kern="1200" dirty="0" smtClean="0">
                          <a:solidFill>
                            <a:schemeClr val="bg1"/>
                          </a:solidFill>
                          <a:effectLst/>
                          <a:latin typeface="+mn-lt"/>
                          <a:ea typeface="+mn-ea"/>
                          <a:cs typeface="+mn-cs"/>
                        </a:rPr>
                        <a:t> </a:t>
                      </a:r>
                      <a:r>
                        <a:rPr lang="en-US" sz="1400" b="1" kern="1200" dirty="0" smtClean="0">
                          <a:solidFill>
                            <a:schemeClr val="bg1"/>
                          </a:solidFill>
                          <a:effectLst/>
                          <a:latin typeface="+mn-lt"/>
                          <a:ea typeface="+mn-ea"/>
                          <a:cs typeface="+mn-cs"/>
                        </a:rPr>
                        <a:t>Section 6  of the India Motor Tariff).</a:t>
                      </a:r>
                      <a:r>
                        <a:rPr lang="en-US" sz="1400" kern="1200" dirty="0" smtClean="0">
                          <a:solidFill>
                            <a:schemeClr val="bg1"/>
                          </a:solidFill>
                          <a:effectLst/>
                          <a:latin typeface="+mn-lt"/>
                          <a:ea typeface="+mn-ea"/>
                          <a:cs typeface="+mn-cs"/>
                        </a:rPr>
                        <a:t> </a:t>
                      </a:r>
                    </a:p>
                    <a:p>
                      <a:pPr algn="just"/>
                      <a:r>
                        <a:rPr lang="en-US" sz="1400" kern="1200" dirty="0" smtClean="0">
                          <a:solidFill>
                            <a:schemeClr val="bg1"/>
                          </a:solidFill>
                          <a:effectLst/>
                          <a:latin typeface="+mn-lt"/>
                          <a:ea typeface="+mn-ea"/>
                          <a:cs typeface="+mn-cs"/>
                        </a:rPr>
                        <a:t> </a:t>
                      </a:r>
                      <a:r>
                        <a:rPr lang="en-US" sz="1400" b="1" kern="1200" dirty="0" smtClean="0">
                          <a:solidFill>
                            <a:schemeClr val="bg1"/>
                          </a:solidFill>
                          <a:effectLst/>
                          <a:latin typeface="+mn-lt"/>
                          <a:ea typeface="+mn-ea"/>
                          <a:cs typeface="+mn-cs"/>
                        </a:rPr>
                        <a:t>(ii)</a:t>
                      </a:r>
                      <a:r>
                        <a:rPr lang="en-US" sz="1400" kern="1200" dirty="0" smtClean="0">
                          <a:solidFill>
                            <a:schemeClr val="bg1"/>
                          </a:solidFill>
                          <a:effectLst/>
                          <a:latin typeface="+mn-lt"/>
                          <a:ea typeface="+mn-ea"/>
                          <a:cs typeface="+mn-cs"/>
                        </a:rPr>
                        <a:t>  In terms of Rule 142,  Sub-Rule (2) of  Central Motor Vehicles Rules 1989, a Cover Note shall be valid for a period of sixty days from the date of its issue and the insurer  shall issue a policy of insurance before the date of expiry of the Cover Note.</a:t>
                      </a:r>
                      <a:endParaRPr lang="en-US" dirty="0">
                        <a:solidFill>
                          <a:schemeClr val="bg1"/>
                        </a:solidFill>
                      </a:endParaRPr>
                    </a:p>
                  </a:txBody>
                  <a:tcPr marL="91446" marR="91446"/>
                </a:tc>
              </a:tr>
            </a:tbl>
          </a:graphicData>
        </a:graphic>
      </p:graphicFrame>
      <p:sp>
        <p:nvSpPr>
          <p:cNvPr id="16391" name="Title 11"/>
          <p:cNvSpPr>
            <a:spLocks noGrp="1"/>
          </p:cNvSpPr>
          <p:nvPr>
            <p:ph type="title"/>
          </p:nvPr>
        </p:nvSpPr>
        <p:spPr>
          <a:xfrm>
            <a:off x="457200" y="0"/>
            <a:ext cx="8229600" cy="1071563"/>
          </a:xfrm>
        </p:spPr>
        <p:txBody>
          <a:bodyPr/>
          <a:lstStyle/>
          <a:p>
            <a:r>
              <a:rPr lang="en-US" sz="3200" smtClean="0"/>
              <a:t>INDIAN MOTOR TARIFF</a:t>
            </a: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8915" name="Content Placeholder 2"/>
          <p:cNvSpPr>
            <a:spLocks noGrp="1"/>
          </p:cNvSpPr>
          <p:nvPr>
            <p:ph idx="1"/>
          </p:nvPr>
        </p:nvSpPr>
        <p:spPr>
          <a:xfrm>
            <a:off x="785813" y="1143000"/>
            <a:ext cx="8358187" cy="57150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3" pitchFamily="18" charset="2"/>
              <a:buNone/>
            </a:pPr>
            <a:endParaRPr lang="en-IN" sz="1600" dirty="0" smtClean="0">
              <a:latin typeface="Arial" charset="0"/>
              <a:ea typeface="ＭＳ Ｐゴシック" pitchFamily="34" charset="-128"/>
              <a:cs typeface="Arial" charset="0"/>
            </a:endParaRPr>
          </a:p>
          <a:p>
            <a:pPr algn="just" eaLnBrk="1" hangingPunct="1">
              <a:buFont typeface="Wingdings" pitchFamily="2" charset="2"/>
              <a:buChar char="v"/>
            </a:pPr>
            <a:r>
              <a:rPr lang="en-IN" sz="2400" b="1" dirty="0" smtClean="0">
                <a:latin typeface="Arial" charset="0"/>
                <a:ea typeface="ＭＳ Ｐゴシック" pitchFamily="34" charset="-128"/>
                <a:cs typeface="Arial" charset="0"/>
              </a:rPr>
              <a:t>Self Negligence </a:t>
            </a:r>
            <a:r>
              <a:rPr lang="en-IN" sz="2400" dirty="0" smtClean="0">
                <a:latin typeface="Arial" charset="0"/>
                <a:ea typeface="ＭＳ Ｐゴシック" pitchFamily="34" charset="-128"/>
                <a:cs typeface="Arial" charset="0"/>
              </a:rPr>
              <a:t>– The victim is solely responsible for the cause of accident.</a:t>
            </a:r>
          </a:p>
          <a:p>
            <a:pPr algn="just" eaLnBrk="1" hangingPunct="1">
              <a:buNone/>
            </a:pPr>
            <a:endParaRPr lang="en-IN" sz="2400" dirty="0" smtClean="0">
              <a:latin typeface="Arial" charset="0"/>
              <a:ea typeface="ＭＳ Ｐゴシック" pitchFamily="34" charset="-128"/>
              <a:cs typeface="Arial" charset="0"/>
            </a:endParaRPr>
          </a:p>
          <a:p>
            <a:pPr algn="just" eaLnBrk="1" hangingPunct="1">
              <a:buFont typeface="Wingdings" pitchFamily="2" charset="2"/>
              <a:buChar char="v"/>
            </a:pPr>
            <a:r>
              <a:rPr lang="en-IN" sz="2400" b="1" dirty="0" smtClean="0">
                <a:latin typeface="Arial" charset="0"/>
                <a:ea typeface="ＭＳ Ｐゴシック" pitchFamily="34" charset="-128"/>
                <a:cs typeface="Arial" charset="0"/>
              </a:rPr>
              <a:t>Contributory Negligence </a:t>
            </a:r>
            <a:r>
              <a:rPr lang="en-IN" sz="2400" dirty="0" smtClean="0">
                <a:latin typeface="Arial" charset="0"/>
                <a:ea typeface="ＭＳ Ｐゴシック" pitchFamily="34" charset="-128"/>
                <a:cs typeface="Arial" charset="0"/>
              </a:rPr>
              <a:t>– The victim has contributed to the cause of accident.</a:t>
            </a:r>
          </a:p>
          <a:p>
            <a:pPr algn="just" eaLnBrk="1" hangingPunct="1">
              <a:buNone/>
            </a:pPr>
            <a:endParaRPr lang="en-IN" sz="2400" dirty="0" smtClean="0">
              <a:latin typeface="Arial" charset="0"/>
              <a:ea typeface="ＭＳ Ｐゴシック" pitchFamily="34" charset="-128"/>
              <a:cs typeface="Arial" charset="0"/>
            </a:endParaRPr>
          </a:p>
          <a:p>
            <a:pPr algn="just" eaLnBrk="1" hangingPunct="1">
              <a:buFont typeface="Wingdings" pitchFamily="2" charset="2"/>
              <a:buChar char="v"/>
            </a:pPr>
            <a:r>
              <a:rPr lang="en-IN" sz="2400" b="1" dirty="0" smtClean="0">
                <a:latin typeface="Arial" charset="0"/>
                <a:ea typeface="ＭＳ Ｐゴシック" pitchFamily="34" charset="-128"/>
                <a:cs typeface="Arial" charset="0"/>
              </a:rPr>
              <a:t>Composite Negligence </a:t>
            </a:r>
            <a:r>
              <a:rPr lang="en-IN" sz="2400" dirty="0" smtClean="0">
                <a:latin typeface="Arial" charset="0"/>
                <a:ea typeface="ＭＳ Ｐゴシック" pitchFamily="34" charset="-128"/>
                <a:cs typeface="Arial" charset="0"/>
              </a:rPr>
              <a:t>– Where the injury is caused by the wrongful act of two parties.  </a:t>
            </a:r>
            <a:endParaRPr lang="en-US" sz="2400" dirty="0" smtClean="0">
              <a:latin typeface="Arial" charset="0"/>
              <a:ea typeface="ＭＳ Ｐゴシック" pitchFamily="34" charset="-128"/>
              <a:cs typeface="Arial" charset="0"/>
            </a:endParaRPr>
          </a:p>
        </p:txBody>
      </p:sp>
      <p:sp>
        <p:nvSpPr>
          <p:cNvPr id="38916" name="Title 3"/>
          <p:cNvSpPr>
            <a:spLocks noGrp="1"/>
          </p:cNvSpPr>
          <p:nvPr>
            <p:ph type="title"/>
          </p:nvPr>
        </p:nvSpPr>
        <p:spPr>
          <a:xfrm>
            <a:off x="457200" y="-17463"/>
            <a:ext cx="8686800" cy="1084263"/>
          </a:xfrm>
        </p:spPr>
        <p:txBody>
          <a:bodyPr anchor="t">
            <a:normAutofit/>
          </a:bodyPr>
          <a:lstStyle/>
          <a:p>
            <a:pPr algn="ctr" eaLnBrk="1" hangingPunct="1"/>
            <a:r>
              <a:rPr lang="en-IN" sz="2400" dirty="0" smtClean="0"/>
              <a:t>   </a:t>
            </a:r>
            <a:r>
              <a:rPr lang="en-IN" sz="2400" dirty="0" smtClean="0">
                <a:solidFill>
                  <a:schemeClr val="tx1"/>
                </a:solidFill>
                <a:latin typeface="Arial Rounded MT Bold" pitchFamily="34" charset="0"/>
              </a:rPr>
              <a:t>NEGLIGENCE IN MOTOR TP CASES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18435" name="Content Placeholder 2"/>
          <p:cNvSpPr>
            <a:spLocks noGrp="1"/>
          </p:cNvSpPr>
          <p:nvPr>
            <p:ph idx="1"/>
          </p:nvPr>
        </p:nvSpPr>
        <p:spPr>
          <a:xfrm>
            <a:off x="785813" y="1143000"/>
            <a:ext cx="8358187" cy="57150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fontAlgn="auto" hangingPunct="1">
              <a:lnSpc>
                <a:spcPct val="90000"/>
              </a:lnSpc>
              <a:spcAft>
                <a:spcPts val="0"/>
              </a:spcAft>
              <a:buFont typeface="Arial" charset="0"/>
              <a:buNone/>
              <a:defRPr/>
            </a:pPr>
            <a:r>
              <a:rPr lang="en-US" sz="1800" b="1" dirty="0" smtClean="0">
                <a:latin typeface="Arial" panose="020B0604020202020204" pitchFamily="34" charset="0"/>
                <a:cs typeface="Arial" panose="020B0604020202020204" pitchFamily="34" charset="0"/>
              </a:rPr>
              <a:t>Employer’s </a:t>
            </a:r>
            <a:r>
              <a:rPr lang="en-US" sz="1800" b="1" dirty="0">
                <a:latin typeface="Arial" panose="020B0604020202020204" pitchFamily="34" charset="0"/>
                <a:cs typeface="Arial" panose="020B0604020202020204" pitchFamily="34" charset="0"/>
              </a:rPr>
              <a:t>Liability for compensation :</a:t>
            </a:r>
          </a:p>
          <a:p>
            <a:pPr algn="just" eaLnBrk="1" fontAlgn="auto" hangingPunct="1">
              <a:lnSpc>
                <a:spcPct val="90000"/>
              </a:lnSpc>
              <a:spcAft>
                <a:spcPts val="0"/>
              </a:spcAft>
              <a:buFont typeface="Wingdings" pitchFamily="2" charset="2"/>
              <a:buChar char="q"/>
              <a:defRPr/>
            </a:pPr>
            <a:r>
              <a:rPr lang="en-US" sz="1800" b="1" dirty="0" smtClean="0">
                <a:latin typeface="Arial" panose="020B0604020202020204" pitchFamily="34" charset="0"/>
                <a:cs typeface="Arial" panose="020B0604020202020204" pitchFamily="34" charset="0"/>
              </a:rPr>
              <a:t>Personal</a:t>
            </a:r>
            <a:r>
              <a:rPr lang="en-US" sz="1800" b="1" dirty="0">
                <a:latin typeface="Arial" panose="020B0604020202020204" pitchFamily="34" charset="0"/>
                <a:cs typeface="Arial" panose="020B0604020202020204" pitchFamily="34" charset="0"/>
              </a:rPr>
              <a:t>, physical  Injury is caused to an employee by an accident </a:t>
            </a:r>
            <a:r>
              <a:rPr lang="en-US" sz="1800" b="1" dirty="0" smtClean="0">
                <a:latin typeface="Arial" panose="020B0604020202020204" pitchFamily="34" charset="0"/>
                <a:cs typeface="Arial" panose="020B0604020202020204" pitchFamily="34" charset="0"/>
              </a:rPr>
              <a:t> arising  </a:t>
            </a:r>
            <a:r>
              <a:rPr lang="en-US" sz="1800" b="1" dirty="0">
                <a:latin typeface="Arial" panose="020B0604020202020204" pitchFamily="34" charset="0"/>
                <a:cs typeface="Arial" panose="020B0604020202020204" pitchFamily="34" charset="0"/>
              </a:rPr>
              <a:t>out of and in course of his employment.</a:t>
            </a:r>
          </a:p>
          <a:p>
            <a:pPr algn="just" eaLnBrk="1" fontAlgn="auto" hangingPunct="1">
              <a:lnSpc>
                <a:spcPct val="90000"/>
              </a:lnSpc>
              <a:spcAft>
                <a:spcPts val="0"/>
              </a:spcAft>
              <a:buFont typeface="Wingdings" pitchFamily="2" charset="2"/>
              <a:buNone/>
              <a:defRPr/>
            </a:pPr>
            <a:endParaRPr lang="en-US" sz="1800" b="1" i="1" dirty="0">
              <a:latin typeface="Arial" panose="020B0604020202020204" pitchFamily="34" charset="0"/>
              <a:cs typeface="Arial" panose="020B0604020202020204" pitchFamily="34" charset="0"/>
            </a:endParaRPr>
          </a:p>
          <a:p>
            <a:pPr algn="just" eaLnBrk="1" fontAlgn="auto" hangingPunct="1">
              <a:lnSpc>
                <a:spcPct val="90000"/>
              </a:lnSpc>
              <a:spcAft>
                <a:spcPts val="0"/>
              </a:spcAft>
              <a:buFont typeface="Wingdings" pitchFamily="2" charset="2"/>
              <a:buChar char="q"/>
              <a:defRPr/>
            </a:pPr>
            <a:r>
              <a:rPr lang="en-US" sz="1800" b="1" dirty="0">
                <a:latin typeface="Arial" panose="020B0604020202020204" pitchFamily="34" charset="0"/>
                <a:cs typeface="Arial" panose="020B0604020202020204" pitchFamily="34" charset="0"/>
              </a:rPr>
              <a:t>Connection between accident and </a:t>
            </a:r>
            <a:r>
              <a:rPr lang="en-US" sz="1800" b="1" dirty="0" smtClean="0">
                <a:latin typeface="Arial" panose="020B0604020202020204" pitchFamily="34" charset="0"/>
                <a:cs typeface="Arial" panose="020B0604020202020204" pitchFamily="34" charset="0"/>
              </a:rPr>
              <a:t>employment</a:t>
            </a:r>
            <a:r>
              <a:rPr lang="en-US" sz="1800" b="1" i="1" dirty="0" smtClean="0">
                <a:latin typeface="Arial" panose="020B0604020202020204" pitchFamily="34" charset="0"/>
                <a:cs typeface="Arial" panose="020B0604020202020204" pitchFamily="34" charset="0"/>
              </a:rPr>
              <a:t>   </a:t>
            </a:r>
            <a:endParaRPr lang="en-US" sz="1800" b="1" dirty="0">
              <a:latin typeface="Arial" panose="020B0604020202020204" pitchFamily="34" charset="0"/>
              <a:cs typeface="Arial" panose="020B0604020202020204" pitchFamily="34" charset="0"/>
            </a:endParaRPr>
          </a:p>
          <a:p>
            <a:pPr algn="just" eaLnBrk="1" fontAlgn="auto" hangingPunct="1">
              <a:lnSpc>
                <a:spcPct val="90000"/>
              </a:lnSpc>
              <a:spcAft>
                <a:spcPts val="0"/>
              </a:spcAft>
              <a:buFont typeface="Wingdings" pitchFamily="2" charset="2"/>
              <a:buNone/>
              <a:defRPr/>
            </a:pPr>
            <a:endParaRPr lang="en-US" sz="1800" b="1" i="1" dirty="0">
              <a:latin typeface="Arial" panose="020B0604020202020204" pitchFamily="34" charset="0"/>
              <a:cs typeface="Arial" panose="020B0604020202020204" pitchFamily="34" charset="0"/>
            </a:endParaRPr>
          </a:p>
          <a:p>
            <a:pPr algn="just" eaLnBrk="1" fontAlgn="auto" hangingPunct="1">
              <a:lnSpc>
                <a:spcPct val="90000"/>
              </a:lnSpc>
              <a:spcAft>
                <a:spcPts val="0"/>
              </a:spcAft>
              <a:buFont typeface="Wingdings" pitchFamily="2" charset="2"/>
              <a:buChar char="q"/>
              <a:defRPr/>
            </a:pPr>
            <a:r>
              <a:rPr lang="en-US" sz="1800" b="1" dirty="0">
                <a:latin typeface="Arial" panose="020B0604020202020204" pitchFamily="34" charset="0"/>
                <a:cs typeface="Arial" panose="020B0604020202020204" pitchFamily="34" charset="0"/>
              </a:rPr>
              <a:t>Arising out of </a:t>
            </a:r>
            <a:r>
              <a:rPr lang="en-US" sz="1800" b="1" dirty="0" smtClean="0">
                <a:latin typeface="Arial" panose="020B0604020202020204" pitchFamily="34" charset="0"/>
                <a:cs typeface="Arial" panose="020B0604020202020204" pitchFamily="34" charset="0"/>
              </a:rPr>
              <a:t>employment - relationship </a:t>
            </a:r>
            <a:r>
              <a:rPr lang="en-US" sz="1800" b="1" dirty="0">
                <a:latin typeface="Arial" panose="020B0604020202020204" pitchFamily="34" charset="0"/>
                <a:cs typeface="Arial" panose="020B0604020202020204" pitchFamily="34" charset="0"/>
              </a:rPr>
              <a:t>between accident and employment.</a:t>
            </a:r>
          </a:p>
          <a:p>
            <a:pPr algn="just" eaLnBrk="1" fontAlgn="auto" hangingPunct="1">
              <a:lnSpc>
                <a:spcPct val="90000"/>
              </a:lnSpc>
              <a:spcAft>
                <a:spcPts val="0"/>
              </a:spcAft>
              <a:buFont typeface="Arial" charset="0"/>
              <a:buNone/>
              <a:defRPr/>
            </a:pPr>
            <a:endParaRPr lang="en-US" sz="1800" b="1" dirty="0">
              <a:latin typeface="Arial" panose="020B0604020202020204" pitchFamily="34" charset="0"/>
              <a:cs typeface="Arial" panose="020B0604020202020204" pitchFamily="34" charset="0"/>
            </a:endParaRPr>
          </a:p>
          <a:p>
            <a:pPr algn="just" eaLnBrk="1" fontAlgn="auto" hangingPunct="1">
              <a:lnSpc>
                <a:spcPct val="90000"/>
              </a:lnSpc>
              <a:spcAft>
                <a:spcPts val="0"/>
              </a:spcAft>
              <a:buFont typeface="Wingdings" pitchFamily="2" charset="2"/>
              <a:buChar char="q"/>
              <a:defRPr/>
            </a:pPr>
            <a:r>
              <a:rPr lang="en-US" sz="1800" b="1" dirty="0">
                <a:latin typeface="Arial" panose="020B0604020202020204" pitchFamily="34" charset="0"/>
                <a:cs typeface="Arial" panose="020B0604020202020204" pitchFamily="34" charset="0"/>
              </a:rPr>
              <a:t>During Course of Employment</a:t>
            </a:r>
          </a:p>
          <a:p>
            <a:pPr algn="just" eaLnBrk="1" fontAlgn="auto" hangingPunct="1">
              <a:lnSpc>
                <a:spcPct val="90000"/>
              </a:lnSpc>
              <a:spcAft>
                <a:spcPts val="0"/>
              </a:spcAft>
              <a:buFont typeface="Arial" charset="0"/>
              <a:buNone/>
              <a:defRPr/>
            </a:pPr>
            <a:endParaRPr lang="en-US" sz="1800" b="1" dirty="0">
              <a:latin typeface="Arial" panose="020B0604020202020204" pitchFamily="34" charset="0"/>
              <a:cs typeface="Arial" panose="020B0604020202020204" pitchFamily="34" charset="0"/>
            </a:endParaRPr>
          </a:p>
          <a:p>
            <a:pPr algn="just" eaLnBrk="1" fontAlgn="auto" hangingPunct="1">
              <a:lnSpc>
                <a:spcPct val="90000"/>
              </a:lnSpc>
              <a:spcAft>
                <a:spcPts val="0"/>
              </a:spcAft>
              <a:buFont typeface="Arial" charset="0"/>
              <a:buNone/>
              <a:defRPr/>
            </a:pPr>
            <a:r>
              <a:rPr lang="en-US" sz="1800" b="1" dirty="0">
                <a:latin typeface="Arial" panose="020B0604020202020204" pitchFamily="34" charset="0"/>
                <a:cs typeface="Arial" panose="020B0604020202020204" pitchFamily="34" charset="0"/>
              </a:rPr>
              <a:t>Employer shall not be liable for </a:t>
            </a:r>
            <a:r>
              <a:rPr lang="en-US" sz="1800" b="1" dirty="0" smtClean="0">
                <a:latin typeface="Arial" panose="020B0604020202020204" pitchFamily="34" charset="0"/>
                <a:cs typeface="Arial" panose="020B0604020202020204" pitchFamily="34" charset="0"/>
              </a:rPr>
              <a:t>–</a:t>
            </a:r>
            <a:endParaRPr lang="en-US" sz="1800" b="1" dirty="0">
              <a:latin typeface="Arial" panose="020B0604020202020204" pitchFamily="34" charset="0"/>
              <a:cs typeface="Arial" panose="020B0604020202020204" pitchFamily="34" charset="0"/>
            </a:endParaRPr>
          </a:p>
          <a:p>
            <a:pPr marL="514350" indent="-514350" algn="just" eaLnBrk="1" fontAlgn="auto" hangingPunct="1">
              <a:lnSpc>
                <a:spcPct val="90000"/>
              </a:lnSpc>
              <a:spcAft>
                <a:spcPts val="0"/>
              </a:spcAft>
              <a:buFont typeface="Arial" charset="0"/>
              <a:buAutoNum type="alphaUcParenBoth"/>
              <a:defRPr/>
            </a:pPr>
            <a:r>
              <a:rPr lang="en-US" sz="1800" b="1" dirty="0">
                <a:latin typeface="Arial" panose="020B0604020202020204" pitchFamily="34" charset="0"/>
                <a:cs typeface="Arial" panose="020B0604020202020204" pitchFamily="34" charset="0"/>
              </a:rPr>
              <a:t>Total / partial disability for less than three days.</a:t>
            </a:r>
          </a:p>
          <a:p>
            <a:pPr marL="514350" indent="-514350" algn="just" eaLnBrk="1" fontAlgn="auto" hangingPunct="1">
              <a:lnSpc>
                <a:spcPct val="90000"/>
              </a:lnSpc>
              <a:spcAft>
                <a:spcPts val="0"/>
              </a:spcAft>
              <a:buFont typeface="Arial" charset="0"/>
              <a:buAutoNum type="alphaUcParenBoth"/>
              <a:defRPr/>
            </a:pPr>
            <a:r>
              <a:rPr lang="en-US" sz="1800" b="1" dirty="0">
                <a:latin typeface="Arial" panose="020B0604020202020204" pitchFamily="34" charset="0"/>
                <a:cs typeface="Arial" panose="020B0604020202020204" pitchFamily="34" charset="0"/>
              </a:rPr>
              <a:t> Directly attributable to –</a:t>
            </a:r>
          </a:p>
          <a:p>
            <a:pPr marL="514350" indent="-514350" algn="just" eaLnBrk="1" fontAlgn="auto" hangingPunct="1">
              <a:lnSpc>
                <a:spcPct val="90000"/>
              </a:lnSpc>
              <a:spcAft>
                <a:spcPts val="0"/>
              </a:spcAft>
              <a:buFont typeface="Wingdings" pitchFamily="2" charset="2"/>
              <a:buChar char="ü"/>
              <a:defRPr/>
            </a:pPr>
            <a:r>
              <a:rPr lang="en-US" sz="1800" b="1" dirty="0">
                <a:latin typeface="Arial" panose="020B0604020202020204" pitchFamily="34" charset="0"/>
                <a:cs typeface="Arial" panose="020B0604020202020204" pitchFamily="34" charset="0"/>
              </a:rPr>
              <a:t>       Under influence of drink or Drugs. </a:t>
            </a:r>
          </a:p>
          <a:p>
            <a:pPr marL="514350" indent="-514350" algn="just" eaLnBrk="1" fontAlgn="auto" hangingPunct="1">
              <a:lnSpc>
                <a:spcPct val="90000"/>
              </a:lnSpc>
              <a:spcAft>
                <a:spcPts val="0"/>
              </a:spcAft>
              <a:buFont typeface="Wingdings" pitchFamily="2" charset="2"/>
              <a:buChar char="ü"/>
              <a:defRPr/>
            </a:pPr>
            <a:r>
              <a:rPr lang="en-US" sz="1800" b="1" dirty="0">
                <a:latin typeface="Arial" panose="020B0604020202020204" pitchFamily="34" charset="0"/>
                <a:cs typeface="Arial" panose="020B0604020202020204" pitchFamily="34" charset="0"/>
              </a:rPr>
              <a:t>       Willful disobedience. </a:t>
            </a:r>
          </a:p>
          <a:p>
            <a:pPr marL="514350" indent="-514350" algn="just" eaLnBrk="1" fontAlgn="auto" hangingPunct="1">
              <a:lnSpc>
                <a:spcPct val="90000"/>
              </a:lnSpc>
              <a:spcAft>
                <a:spcPts val="0"/>
              </a:spcAft>
              <a:buFont typeface="Wingdings" pitchFamily="2" charset="2"/>
              <a:buChar char="ü"/>
              <a:defRPr/>
            </a:pPr>
            <a:r>
              <a:rPr lang="en-US" sz="1800" b="1" dirty="0">
                <a:latin typeface="Arial" panose="020B0604020202020204" pitchFamily="34" charset="0"/>
                <a:cs typeface="Arial" panose="020B0604020202020204" pitchFamily="34" charset="0"/>
              </a:rPr>
              <a:t>       Willful removal or disregard of the safety measures .</a:t>
            </a:r>
            <a:endParaRPr lang="en-US" sz="1800"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39940" name="Title 3"/>
          <p:cNvSpPr>
            <a:spLocks noGrp="1"/>
          </p:cNvSpPr>
          <p:nvPr>
            <p:ph type="title"/>
          </p:nvPr>
        </p:nvSpPr>
        <p:spPr>
          <a:xfrm>
            <a:off x="457200" y="-17463"/>
            <a:ext cx="8229600" cy="1143001"/>
          </a:xfrm>
        </p:spPr>
        <p:txBody>
          <a:bodyPr anchor="t">
            <a:normAutofit/>
          </a:bodyPr>
          <a:lstStyle/>
          <a:p>
            <a:pPr algn="ctr" eaLnBrk="1" hangingPunct="1"/>
            <a:r>
              <a:rPr lang="en-IN" sz="4000" dirty="0" smtClean="0">
                <a:solidFill>
                  <a:schemeClr val="tx1"/>
                </a:solidFill>
              </a:rPr>
              <a:t>LIABILITY UNDER EC ACT</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solidFill>
                <a:schemeClr val="tx1"/>
              </a:solidFill>
            </a:endParaRPr>
          </a:p>
        </p:txBody>
      </p:sp>
      <p:sp>
        <p:nvSpPr>
          <p:cNvPr id="18435" name="Content Placeholder 2"/>
          <p:cNvSpPr>
            <a:spLocks noGrp="1"/>
          </p:cNvSpPr>
          <p:nvPr>
            <p:ph idx="1"/>
          </p:nvPr>
        </p:nvSpPr>
        <p:spPr>
          <a:xfrm>
            <a:off x="785813" y="1143000"/>
            <a:ext cx="8358187" cy="57150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marL="0" indent="0" algn="just">
              <a:lnSpc>
                <a:spcPct val="90000"/>
              </a:lnSpc>
              <a:buFont typeface="Arial" panose="020B0604020202020204" pitchFamily="34" charset="0"/>
              <a:buNone/>
              <a:defRPr/>
            </a:pPr>
            <a:r>
              <a:rPr lang="en-US" sz="1800" b="1" u="sng" dirty="0" smtClean="0"/>
              <a:t>As </a:t>
            </a:r>
            <a:r>
              <a:rPr lang="en-US" sz="1800" b="1" u="sng" dirty="0"/>
              <a:t>per Sec. (4)-   </a:t>
            </a:r>
          </a:p>
          <a:p>
            <a:pPr algn="just">
              <a:lnSpc>
                <a:spcPct val="80000"/>
              </a:lnSpc>
              <a:buFont typeface="Arial" panose="020B0604020202020204" pitchFamily="34" charset="0"/>
              <a:buChar char="•"/>
              <a:defRPr/>
            </a:pPr>
            <a:r>
              <a:rPr lang="en-US" sz="1600" b="1" dirty="0"/>
              <a:t>50 % of monthly wages ( Incase of death ) and 60 % of wages ( in case of  PTD.) to be multiplied by the relevant age wise factor given in schedule IV</a:t>
            </a:r>
            <a:r>
              <a:rPr lang="en-US" sz="1600" b="1" dirty="0" smtClean="0"/>
              <a:t>.</a:t>
            </a:r>
            <a:endParaRPr lang="en-US" sz="1600" b="1" dirty="0"/>
          </a:p>
          <a:p>
            <a:pPr algn="just">
              <a:lnSpc>
                <a:spcPct val="80000"/>
              </a:lnSpc>
              <a:buFont typeface="Arial" panose="020B0604020202020204" pitchFamily="34" charset="0"/>
              <a:buChar char="•"/>
              <a:defRPr/>
            </a:pPr>
            <a:r>
              <a:rPr lang="en-US" sz="1600" b="1" dirty="0"/>
              <a:t>Maximum monthly wages to be considered is </a:t>
            </a:r>
            <a:r>
              <a:rPr lang="en-US" sz="1600" b="1" dirty="0" err="1"/>
              <a:t>Rs</a:t>
            </a:r>
            <a:r>
              <a:rPr lang="en-US" sz="1600" b="1" dirty="0"/>
              <a:t>. 4000 P.M</a:t>
            </a:r>
            <a:r>
              <a:rPr lang="en-US" sz="1600" b="1" i="1" dirty="0"/>
              <a:t>.  increased from </a:t>
            </a:r>
            <a:r>
              <a:rPr lang="en-US" sz="1600" b="1" i="1" dirty="0" err="1"/>
              <a:t>Rs</a:t>
            </a:r>
            <a:r>
              <a:rPr lang="en-US" sz="1600" b="1" i="1" dirty="0"/>
              <a:t>. 4000 to </a:t>
            </a:r>
            <a:r>
              <a:rPr lang="en-US" sz="1600" b="1" i="1" dirty="0" err="1"/>
              <a:t>Rs</a:t>
            </a:r>
            <a:r>
              <a:rPr lang="en-US" sz="1600" b="1" i="1" dirty="0"/>
              <a:t>. 8000 Per Month vide Notification  Dated 31/05/2010 </a:t>
            </a:r>
            <a:r>
              <a:rPr lang="en-US" sz="1600" b="1" dirty="0" smtClean="0"/>
              <a:t>.</a:t>
            </a:r>
            <a:endParaRPr lang="en-US" sz="1600" b="1" dirty="0"/>
          </a:p>
          <a:p>
            <a:pPr marL="0" indent="0" algn="just">
              <a:lnSpc>
                <a:spcPct val="80000"/>
              </a:lnSpc>
              <a:buFont typeface="Arial" panose="020B0604020202020204" pitchFamily="34" charset="0"/>
              <a:buNone/>
              <a:defRPr/>
            </a:pPr>
            <a:r>
              <a:rPr lang="en-US" sz="1800" b="1" dirty="0"/>
              <a:t>Permanent partial disablement:</a:t>
            </a:r>
          </a:p>
          <a:p>
            <a:pPr algn="just">
              <a:lnSpc>
                <a:spcPct val="80000"/>
              </a:lnSpc>
              <a:buFont typeface="Wingdings" pitchFamily="2" charset="2"/>
              <a:buChar char="q"/>
              <a:defRPr/>
            </a:pPr>
            <a:r>
              <a:rPr lang="en-US" sz="1800" b="1" dirty="0"/>
              <a:t>For Injury specified in part II schedule I Schedule-</a:t>
            </a:r>
          </a:p>
          <a:p>
            <a:pPr algn="just">
              <a:lnSpc>
                <a:spcPct val="80000"/>
              </a:lnSpc>
              <a:buFont typeface="Arial" panose="020B0604020202020204" pitchFamily="34" charset="0"/>
              <a:buChar char="•"/>
              <a:defRPr/>
            </a:pPr>
            <a:r>
              <a:rPr lang="en-US" sz="1600" b="1" dirty="0"/>
              <a:t>A percentage of loss of earning ( or Injury) as given in the  schedule. </a:t>
            </a:r>
          </a:p>
          <a:p>
            <a:pPr algn="just">
              <a:lnSpc>
                <a:spcPct val="80000"/>
              </a:lnSpc>
              <a:buFont typeface="Arial" panose="020B0604020202020204" pitchFamily="34" charset="0"/>
              <a:buChar char="•"/>
              <a:defRPr/>
            </a:pPr>
            <a:endParaRPr lang="en-US" sz="1600" b="1" dirty="0"/>
          </a:p>
          <a:p>
            <a:pPr algn="just">
              <a:lnSpc>
                <a:spcPct val="80000"/>
              </a:lnSpc>
              <a:buFont typeface="Wingdings" pitchFamily="2" charset="2"/>
              <a:buChar char="q"/>
              <a:defRPr/>
            </a:pPr>
            <a:r>
              <a:rPr lang="en-US" sz="1800" b="1" dirty="0"/>
              <a:t>For Injury not specified in part II schedule I Schedule-</a:t>
            </a:r>
          </a:p>
          <a:p>
            <a:pPr algn="just">
              <a:lnSpc>
                <a:spcPct val="80000"/>
              </a:lnSpc>
              <a:buFont typeface="Arial" panose="020B0604020202020204" pitchFamily="34" charset="0"/>
              <a:buChar char="•"/>
              <a:defRPr/>
            </a:pPr>
            <a:r>
              <a:rPr lang="en-US" sz="1600" b="1" dirty="0"/>
              <a:t>Such percentage of loss of earning capacity as assessed by qualified medical Practitioner.</a:t>
            </a:r>
          </a:p>
          <a:p>
            <a:pPr algn="just">
              <a:lnSpc>
                <a:spcPct val="80000"/>
              </a:lnSpc>
              <a:buFont typeface="Arial" panose="020B0604020202020204" pitchFamily="34" charset="0"/>
              <a:buChar char="•"/>
              <a:defRPr/>
            </a:pPr>
            <a:endParaRPr lang="en-US" sz="1600" dirty="0"/>
          </a:p>
          <a:p>
            <a:pPr algn="just">
              <a:lnSpc>
                <a:spcPct val="80000"/>
              </a:lnSpc>
              <a:buFont typeface="Arial" panose="020B0604020202020204" pitchFamily="34" charset="0"/>
              <a:buChar char="•"/>
              <a:defRPr/>
            </a:pPr>
            <a:r>
              <a:rPr lang="en-US" sz="1800" b="1" dirty="0"/>
              <a:t>Temporary disablement ( Total / partial) resulting from  Injury :</a:t>
            </a:r>
          </a:p>
          <a:p>
            <a:pPr algn="just">
              <a:lnSpc>
                <a:spcPct val="80000"/>
              </a:lnSpc>
              <a:buFont typeface="Arial" panose="020B0604020202020204" pitchFamily="34" charset="0"/>
              <a:buChar char="•"/>
              <a:defRPr/>
            </a:pPr>
            <a:r>
              <a:rPr lang="en-US" sz="1600" b="1" dirty="0"/>
              <a:t>Half Monthly Payment of 25 % of the monthly salary up to the period of disablement or 5 year which ever is less.</a:t>
            </a:r>
          </a:p>
          <a:p>
            <a:pPr algn="just">
              <a:lnSpc>
                <a:spcPct val="80000"/>
              </a:lnSpc>
              <a:buFont typeface="Arial" panose="020B0604020202020204" pitchFamily="34" charset="0"/>
              <a:buChar char="•"/>
              <a:defRPr/>
            </a:pPr>
            <a:endParaRPr lang="en-US" sz="1600" b="1" dirty="0"/>
          </a:p>
          <a:p>
            <a:pPr algn="just">
              <a:lnSpc>
                <a:spcPct val="80000"/>
              </a:lnSpc>
              <a:buFont typeface="Arial" panose="020B0604020202020204" pitchFamily="34" charset="0"/>
              <a:buChar char="•"/>
              <a:defRPr/>
            </a:pPr>
            <a:r>
              <a:rPr lang="en-US" sz="1600" b="1" dirty="0"/>
              <a:t>If it is less than 28 days- After the expiry of waiting period of 3 days . In case disablement stretches even longer than as per below </a:t>
            </a:r>
            <a:r>
              <a:rPr lang="en-US" sz="1600" b="1" dirty="0" smtClean="0"/>
              <a:t>afterwards. If </a:t>
            </a:r>
            <a:r>
              <a:rPr lang="en-US" sz="1600" b="1" dirty="0"/>
              <a:t>it is more than 28 days- Half monthly payment  which  shall be payable on the sixteenth day from the date of disablement .</a:t>
            </a:r>
            <a:r>
              <a:rPr lang="en-US" sz="1600" dirty="0"/>
              <a:t>        </a:t>
            </a:r>
            <a:endParaRPr lang="en-US" sz="1600" dirty="0" smtClean="0"/>
          </a:p>
          <a:p>
            <a:pPr algn="just">
              <a:lnSpc>
                <a:spcPct val="80000"/>
              </a:lnSpc>
              <a:buFont typeface="Arial" panose="020B0604020202020204" pitchFamily="34" charset="0"/>
              <a:buChar char="•"/>
              <a:defRPr/>
            </a:pPr>
            <a:r>
              <a:rPr lang="en-US" sz="1600" b="1" dirty="0"/>
              <a:t>Section 4A - </a:t>
            </a:r>
            <a:r>
              <a:rPr lang="en-US" sz="1600" b="1" i="1" dirty="0"/>
              <a:t>Compensation</a:t>
            </a:r>
            <a:r>
              <a:rPr lang="en-US" sz="1600" b="1" dirty="0"/>
              <a:t> to be paid when due and penalty for </a:t>
            </a:r>
            <a:r>
              <a:rPr lang="en-US" sz="1600" b="1" dirty="0" smtClean="0"/>
              <a:t>default </a:t>
            </a:r>
            <a:r>
              <a:rPr lang="en-US" sz="1600" b="1" dirty="0"/>
              <a:t>The Oriental Ins. Co. Ltd. vs. </a:t>
            </a:r>
            <a:r>
              <a:rPr lang="en-US" sz="1600" b="1" dirty="0" err="1"/>
              <a:t>Siby</a:t>
            </a:r>
            <a:r>
              <a:rPr lang="en-US" sz="1600" b="1" dirty="0"/>
              <a:t>  George &amp; </a:t>
            </a:r>
            <a:r>
              <a:rPr lang="en-US" sz="1600" b="1" dirty="0" err="1"/>
              <a:t>Ors</a:t>
            </a:r>
            <a:r>
              <a:rPr lang="en-US" sz="1600" b="1" dirty="0"/>
              <a:t>. [Civil Appeal Nos. 5669 of 2012</a:t>
            </a:r>
            <a:r>
              <a:rPr lang="en-US" sz="1600" b="1" dirty="0" smtClean="0"/>
              <a:t>] – date of Award</a:t>
            </a:r>
            <a:endParaRPr lang="en-US" sz="1600" b="1" dirty="0"/>
          </a:p>
          <a:p>
            <a:pPr marL="0" indent="0" algn="just">
              <a:lnSpc>
                <a:spcPct val="80000"/>
              </a:lnSpc>
              <a:buFont typeface="Arial" panose="020B0604020202020204" pitchFamily="34" charset="0"/>
              <a:buNone/>
              <a:defRPr/>
            </a:pPr>
            <a:r>
              <a:rPr lang="en-US" sz="1600" dirty="0" smtClean="0"/>
              <a:t>                                                                                                            </a:t>
            </a:r>
            <a:endParaRPr lang="en-US" sz="1600" dirty="0"/>
          </a:p>
        </p:txBody>
      </p:sp>
      <p:sp>
        <p:nvSpPr>
          <p:cNvPr id="40964" name="Title 3"/>
          <p:cNvSpPr>
            <a:spLocks noGrp="1"/>
          </p:cNvSpPr>
          <p:nvPr>
            <p:ph type="title"/>
          </p:nvPr>
        </p:nvSpPr>
        <p:spPr>
          <a:xfrm>
            <a:off x="457200" y="-17463"/>
            <a:ext cx="8229600" cy="1143001"/>
          </a:xfrm>
        </p:spPr>
        <p:txBody>
          <a:bodyPr anchor="t">
            <a:normAutofit/>
          </a:bodyPr>
          <a:lstStyle/>
          <a:p>
            <a:pPr algn="ctr" eaLnBrk="1" hangingPunct="1"/>
            <a:r>
              <a:rPr lang="en-IN" sz="4000" b="1" dirty="0" smtClean="0">
                <a:solidFill>
                  <a:schemeClr val="tx1"/>
                </a:solidFill>
              </a:rPr>
              <a:t>LIABILITY UNDER EC ACT</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50179" name="Content Placeholder 2"/>
          <p:cNvSpPr>
            <a:spLocks noGrp="1"/>
          </p:cNvSpPr>
          <p:nvPr>
            <p:ph idx="1"/>
          </p:nvPr>
        </p:nvSpPr>
        <p:spPr>
          <a:xfrm>
            <a:off x="714375" y="1143000"/>
            <a:ext cx="8429625" cy="5715000"/>
          </a:xfrm>
        </p:spPr>
        <p:style>
          <a:lnRef idx="1">
            <a:schemeClr val="accent2"/>
          </a:lnRef>
          <a:fillRef idx="2">
            <a:schemeClr val="accent2"/>
          </a:fillRef>
          <a:effectRef idx="1">
            <a:schemeClr val="accent2"/>
          </a:effectRef>
          <a:fontRef idx="minor">
            <a:schemeClr val="dk1"/>
          </a:fontRef>
        </p:style>
        <p:txBody>
          <a:bodyPr>
            <a:normAutofit/>
          </a:bodyPr>
          <a:lstStyle/>
          <a:p>
            <a:pPr>
              <a:defRPr/>
            </a:pPr>
            <a:r>
              <a:rPr lang="en-US" sz="2000" dirty="0" smtClean="0"/>
              <a:t>Insurers duty bound to satisfy the award in respect  of liability.</a:t>
            </a:r>
          </a:p>
          <a:p>
            <a:pPr>
              <a:defRPr/>
            </a:pPr>
            <a:r>
              <a:rPr lang="en-US" sz="2000" dirty="0" smtClean="0"/>
              <a:t>No sum shall be payable unless notice on Insurer is served and made party to the proceedings</a:t>
            </a:r>
          </a:p>
          <a:p>
            <a:pPr>
              <a:defRPr/>
            </a:pPr>
            <a:r>
              <a:rPr lang="en-US" sz="2000" dirty="0" smtClean="0"/>
              <a:t>Insurer can defend  only on the grounds such as </a:t>
            </a:r>
          </a:p>
          <a:p>
            <a:pPr>
              <a:defRPr/>
            </a:pPr>
            <a:r>
              <a:rPr lang="en-US" sz="2000" dirty="0" smtClean="0"/>
              <a:t>That there is a breach of specified condition of the policy</a:t>
            </a:r>
          </a:p>
          <a:p>
            <a:pPr>
              <a:defRPr/>
            </a:pPr>
            <a:r>
              <a:rPr lang="en-US" sz="2000" dirty="0" smtClean="0"/>
              <a:t>          - A condition excluding the use of vehicle for hire or reward</a:t>
            </a:r>
          </a:p>
          <a:p>
            <a:pPr>
              <a:defRPr/>
            </a:pPr>
            <a:r>
              <a:rPr lang="en-US" sz="2000" dirty="0" smtClean="0"/>
              <a:t>          - for </a:t>
            </a:r>
            <a:r>
              <a:rPr lang="en-US" sz="2000" dirty="0" err="1" smtClean="0"/>
              <a:t>organised</a:t>
            </a:r>
            <a:r>
              <a:rPr lang="en-US" sz="2000" dirty="0" smtClean="0"/>
              <a:t> racing or speed testing</a:t>
            </a:r>
          </a:p>
          <a:p>
            <a:pPr>
              <a:defRPr/>
            </a:pPr>
            <a:r>
              <a:rPr lang="en-US" sz="2000" dirty="0" smtClean="0"/>
              <a:t>          - violation of permit</a:t>
            </a:r>
          </a:p>
          <a:p>
            <a:pPr>
              <a:defRPr/>
            </a:pPr>
            <a:r>
              <a:rPr lang="en-US" sz="2000" dirty="0" smtClean="0"/>
              <a:t>          - A condition  excluding driving by a person not duly 		    </a:t>
            </a:r>
            <a:r>
              <a:rPr lang="en-US" sz="2000" dirty="0" err="1" smtClean="0"/>
              <a:t>licenced</a:t>
            </a:r>
            <a:r>
              <a:rPr lang="en-US" sz="2000" dirty="0" smtClean="0"/>
              <a:t> / disqualified .</a:t>
            </a:r>
          </a:p>
          <a:p>
            <a:pPr>
              <a:defRPr/>
            </a:pPr>
            <a:r>
              <a:rPr lang="en-US" sz="2000" dirty="0" smtClean="0"/>
              <a:t>That the policy is void  on the ground that it was obtained by non- disclosure of </a:t>
            </a:r>
            <a:r>
              <a:rPr lang="en-IN" sz="2000" dirty="0" smtClean="0"/>
              <a:t>material</a:t>
            </a:r>
            <a:r>
              <a:rPr lang="en-US" sz="2000" dirty="0" smtClean="0"/>
              <a:t> facts/ representation of fact which was false.</a:t>
            </a:r>
            <a:endParaRPr lang="en-US" sz="2000" dirty="0" smtClean="0">
              <a:latin typeface="Arial" charset="0"/>
              <a:ea typeface="ＭＳ Ｐゴシック" pitchFamily="34" charset="-128"/>
              <a:cs typeface="Arial" charset="0"/>
            </a:endParaRPr>
          </a:p>
        </p:txBody>
      </p:sp>
      <p:sp>
        <p:nvSpPr>
          <p:cNvPr id="50180" name="Title 3"/>
          <p:cNvSpPr>
            <a:spLocks noGrp="1"/>
          </p:cNvSpPr>
          <p:nvPr>
            <p:ph type="title"/>
          </p:nvPr>
        </p:nvSpPr>
        <p:spPr>
          <a:xfrm>
            <a:off x="457200" y="-17463"/>
            <a:ext cx="8229600" cy="1143001"/>
          </a:xfrm>
        </p:spPr>
        <p:txBody>
          <a:bodyPr anchor="t">
            <a:normAutofit fontScale="90000"/>
          </a:bodyPr>
          <a:lstStyle/>
          <a:p>
            <a:pPr algn="ctr" eaLnBrk="1" hangingPunct="1"/>
            <a:r>
              <a:rPr lang="en-US" sz="3200" dirty="0" smtClean="0"/>
              <a:t> </a:t>
            </a:r>
            <a:r>
              <a:rPr lang="en-US" sz="3200" b="1" dirty="0" smtClean="0">
                <a:solidFill>
                  <a:schemeClr val="tx1"/>
                </a:solidFill>
              </a:rPr>
              <a:t>DEFENSES  AVAILABLE  UNDER </a:t>
            </a:r>
            <a:br>
              <a:rPr lang="en-US" sz="3200" b="1" dirty="0" smtClean="0">
                <a:solidFill>
                  <a:schemeClr val="tx1"/>
                </a:solidFill>
              </a:rPr>
            </a:br>
            <a:r>
              <a:rPr lang="en-US" sz="3200" b="1" dirty="0" smtClean="0">
                <a:solidFill>
                  <a:schemeClr val="tx1"/>
                </a:solidFill>
              </a:rPr>
              <a:t>SECTION 149(2) OF THE M.V.ACT,1988 </a:t>
            </a:r>
            <a:r>
              <a:rPr lang="en-US" sz="2400" b="1" dirty="0" smtClean="0"/>
              <a:t/>
            </a:r>
            <a:br>
              <a:rPr lang="en-US" sz="2400" b="1" dirty="0" smtClean="0"/>
            </a:br>
            <a:endParaRPr lang="en-IN" sz="2400" b="1" dirty="0"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52227" name="Content Placeholder 2"/>
          <p:cNvSpPr>
            <a:spLocks noGrp="1"/>
          </p:cNvSpPr>
          <p:nvPr>
            <p:ph idx="1"/>
          </p:nvPr>
        </p:nvSpPr>
        <p:spPr>
          <a:xfrm>
            <a:off x="714375" y="1143000"/>
            <a:ext cx="8429625" cy="5715000"/>
          </a:xfrm>
        </p:spPr>
        <p:style>
          <a:lnRef idx="1">
            <a:schemeClr val="accent2"/>
          </a:lnRef>
          <a:fillRef idx="2">
            <a:schemeClr val="accent2"/>
          </a:fillRef>
          <a:effectRef idx="1">
            <a:schemeClr val="accent2"/>
          </a:effectRef>
          <a:fontRef idx="minor">
            <a:schemeClr val="dk1"/>
          </a:fontRef>
        </p:style>
        <p:txBody>
          <a:bodyPr/>
          <a:lstStyle/>
          <a:p>
            <a:pPr eaLnBrk="1" hangingPunct="1">
              <a:buFont typeface="Wingdings" pitchFamily="2" charset="2"/>
              <a:buChar char="q"/>
            </a:pPr>
            <a:r>
              <a:rPr lang="en-US" sz="2000" b="1" dirty="0" smtClean="0">
                <a:latin typeface="Arial" charset="0"/>
                <a:ea typeface="ＭＳ Ｐゴシック" pitchFamily="34" charset="-128"/>
                <a:cs typeface="Arial" charset="0"/>
              </a:rPr>
              <a:t>No DL </a:t>
            </a:r>
          </a:p>
          <a:p>
            <a:pPr eaLnBrk="1" hangingPunct="1">
              <a:buFont typeface="Arial" charset="0"/>
              <a:buNone/>
            </a:pPr>
            <a:endParaRPr lang="en-US" altLang="ja-JP" sz="2000" b="1" dirty="0" smtClean="0">
              <a:latin typeface="Arial" charset="0"/>
              <a:cs typeface="Arial" charset="0"/>
            </a:endParaRPr>
          </a:p>
          <a:p>
            <a:pPr eaLnBrk="1" hangingPunct="1">
              <a:buFont typeface="Wingdings" pitchFamily="2" charset="2"/>
              <a:buChar char="q"/>
            </a:pPr>
            <a:r>
              <a:rPr lang="en-US" sz="2000" b="1" dirty="0" smtClean="0">
                <a:latin typeface="Arial" charset="0"/>
                <a:ea typeface="ＭＳ Ｐゴシック" pitchFamily="34" charset="-128"/>
                <a:cs typeface="Arial" charset="0"/>
              </a:rPr>
              <a:t>Date of accident not within the currency of DL</a:t>
            </a:r>
          </a:p>
          <a:p>
            <a:pPr eaLnBrk="1" hangingPunct="1">
              <a:buFont typeface="Wingdings" pitchFamily="2" charset="2"/>
              <a:buChar char="q"/>
            </a:pPr>
            <a:endParaRPr lang="en-US" sz="2000" b="1" dirty="0" smtClean="0">
              <a:latin typeface="Arial" charset="0"/>
              <a:ea typeface="ＭＳ Ｐゴシック" pitchFamily="34" charset="-128"/>
              <a:cs typeface="Arial" charset="0"/>
            </a:endParaRPr>
          </a:p>
          <a:p>
            <a:pPr eaLnBrk="1" hangingPunct="1">
              <a:buFont typeface="Wingdings" pitchFamily="2" charset="2"/>
              <a:buChar char="q"/>
            </a:pPr>
            <a:r>
              <a:rPr lang="en-US" sz="2000" b="1" dirty="0" smtClean="0">
                <a:latin typeface="Arial" charset="0"/>
                <a:ea typeface="ＭＳ Ｐゴシック" pitchFamily="34" charset="-128"/>
                <a:cs typeface="Arial" charset="0"/>
              </a:rPr>
              <a:t>DL not effective for the class of vehicle</a:t>
            </a:r>
          </a:p>
          <a:p>
            <a:pPr eaLnBrk="1" hangingPunct="1">
              <a:buFont typeface="Wingdings" pitchFamily="2" charset="2"/>
              <a:buChar char="q"/>
            </a:pPr>
            <a:endParaRPr lang="en-US" sz="2000" b="1" dirty="0" smtClean="0">
              <a:latin typeface="Arial" charset="0"/>
              <a:ea typeface="ＭＳ Ｐゴシック" pitchFamily="34" charset="-128"/>
              <a:cs typeface="Arial" charset="0"/>
            </a:endParaRPr>
          </a:p>
          <a:p>
            <a:pPr eaLnBrk="1" hangingPunct="1">
              <a:buFont typeface="Wingdings" pitchFamily="2" charset="2"/>
              <a:buChar char="q"/>
            </a:pPr>
            <a:r>
              <a:rPr lang="en-US" sz="2000" b="1" dirty="0" smtClean="0">
                <a:latin typeface="Arial" charset="0"/>
                <a:ea typeface="ＭＳ Ｐゴシック" pitchFamily="34" charset="-128"/>
                <a:cs typeface="Arial" charset="0"/>
              </a:rPr>
              <a:t>Fake DL</a:t>
            </a:r>
          </a:p>
          <a:p>
            <a:pPr eaLnBrk="1" hangingPunct="1">
              <a:buFont typeface="Arial" charset="0"/>
              <a:buNone/>
            </a:pPr>
            <a:r>
              <a:rPr lang="en-US" sz="2000" b="1" dirty="0" smtClean="0">
                <a:latin typeface="Arial" charset="0"/>
                <a:ea typeface="ＭＳ Ｐゴシック" pitchFamily="34" charset="-128"/>
                <a:cs typeface="Arial" charset="0"/>
              </a:rPr>
              <a:t> </a:t>
            </a:r>
          </a:p>
          <a:p>
            <a:pPr eaLnBrk="1" hangingPunct="1">
              <a:buFont typeface="Wingdings" pitchFamily="2" charset="2"/>
              <a:buChar char="q"/>
            </a:pPr>
            <a:r>
              <a:rPr lang="en-US" sz="2000" b="1" dirty="0" smtClean="0">
                <a:latin typeface="Arial" charset="0"/>
                <a:ea typeface="ＭＳ Ｐゴシック" pitchFamily="34" charset="-128"/>
                <a:cs typeface="Arial" charset="0"/>
              </a:rPr>
              <a:t>Renewal of Fake DL</a:t>
            </a:r>
          </a:p>
          <a:p>
            <a:pPr eaLnBrk="1" hangingPunct="1">
              <a:buFont typeface="Wingdings" pitchFamily="2" charset="2"/>
              <a:buChar char="q"/>
            </a:pPr>
            <a:endParaRPr lang="en-US" sz="2000" b="1" dirty="0" smtClean="0">
              <a:latin typeface="Arial" charset="0"/>
              <a:ea typeface="ＭＳ Ｐゴシック" pitchFamily="34" charset="-128"/>
              <a:cs typeface="Arial" charset="0"/>
            </a:endParaRPr>
          </a:p>
          <a:p>
            <a:pPr eaLnBrk="1" hangingPunct="1">
              <a:buFont typeface="Wingdings" pitchFamily="2" charset="2"/>
              <a:buChar char="q"/>
            </a:pPr>
            <a:r>
              <a:rPr lang="en-US" sz="2000" b="1" dirty="0" smtClean="0">
                <a:latin typeface="Arial" charset="0"/>
                <a:ea typeface="ＭＳ Ｐゴシック" pitchFamily="34" charset="-128"/>
                <a:cs typeface="Arial" charset="0"/>
              </a:rPr>
              <a:t>Learner</a:t>
            </a:r>
            <a:r>
              <a:rPr lang="ja-JP" altLang="en-US" sz="2000" b="1" smtClean="0">
                <a:latin typeface="Arial" charset="0"/>
                <a:cs typeface="Arial" charset="0"/>
              </a:rPr>
              <a:t>’</a:t>
            </a:r>
            <a:r>
              <a:rPr lang="en-US" altLang="ja-JP" sz="2000" b="1" dirty="0" smtClean="0">
                <a:latin typeface="Arial" charset="0"/>
                <a:cs typeface="Arial" charset="0"/>
              </a:rPr>
              <a:t>s License-Not complying with the requirements of Rule 3 of THE CENTRAL MOTOR VEHICLES RULES, 1989</a:t>
            </a:r>
          </a:p>
          <a:p>
            <a:pPr eaLnBrk="1" hangingPunct="1">
              <a:buFont typeface="Wingdings" pitchFamily="2" charset="2"/>
              <a:buChar char="q"/>
            </a:pPr>
            <a:endParaRPr lang="en-US" sz="2000" dirty="0" smtClean="0">
              <a:latin typeface="Arial" charset="0"/>
              <a:ea typeface="ＭＳ Ｐゴシック" pitchFamily="34" charset="-128"/>
              <a:cs typeface="Arial" charset="0"/>
            </a:endParaRPr>
          </a:p>
        </p:txBody>
      </p:sp>
      <p:sp>
        <p:nvSpPr>
          <p:cNvPr id="52228" name="Title 3"/>
          <p:cNvSpPr>
            <a:spLocks noGrp="1"/>
          </p:cNvSpPr>
          <p:nvPr>
            <p:ph type="title"/>
          </p:nvPr>
        </p:nvSpPr>
        <p:spPr>
          <a:xfrm>
            <a:off x="457200" y="-17463"/>
            <a:ext cx="8229600" cy="1231901"/>
          </a:xfrm>
        </p:spPr>
        <p:txBody>
          <a:bodyPr anchor="t">
            <a:normAutofit fontScale="90000"/>
          </a:bodyPr>
          <a:lstStyle/>
          <a:p>
            <a:pPr algn="ctr" eaLnBrk="1" hangingPunct="1"/>
            <a:r>
              <a:rPr lang="en-US" sz="3200" dirty="0" smtClean="0"/>
              <a:t> </a:t>
            </a:r>
            <a:br>
              <a:rPr lang="en-US" sz="3200" dirty="0" smtClean="0"/>
            </a:br>
            <a:r>
              <a:rPr lang="en-US" sz="3200" b="1" dirty="0" smtClean="0">
                <a:solidFill>
                  <a:schemeClr val="tx1"/>
                </a:solidFill>
              </a:rPr>
              <a:t>Section 149 (2) (a) (ii) - DL Defense</a:t>
            </a:r>
            <a:r>
              <a:rPr lang="en-US" sz="2400" b="1" dirty="0" smtClean="0"/>
              <a:t/>
            </a:r>
            <a:br>
              <a:rPr lang="en-US" sz="2400" b="1" dirty="0" smtClean="0"/>
            </a:br>
            <a:endParaRPr lang="en-IN" sz="2400" b="1" dirty="0"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Content Placeholder 2"/>
          <p:cNvSpPr>
            <a:spLocks noGrp="1"/>
          </p:cNvSpPr>
          <p:nvPr>
            <p:ph idx="1"/>
          </p:nvPr>
        </p:nvSpPr>
        <p:spPr>
          <a:xfrm>
            <a:off x="762000" y="1143000"/>
            <a:ext cx="8382000" cy="57150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eaLnBrk="1" hangingPunct="1">
              <a:buFont typeface="Wingdings" pitchFamily="2" charset="2"/>
              <a:buChar char="q"/>
            </a:pPr>
            <a:r>
              <a:rPr lang="en-US" sz="2000" b="1" u="sng" dirty="0" smtClean="0">
                <a:cs typeface="Arial" charset="0"/>
              </a:rPr>
              <a:t>Section 157—</a:t>
            </a:r>
            <a:r>
              <a:rPr lang="en-US" sz="2000" dirty="0" smtClean="0">
                <a:solidFill>
                  <a:srgbClr val="0000FF"/>
                </a:solidFill>
                <a:cs typeface="Arial" charset="0"/>
              </a:rPr>
              <a:t>Transfer of certificate of insurance—Deemed transfer of liability part- </a:t>
            </a:r>
            <a:r>
              <a:rPr lang="en-US" sz="2000" dirty="0" smtClean="0">
                <a:cs typeface="Arial" charset="0"/>
              </a:rPr>
              <a:t>in case of third party risk.</a:t>
            </a:r>
          </a:p>
          <a:p>
            <a:pPr algn="just" eaLnBrk="1" hangingPunct="1">
              <a:buFont typeface="Wingdings" pitchFamily="2" charset="2"/>
              <a:buChar char="q"/>
            </a:pPr>
            <a:r>
              <a:rPr lang="en-US" sz="2000" b="1" u="sng" dirty="0" smtClean="0">
                <a:cs typeface="Arial" charset="0"/>
              </a:rPr>
              <a:t>Section 158(6)</a:t>
            </a:r>
            <a:r>
              <a:rPr lang="en-US" sz="2000" dirty="0" smtClean="0">
                <a:cs typeface="Arial" charset="0"/>
              </a:rPr>
              <a:t>—Statutory duty on the police investigating officer to submit  a report(Form 54 as per rule 150 CMVR) to the concerned Tribunal and Insurance company within  thirty days of intimation of accident- Report can be treated as claim petition by tribunal.</a:t>
            </a:r>
          </a:p>
          <a:p>
            <a:pPr algn="just" eaLnBrk="1" hangingPunct="1">
              <a:buFont typeface="Wingdings" pitchFamily="2" charset="2"/>
              <a:buChar char="q"/>
            </a:pPr>
            <a:r>
              <a:rPr lang="en-US" sz="2000" b="1" u="sng" dirty="0" smtClean="0">
                <a:cs typeface="Arial" charset="0"/>
              </a:rPr>
              <a:t>Section 160- </a:t>
            </a:r>
            <a:r>
              <a:rPr lang="en-US" sz="2000" b="1" dirty="0" smtClean="0">
                <a:cs typeface="Arial" charset="0"/>
              </a:rPr>
              <a:t> </a:t>
            </a:r>
            <a:r>
              <a:rPr lang="en-US" sz="2000" dirty="0" smtClean="0">
                <a:cs typeface="Arial" charset="0"/>
              </a:rPr>
              <a:t>Duty of police officer and registering authority to furnish to the person who alleges that he is entitled to claim compensation all such particulars in such form and within such time as the central Government may prescribe.</a:t>
            </a:r>
          </a:p>
          <a:p>
            <a:pPr algn="just" eaLnBrk="1" hangingPunct="1">
              <a:buFont typeface="Wingdings" pitchFamily="2" charset="2"/>
              <a:buChar char="q"/>
            </a:pPr>
            <a:r>
              <a:rPr lang="en-US" sz="2000" b="1" u="sng" dirty="0" smtClean="0">
                <a:cs typeface="Arial" charset="0"/>
              </a:rPr>
              <a:t>Section 161-</a:t>
            </a:r>
            <a:r>
              <a:rPr lang="en-US" sz="2000" b="1" dirty="0" smtClean="0">
                <a:cs typeface="Arial" charset="0"/>
              </a:rPr>
              <a:t> </a:t>
            </a:r>
            <a:r>
              <a:rPr lang="en-US" sz="2000" dirty="0" smtClean="0">
                <a:cs typeface="Arial" charset="0"/>
              </a:rPr>
              <a:t>Hit and run motor accident—Identity of vehicle not known in spite of reasonable effort—Fixed sum of Rs.25,000/- for death and Rs.12,500/- for grievous hurt.</a:t>
            </a:r>
            <a:endParaRPr lang="en-US" sz="2000" b="1" u="sng" dirty="0" smtClean="0">
              <a:cs typeface="Arial" charset="0"/>
            </a:endParaRPr>
          </a:p>
          <a:p>
            <a:pPr algn="just" eaLnBrk="1" hangingPunct="1">
              <a:buFont typeface="Wingdings" pitchFamily="2" charset="2"/>
              <a:buChar char="q"/>
            </a:pPr>
            <a:r>
              <a:rPr lang="en-US" sz="2000" b="1" u="sng" dirty="0" smtClean="0">
                <a:cs typeface="Arial" charset="0"/>
              </a:rPr>
              <a:t>Section 163-</a:t>
            </a:r>
            <a:r>
              <a:rPr lang="en-US" sz="2000" dirty="0" smtClean="0">
                <a:cs typeface="Arial" charset="0"/>
              </a:rPr>
              <a:t> Scheme for payment of compensation under ‘Hit and </a:t>
            </a:r>
            <a:r>
              <a:rPr lang="en-US" sz="2000" dirty="0" err="1" smtClean="0">
                <a:cs typeface="Arial" charset="0"/>
              </a:rPr>
              <a:t>Run’—Solatium</a:t>
            </a:r>
            <a:r>
              <a:rPr lang="en-US" sz="2000" dirty="0" smtClean="0">
                <a:cs typeface="Arial" charset="0"/>
              </a:rPr>
              <a:t> Fund established by Central Govt.—Administered by GIC</a:t>
            </a:r>
            <a:r>
              <a:rPr lang="en-US" sz="2000" dirty="0" smtClean="0">
                <a:solidFill>
                  <a:srgbClr val="3333FF"/>
                </a:solidFill>
                <a:cs typeface="Arial" charset="0"/>
              </a:rPr>
              <a:t>(Now with NIA)—</a:t>
            </a:r>
            <a:r>
              <a:rPr lang="en-US" sz="2000" dirty="0" smtClean="0">
                <a:cs typeface="Arial" charset="0"/>
              </a:rPr>
              <a:t>Enquiry vested with District Collector.</a:t>
            </a:r>
          </a:p>
          <a:p>
            <a:pPr algn="just" eaLnBrk="1" hangingPunct="1">
              <a:buFont typeface="Wingdings" pitchFamily="2" charset="2"/>
              <a:buChar char="q"/>
            </a:pPr>
            <a:endParaRPr lang="en-US" sz="2000" dirty="0" smtClean="0">
              <a:latin typeface="Arial" charset="0"/>
              <a:cs typeface="Arial" charset="0"/>
            </a:endParaRPr>
          </a:p>
          <a:p>
            <a:pPr algn="just" eaLnBrk="1" hangingPunct="1">
              <a:buFont typeface="Arial" charset="0"/>
              <a:buNone/>
            </a:pPr>
            <a:endParaRPr lang="en-US" sz="2000" dirty="0" smtClean="0">
              <a:latin typeface="Arial" charset="0"/>
              <a:cs typeface="Arial" charset="0"/>
            </a:endParaRPr>
          </a:p>
          <a:p>
            <a:pPr algn="just" eaLnBrk="1" hangingPunct="1">
              <a:buFont typeface="Wingdings" pitchFamily="2" charset="2"/>
              <a:buChar char="q"/>
            </a:pPr>
            <a:endParaRPr lang="en-US" sz="2000" dirty="0" smtClean="0">
              <a:latin typeface="Arial" charset="0"/>
              <a:cs typeface="Arial" charset="0"/>
            </a:endParaRPr>
          </a:p>
          <a:p>
            <a:pPr algn="just" eaLnBrk="1" hangingPunct="1">
              <a:buFont typeface="Wingdings" pitchFamily="2" charset="2"/>
              <a:buChar char="q"/>
            </a:pPr>
            <a:endParaRPr lang="en-US" sz="2000" dirty="0" smtClean="0">
              <a:latin typeface="Arial" charset="0"/>
              <a:cs typeface="Arial" charset="0"/>
            </a:endParaRPr>
          </a:p>
        </p:txBody>
      </p:sp>
      <p:sp>
        <p:nvSpPr>
          <p:cNvPr id="61442"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1445" name="Content Placeholder 2"/>
          <p:cNvSpPr txBox="1">
            <a:spLocks/>
          </p:cNvSpPr>
          <p:nvPr/>
        </p:nvSpPr>
        <p:spPr bwMode="auto">
          <a:xfrm>
            <a:off x="1676400" y="1524000"/>
            <a:ext cx="7570788"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6630194"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685800" y="838200"/>
            <a:ext cx="8458200" cy="60198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Arial" charset="0"/>
              <a:buNone/>
            </a:pPr>
            <a:r>
              <a:rPr lang="en-US" sz="2000" b="1" u="sng" dirty="0" smtClean="0">
                <a:cs typeface="Arial" charset="0"/>
              </a:rPr>
              <a:t>Section 166–</a:t>
            </a:r>
            <a:r>
              <a:rPr lang="en-US" sz="2000" b="1" dirty="0" smtClean="0">
                <a:cs typeface="Arial" charset="0"/>
              </a:rPr>
              <a:t> </a:t>
            </a:r>
            <a:r>
              <a:rPr lang="en-US" sz="2000" dirty="0" smtClean="0">
                <a:cs typeface="Arial" charset="0"/>
              </a:rPr>
              <a:t>Application for compensation by injured, Legal representatives in case of death, owner of TP property, any agent duly </a:t>
            </a:r>
            <a:r>
              <a:rPr lang="en-US" sz="2000" dirty="0" err="1" smtClean="0">
                <a:cs typeface="Arial" charset="0"/>
              </a:rPr>
              <a:t>authorised</a:t>
            </a:r>
            <a:r>
              <a:rPr lang="en-US" sz="2000" dirty="0" smtClean="0">
                <a:cs typeface="Arial" charset="0"/>
              </a:rPr>
              <a:t>.</a:t>
            </a:r>
            <a:r>
              <a:rPr lang="en-US" sz="2000" dirty="0" smtClean="0">
                <a:solidFill>
                  <a:srgbClr val="0000FF"/>
                </a:solidFill>
                <a:cs typeface="Arial" charset="0"/>
              </a:rPr>
              <a:t> Right vests in legal representatives and not in dependants alone.</a:t>
            </a:r>
            <a:endParaRPr lang="en-US" sz="2000" dirty="0" smtClean="0">
              <a:cs typeface="Arial" charset="0"/>
            </a:endParaRPr>
          </a:p>
          <a:p>
            <a:pPr algn="just" eaLnBrk="1" hangingPunct="1">
              <a:buFont typeface="Wingdings" pitchFamily="2" charset="2"/>
              <a:buChar char="q"/>
            </a:pPr>
            <a:r>
              <a:rPr lang="en-US" sz="2000" dirty="0" smtClean="0">
                <a:solidFill>
                  <a:srgbClr val="0000FF"/>
                </a:solidFill>
                <a:cs typeface="Arial" charset="0"/>
              </a:rPr>
              <a:t>Jurisdiction at four places—</a:t>
            </a:r>
            <a:r>
              <a:rPr lang="en-US" sz="2000" dirty="0" smtClean="0"/>
              <a:t>either to the Claims Tribunal having jurisdiction over the area in which the accident occurred or to the Claims Tribunal within the local limits of whose jurisdiction the claimant resides or carries on business or within the local limits of whose jurisdiction the defendant resides</a:t>
            </a:r>
            <a:endParaRPr lang="en-US" sz="2000" dirty="0" smtClean="0">
              <a:latin typeface="Arial" charset="0"/>
              <a:cs typeface="Arial" charset="0"/>
            </a:endParaRPr>
          </a:p>
        </p:txBody>
      </p:sp>
      <p:sp>
        <p:nvSpPr>
          <p:cNvPr id="62466"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762000"/>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2469" name="Content Placeholder 2"/>
          <p:cNvSpPr txBox="1">
            <a:spLocks/>
          </p:cNvSpPr>
          <p:nvPr/>
        </p:nvSpPr>
        <p:spPr bwMode="auto">
          <a:xfrm>
            <a:off x="2819400" y="1524000"/>
            <a:ext cx="7570788"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6630194"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2475" name="TextBox 12"/>
          <p:cNvSpPr txBox="1">
            <a:spLocks noChangeArrowheads="1"/>
          </p:cNvSpPr>
          <p:nvPr/>
        </p:nvSpPr>
        <p:spPr bwMode="auto">
          <a:xfrm>
            <a:off x="533400" y="228600"/>
            <a:ext cx="8610600" cy="523220"/>
          </a:xfrm>
          <a:prstGeom prst="rect">
            <a:avLst/>
          </a:prstGeom>
          <a:noFill/>
          <a:ln w="9525">
            <a:noFill/>
            <a:miter lim="800000"/>
            <a:headEnd/>
            <a:tailEnd/>
          </a:ln>
        </p:spPr>
        <p:txBody>
          <a:bodyPr>
            <a:spAutoFit/>
          </a:bodyPr>
          <a:lstStyle/>
          <a:p>
            <a:pPr algn="ctr" eaLnBrk="1" hangingPunct="1"/>
            <a:r>
              <a:rPr lang="en-IN" sz="2800" b="1" dirty="0"/>
              <a:t>APPLICATION FOR COMPENSATION</a:t>
            </a:r>
          </a:p>
        </p:txBody>
      </p:sp>
    </p:spTree>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Content Placeholder 2"/>
          <p:cNvSpPr>
            <a:spLocks noGrp="1"/>
          </p:cNvSpPr>
          <p:nvPr>
            <p:ph idx="1"/>
          </p:nvPr>
        </p:nvSpPr>
        <p:spPr>
          <a:xfrm>
            <a:off x="762000" y="1066800"/>
            <a:ext cx="8382000" cy="5791200"/>
          </a:xfrm>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buFont typeface="Wingdings" pitchFamily="2" charset="2"/>
              <a:buChar char="q"/>
            </a:pPr>
            <a:r>
              <a:rPr lang="en-US" sz="2000" b="1" u="sng" dirty="0" smtClean="0">
                <a:latin typeface="Arial" charset="0"/>
                <a:cs typeface="Arial" charset="0"/>
              </a:rPr>
              <a:t>Section 167-</a:t>
            </a:r>
            <a:r>
              <a:rPr lang="en-US" sz="2000" b="1" dirty="0" smtClean="0">
                <a:latin typeface="Arial" charset="0"/>
                <a:cs typeface="Arial" charset="0"/>
              </a:rPr>
              <a:t> </a:t>
            </a:r>
            <a:r>
              <a:rPr lang="en-US" sz="2000" dirty="0" smtClean="0">
                <a:latin typeface="Arial" charset="0"/>
                <a:cs typeface="Arial" charset="0"/>
              </a:rPr>
              <a:t>Option to claim either under </a:t>
            </a:r>
            <a:r>
              <a:rPr lang="en-US" sz="2000" dirty="0" smtClean="0">
                <a:solidFill>
                  <a:srgbClr val="0000FF"/>
                </a:solidFill>
                <a:latin typeface="Arial" charset="0"/>
                <a:cs typeface="Arial" charset="0"/>
              </a:rPr>
              <a:t>MACT or under WC</a:t>
            </a:r>
            <a:r>
              <a:rPr lang="en-US" sz="2000" dirty="0" smtClean="0">
                <a:latin typeface="Arial" charset="0"/>
                <a:cs typeface="Arial" charset="0"/>
              </a:rPr>
              <a:t>.</a:t>
            </a:r>
          </a:p>
          <a:p>
            <a:pPr algn="just" eaLnBrk="1" hangingPunct="1">
              <a:buFont typeface="Wingdings" pitchFamily="2" charset="2"/>
              <a:buChar char="q"/>
            </a:pPr>
            <a:r>
              <a:rPr lang="en-US" sz="2000" dirty="0" smtClean="0">
                <a:latin typeface="Arial" charset="0"/>
                <a:cs typeface="Arial" charset="0"/>
              </a:rPr>
              <a:t>Nature of proceedings are different---Issues are different—Computation of compensation is different.</a:t>
            </a:r>
          </a:p>
          <a:p>
            <a:pPr algn="just" eaLnBrk="1" hangingPunct="1">
              <a:buFont typeface="Wingdings" pitchFamily="2" charset="2"/>
              <a:buChar char="q"/>
            </a:pPr>
            <a:r>
              <a:rPr lang="en-US" sz="2000" b="1" u="sng" dirty="0" smtClean="0">
                <a:latin typeface="Arial" charset="0"/>
                <a:cs typeface="Arial" charset="0"/>
              </a:rPr>
              <a:t>Section 168-</a:t>
            </a:r>
            <a:r>
              <a:rPr lang="en-US" sz="2000" b="1" dirty="0" smtClean="0">
                <a:latin typeface="Arial" charset="0"/>
                <a:cs typeface="Arial" charset="0"/>
              </a:rPr>
              <a:t>-  </a:t>
            </a:r>
            <a:r>
              <a:rPr lang="en-US" sz="2000" dirty="0" smtClean="0">
                <a:latin typeface="Arial" charset="0"/>
                <a:cs typeface="Arial" charset="0"/>
              </a:rPr>
              <a:t>Award of the Claims Tribunal—Notice to Insurer.</a:t>
            </a:r>
          </a:p>
          <a:p>
            <a:pPr algn="just" eaLnBrk="1" hangingPunct="1">
              <a:buFont typeface="Wingdings" pitchFamily="2" charset="2"/>
              <a:buChar char="q"/>
            </a:pPr>
            <a:r>
              <a:rPr lang="en-US" sz="2000" dirty="0" smtClean="0">
                <a:latin typeface="Arial" charset="0"/>
                <a:cs typeface="Arial" charset="0"/>
              </a:rPr>
              <a:t>Summary proceedings—Opportunity of hearing.</a:t>
            </a:r>
          </a:p>
          <a:p>
            <a:pPr algn="just" eaLnBrk="1" hangingPunct="1">
              <a:buFont typeface="Wingdings" pitchFamily="2" charset="2"/>
              <a:buChar char="q"/>
            </a:pPr>
            <a:r>
              <a:rPr lang="en-US" sz="2000" dirty="0" smtClean="0">
                <a:latin typeface="Arial" charset="0"/>
                <a:cs typeface="Arial" charset="0"/>
              </a:rPr>
              <a:t>Just compensation—Delivery of award copies within fifteen days.</a:t>
            </a:r>
          </a:p>
          <a:p>
            <a:pPr algn="just" eaLnBrk="1" hangingPunct="1">
              <a:buFont typeface="Wingdings" pitchFamily="2" charset="2"/>
              <a:buChar char="q"/>
            </a:pPr>
            <a:r>
              <a:rPr lang="en-US" sz="2000" dirty="0" smtClean="0">
                <a:latin typeface="Arial" charset="0"/>
                <a:cs typeface="Arial" charset="0"/>
              </a:rPr>
              <a:t>Satisfaction of award within thirty days.</a:t>
            </a:r>
          </a:p>
          <a:p>
            <a:pPr algn="just" eaLnBrk="1" hangingPunct="1">
              <a:buFont typeface="Wingdings" pitchFamily="2" charset="2"/>
              <a:buChar char="q"/>
            </a:pPr>
            <a:r>
              <a:rPr lang="en-US" sz="2000" dirty="0" smtClean="0">
                <a:latin typeface="Arial" charset="0"/>
                <a:cs typeface="Arial" charset="0"/>
              </a:rPr>
              <a:t>Deduction of tax at source on the interest awarded.</a:t>
            </a:r>
          </a:p>
          <a:p>
            <a:pPr algn="just" eaLnBrk="1" hangingPunct="1">
              <a:buFont typeface="Wingdings" pitchFamily="2" charset="2"/>
              <a:buChar char="q"/>
            </a:pPr>
            <a:r>
              <a:rPr lang="en-US" sz="2000" dirty="0" smtClean="0">
                <a:latin typeface="Arial" charset="0"/>
                <a:cs typeface="Arial" charset="0"/>
              </a:rPr>
              <a:t>No power of Review except </a:t>
            </a:r>
            <a:r>
              <a:rPr lang="en-US" sz="2000" dirty="0" err="1" smtClean="0">
                <a:latin typeface="Arial" charset="0"/>
                <a:cs typeface="Arial" charset="0"/>
              </a:rPr>
              <a:t>arithmatical</a:t>
            </a:r>
            <a:r>
              <a:rPr lang="en-US" sz="2000" dirty="0" smtClean="0">
                <a:latin typeface="Arial" charset="0"/>
                <a:cs typeface="Arial" charset="0"/>
              </a:rPr>
              <a:t> or clerical error.</a:t>
            </a:r>
          </a:p>
          <a:p>
            <a:pPr algn="just" eaLnBrk="1" hangingPunct="1">
              <a:buFont typeface="Wingdings" pitchFamily="2" charset="2"/>
              <a:buChar char="q"/>
            </a:pPr>
            <a:r>
              <a:rPr lang="en-US" sz="2000" dirty="0" smtClean="0">
                <a:latin typeface="Arial" charset="0"/>
                <a:cs typeface="Arial" charset="0"/>
              </a:rPr>
              <a:t>Apportionment of compensation and Fixed deposit.</a:t>
            </a:r>
          </a:p>
          <a:p>
            <a:pPr algn="just" eaLnBrk="1" hangingPunct="1">
              <a:buFont typeface="Wingdings" pitchFamily="2" charset="2"/>
              <a:buChar char="q"/>
            </a:pPr>
            <a:r>
              <a:rPr lang="en-US" sz="2000" b="1" u="sng" dirty="0" smtClean="0">
                <a:latin typeface="Arial" charset="0"/>
                <a:cs typeface="Arial" charset="0"/>
              </a:rPr>
              <a:t>Section 169-- </a:t>
            </a:r>
            <a:r>
              <a:rPr lang="en-US" sz="2000" dirty="0" smtClean="0">
                <a:latin typeface="Arial" charset="0"/>
                <a:cs typeface="Arial" charset="0"/>
              </a:rPr>
              <a:t>Procedure and powers of claims tribunal.</a:t>
            </a:r>
          </a:p>
          <a:p>
            <a:pPr algn="just" eaLnBrk="1" hangingPunct="1">
              <a:buFont typeface="Wingdings" pitchFamily="2" charset="2"/>
              <a:buChar char="q"/>
            </a:pPr>
            <a:r>
              <a:rPr lang="en-US" sz="2000" dirty="0" smtClean="0">
                <a:latin typeface="Arial" charset="0"/>
                <a:cs typeface="Arial" charset="0"/>
              </a:rPr>
              <a:t>Section 169(2)—Enforcing the attendance of witnesses and compelling the discovery and production of documents and material objects.</a:t>
            </a:r>
          </a:p>
        </p:txBody>
      </p:sp>
      <p:sp>
        <p:nvSpPr>
          <p:cNvPr id="63490"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3493" name="Content Placeholder 2"/>
          <p:cNvSpPr txBox="1">
            <a:spLocks/>
          </p:cNvSpPr>
          <p:nvPr/>
        </p:nvSpPr>
        <p:spPr bwMode="auto">
          <a:xfrm>
            <a:off x="3733800" y="1524000"/>
            <a:ext cx="7570788"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6630194"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3499" name="TextBox 11"/>
          <p:cNvSpPr txBox="1">
            <a:spLocks noChangeArrowheads="1"/>
          </p:cNvSpPr>
          <p:nvPr/>
        </p:nvSpPr>
        <p:spPr bwMode="auto">
          <a:xfrm>
            <a:off x="533400" y="381000"/>
            <a:ext cx="8610600" cy="523220"/>
          </a:xfrm>
          <a:prstGeom prst="rect">
            <a:avLst/>
          </a:prstGeom>
          <a:noFill/>
          <a:ln w="9525">
            <a:noFill/>
            <a:miter lim="800000"/>
            <a:headEnd/>
            <a:tailEnd/>
          </a:ln>
        </p:spPr>
        <p:txBody>
          <a:bodyPr>
            <a:spAutoFit/>
          </a:bodyPr>
          <a:lstStyle/>
          <a:p>
            <a:pPr algn="ctr" eaLnBrk="1" hangingPunct="1"/>
            <a:r>
              <a:rPr lang="en-IN" sz="2800" b="1" dirty="0"/>
              <a:t>PROCEDURE</a:t>
            </a:r>
          </a:p>
        </p:txBody>
      </p:sp>
    </p:spTree>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Content Placeholder 2"/>
          <p:cNvSpPr>
            <a:spLocks noGrp="1"/>
          </p:cNvSpPr>
          <p:nvPr>
            <p:ph idx="1"/>
          </p:nvPr>
        </p:nvSpPr>
        <p:spPr>
          <a:xfrm>
            <a:off x="762000" y="1066800"/>
            <a:ext cx="8382000" cy="5791200"/>
          </a:xfrm>
        </p:spPr>
        <p:style>
          <a:lnRef idx="1">
            <a:schemeClr val="accent2"/>
          </a:lnRef>
          <a:fillRef idx="2">
            <a:schemeClr val="accent2"/>
          </a:fillRef>
          <a:effectRef idx="1">
            <a:schemeClr val="accent2"/>
          </a:effectRef>
          <a:fontRef idx="minor">
            <a:schemeClr val="dk1"/>
          </a:fontRef>
        </p:style>
        <p:txBody>
          <a:bodyPr/>
          <a:lstStyle/>
          <a:p>
            <a:pPr algn="just" eaLnBrk="1" hangingPunct="1">
              <a:buFont typeface="Wingdings" pitchFamily="2" charset="2"/>
              <a:buChar char="q"/>
            </a:pPr>
            <a:r>
              <a:rPr lang="en-US" sz="2000" b="1" u="sng" dirty="0" smtClean="0">
                <a:latin typeface="Arial" charset="0"/>
                <a:cs typeface="Arial" charset="0"/>
              </a:rPr>
              <a:t>Section 170—</a:t>
            </a:r>
            <a:r>
              <a:rPr lang="en-US" sz="2000" dirty="0" smtClean="0">
                <a:latin typeface="Arial" charset="0"/>
                <a:cs typeface="Arial" charset="0"/>
              </a:rPr>
              <a:t>Right of Insurer to contest the claim on all or any of the grounds that are available to the vehicle owner.</a:t>
            </a:r>
          </a:p>
          <a:p>
            <a:pPr algn="just" eaLnBrk="1" hangingPunct="1">
              <a:buFont typeface="Wingdings" pitchFamily="2" charset="2"/>
              <a:buChar char="q"/>
            </a:pPr>
            <a:r>
              <a:rPr lang="en-US" sz="2000" dirty="0" smtClean="0">
                <a:latin typeface="Arial" charset="0"/>
                <a:cs typeface="Arial" charset="0"/>
              </a:rPr>
              <a:t>Owner fails to contest or colludes with claimants.</a:t>
            </a:r>
          </a:p>
          <a:p>
            <a:pPr algn="just" eaLnBrk="1" hangingPunct="1">
              <a:buFont typeface="Wingdings" pitchFamily="2" charset="2"/>
              <a:buChar char="q"/>
            </a:pPr>
            <a:r>
              <a:rPr lang="en-US" sz="2000" dirty="0" smtClean="0">
                <a:latin typeface="Arial" charset="0"/>
                <a:cs typeface="Arial" charset="0"/>
              </a:rPr>
              <a:t>Petition u/s 170 to be filed in each and every case.</a:t>
            </a:r>
          </a:p>
          <a:p>
            <a:pPr algn="just" eaLnBrk="1" hangingPunct="1">
              <a:buFont typeface="Wingdings" pitchFamily="2" charset="2"/>
              <a:buChar char="q"/>
            </a:pPr>
            <a:r>
              <a:rPr lang="en-US" sz="2000" dirty="0" smtClean="0">
                <a:latin typeface="Arial" charset="0"/>
                <a:cs typeface="Arial" charset="0"/>
              </a:rPr>
              <a:t>Safeguards the interests of insurer.</a:t>
            </a:r>
          </a:p>
          <a:p>
            <a:pPr algn="just" eaLnBrk="1" hangingPunct="1">
              <a:buFont typeface="Wingdings" pitchFamily="2" charset="2"/>
              <a:buChar char="q"/>
            </a:pPr>
            <a:r>
              <a:rPr lang="en-US" sz="2000" b="1" u="sng" dirty="0" smtClean="0">
                <a:latin typeface="Arial" charset="0"/>
                <a:cs typeface="Arial" charset="0"/>
              </a:rPr>
              <a:t>Section 171—</a:t>
            </a:r>
            <a:r>
              <a:rPr lang="en-US" sz="2000" dirty="0" smtClean="0">
                <a:latin typeface="Arial" charset="0"/>
                <a:cs typeface="Arial" charset="0"/>
              </a:rPr>
              <a:t>Simple interest may be awarded on the compensation awarded from such date not earlier to the date of claim.</a:t>
            </a:r>
          </a:p>
          <a:p>
            <a:pPr algn="just" eaLnBrk="1" hangingPunct="1">
              <a:buFont typeface="Wingdings" pitchFamily="2" charset="2"/>
              <a:buChar char="q"/>
            </a:pPr>
            <a:r>
              <a:rPr lang="en-US" sz="2000" b="1" u="sng" dirty="0" smtClean="0">
                <a:latin typeface="Arial" charset="0"/>
                <a:cs typeface="Arial" charset="0"/>
              </a:rPr>
              <a:t>Section 172—</a:t>
            </a:r>
            <a:r>
              <a:rPr lang="en-US" sz="2000" dirty="0" smtClean="0">
                <a:latin typeface="Arial" charset="0"/>
                <a:cs typeface="Arial" charset="0"/>
              </a:rPr>
              <a:t>Award of compensatory costs in certain cases not exceeding one thousand rupees under the following circumstances:</a:t>
            </a:r>
          </a:p>
          <a:p>
            <a:pPr algn="just" eaLnBrk="1" hangingPunct="1">
              <a:buFont typeface="Wingdings" pitchFamily="2" charset="2"/>
              <a:buChar char="q"/>
            </a:pPr>
            <a:r>
              <a:rPr lang="en-US" sz="2000" dirty="0" smtClean="0">
                <a:latin typeface="Arial" charset="0"/>
                <a:cs typeface="Arial" charset="0"/>
              </a:rPr>
              <a:t>Policy obtained by misrepresentation or false claim made or vexatious </a:t>
            </a:r>
            <a:r>
              <a:rPr lang="en-US" sz="2000" dirty="0" err="1" smtClean="0">
                <a:latin typeface="Arial" charset="0"/>
                <a:cs typeface="Arial" charset="0"/>
              </a:rPr>
              <a:t>defence</a:t>
            </a:r>
            <a:r>
              <a:rPr lang="en-US" sz="2000" dirty="0" smtClean="0">
                <a:latin typeface="Arial" charset="0"/>
                <a:cs typeface="Arial" charset="0"/>
              </a:rPr>
              <a:t> by respondents..</a:t>
            </a:r>
          </a:p>
          <a:p>
            <a:pPr algn="just" eaLnBrk="1" hangingPunct="1">
              <a:buFont typeface="Wingdings" pitchFamily="2" charset="2"/>
              <a:buChar char="q"/>
            </a:pPr>
            <a:r>
              <a:rPr lang="en-US" sz="2000" dirty="0" smtClean="0">
                <a:latin typeface="Arial" charset="0"/>
                <a:cs typeface="Arial" charset="0"/>
              </a:rPr>
              <a:t>Power of criminal prosecution of Tribunal.</a:t>
            </a:r>
          </a:p>
        </p:txBody>
      </p:sp>
      <p:sp>
        <p:nvSpPr>
          <p:cNvPr id="64514"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4517" name="Content Placeholder 2"/>
          <p:cNvSpPr txBox="1">
            <a:spLocks/>
          </p:cNvSpPr>
          <p:nvPr/>
        </p:nvSpPr>
        <p:spPr bwMode="auto">
          <a:xfrm>
            <a:off x="3581400" y="1600200"/>
            <a:ext cx="7570788" cy="4568825"/>
          </a:xfrm>
          <a:prstGeom prst="rect">
            <a:avLst/>
          </a:prstGeom>
          <a:noFill/>
          <a:ln w="9525">
            <a:noFill/>
            <a:miter lim="800000"/>
            <a:headEnd/>
            <a:tailEnd/>
          </a:ln>
        </p:spPr>
        <p:txBody>
          <a:bodyPr/>
          <a:lstStyle/>
          <a:p>
            <a:pPr marL="457200"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6630194"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4523" name="TextBox 13"/>
          <p:cNvSpPr txBox="1">
            <a:spLocks noChangeArrowheads="1"/>
          </p:cNvSpPr>
          <p:nvPr/>
        </p:nvSpPr>
        <p:spPr bwMode="auto">
          <a:xfrm>
            <a:off x="533400" y="381000"/>
            <a:ext cx="8610600" cy="584775"/>
          </a:xfrm>
          <a:prstGeom prst="rect">
            <a:avLst/>
          </a:prstGeom>
          <a:noFill/>
          <a:ln w="9525">
            <a:noFill/>
            <a:miter lim="800000"/>
            <a:headEnd/>
            <a:tailEnd/>
          </a:ln>
        </p:spPr>
        <p:txBody>
          <a:bodyPr>
            <a:spAutoFit/>
          </a:bodyPr>
          <a:lstStyle/>
          <a:p>
            <a:pPr algn="ctr" eaLnBrk="1" hangingPunct="1"/>
            <a:r>
              <a:rPr lang="en-IN" sz="3200" b="1" dirty="0"/>
              <a:t>OTHER PROCEDURES</a:t>
            </a: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1" name="Content Placeholder 10"/>
          <p:cNvGraphicFramePr>
            <a:graphicFrameLocks noGrp="1"/>
          </p:cNvGraphicFramePr>
          <p:nvPr>
            <p:ph idx="1"/>
          </p:nvPr>
        </p:nvGraphicFramePr>
        <p:xfrm>
          <a:off x="685800" y="1066800"/>
          <a:ext cx="8458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5546" name="Slide Number Placeholder 1"/>
          <p:cNvSpPr>
            <a:spLocks noGrp="1"/>
          </p:cNvSpPr>
          <p:nvPr>
            <p:ph type="sldNum" sz="quarter" idx="12"/>
          </p:nvPr>
        </p:nvSpPr>
        <p:spPr bwMode="auto">
          <a:noFill/>
          <a:ln>
            <a:miter lim="800000"/>
            <a:headEnd/>
            <a:tailEnd/>
          </a:ln>
        </p:spPr>
        <p:txBody>
          <a:bodyPr/>
          <a:lstStyle/>
          <a:p>
            <a:fld id="{47EF518B-8D3E-4AD8-AE37-986A03D0970C}" type="slidenum">
              <a:rPr lang="en-IN" smtClean="0"/>
              <a:pPr/>
              <a:t>29</a:t>
            </a:fld>
            <a:endParaRPr lang="en-IN" smtClean="0"/>
          </a:p>
        </p:txBody>
      </p:sp>
      <p:sp>
        <p:nvSpPr>
          <p:cNvPr id="65540" name="Title 3"/>
          <p:cNvSpPr>
            <a:spLocks noGrp="1"/>
          </p:cNvSpPr>
          <p:nvPr>
            <p:ph type="title"/>
          </p:nvPr>
        </p:nvSpPr>
        <p:spPr>
          <a:xfrm>
            <a:off x="457200" y="-17463"/>
            <a:ext cx="8229600" cy="1143001"/>
          </a:xfrm>
        </p:spPr>
        <p:txBody>
          <a:bodyPr/>
          <a:lstStyle/>
          <a:p>
            <a:endParaRPr lang="en-IN" sz="3200" b="1"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2" name="Diagram 1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graphicFrame>
        <p:nvGraphicFramePr>
          <p:cNvPr id="4" name="Content Placeholder 3"/>
          <p:cNvGraphicFramePr>
            <a:graphicFrameLocks noGrp="1"/>
          </p:cNvGraphicFramePr>
          <p:nvPr>
            <p:ph idx="1"/>
          </p:nvPr>
        </p:nvGraphicFramePr>
        <p:xfrm>
          <a:off x="0" y="1050925"/>
          <a:ext cx="9144000" cy="5807075"/>
        </p:xfrm>
        <a:graphic>
          <a:graphicData uri="http://schemas.openxmlformats.org/drawingml/2006/table">
            <a:tbl>
              <a:tblPr firstRow="1" bandRow="1">
                <a:tableStyleId>{8FD4443E-F989-4FC4-A0C8-D5A2AF1F390B}</a:tableStyleId>
              </a:tblPr>
              <a:tblGrid>
                <a:gridCol w="1659956"/>
                <a:gridCol w="7484044"/>
              </a:tblGrid>
              <a:tr h="952102">
                <a:tc>
                  <a:txBody>
                    <a:bodyPr/>
                    <a:lstStyle/>
                    <a:p>
                      <a:pPr algn="ctr"/>
                      <a:r>
                        <a:rPr lang="en-US" sz="1800" dirty="0" smtClean="0"/>
                        <a:t>GENERAL REGULATIONS</a:t>
                      </a:r>
                      <a:endParaRPr lang="en-US" sz="1800" dirty="0"/>
                    </a:p>
                  </a:txBody>
                  <a:tcPr marL="91446" marR="91446" marT="45715" marB="45715"/>
                </a:tc>
                <a:tc>
                  <a:txBody>
                    <a:bodyPr/>
                    <a:lstStyle/>
                    <a:p>
                      <a:pPr algn="ctr"/>
                      <a:r>
                        <a:rPr lang="en-US" sz="1800" dirty="0" smtClean="0"/>
                        <a:t>DESCRIPTION</a:t>
                      </a:r>
                      <a:endParaRPr lang="en-US" sz="1800" dirty="0"/>
                    </a:p>
                  </a:txBody>
                  <a:tcPr marL="91446" marR="91446" marT="45715" marB="45715"/>
                </a:tc>
              </a:tr>
              <a:tr h="936507">
                <a:tc>
                  <a:txBody>
                    <a:bodyPr/>
                    <a:lstStyle/>
                    <a:p>
                      <a:pPr algn="ctr"/>
                      <a:r>
                        <a:rPr lang="en-US" sz="1800" b="1" kern="1200" dirty="0" smtClean="0">
                          <a:solidFill>
                            <a:schemeClr val="lt1"/>
                          </a:solidFill>
                          <a:effectLst/>
                          <a:latin typeface="+mn-lt"/>
                          <a:ea typeface="+mn-ea"/>
                          <a:cs typeface="+mn-cs"/>
                        </a:rPr>
                        <a:t>GR.23</a:t>
                      </a:r>
                      <a:endParaRPr lang="en-US" sz="1800" dirty="0"/>
                    </a:p>
                  </a:txBody>
                  <a:tcPr marL="91446" marR="91446" marT="45715" marB="45715"/>
                </a:tc>
                <a:tc>
                  <a:txBody>
                    <a:bodyPr/>
                    <a:lstStyle/>
                    <a:p>
                      <a:pPr algn="just"/>
                      <a:r>
                        <a:rPr lang="en-US" sz="1400" b="1" kern="1200" dirty="0" smtClean="0">
                          <a:solidFill>
                            <a:schemeClr val="lt1"/>
                          </a:solidFill>
                          <a:effectLst/>
                          <a:latin typeface="+mn-lt"/>
                          <a:ea typeface="+mn-ea"/>
                          <a:cs typeface="+mn-cs"/>
                        </a:rPr>
                        <a:t>Certificate  of  Insurance :</a:t>
                      </a:r>
                      <a:r>
                        <a:rPr lang="en-US" sz="1400" b="1" kern="1200" baseline="0" dirty="0" smtClean="0">
                          <a:solidFill>
                            <a:schemeClr val="lt1"/>
                          </a:solidFill>
                          <a:effectLst/>
                          <a:latin typeface="+mn-lt"/>
                          <a:ea typeface="+mn-ea"/>
                          <a:cs typeface="+mn-cs"/>
                        </a:rPr>
                        <a:t> </a:t>
                      </a:r>
                      <a:r>
                        <a:rPr lang="en-US" sz="1400" kern="1200" dirty="0" smtClean="0">
                          <a:solidFill>
                            <a:schemeClr val="lt1"/>
                          </a:solidFill>
                          <a:effectLst/>
                          <a:latin typeface="+mn-lt"/>
                          <a:ea typeface="+mn-ea"/>
                          <a:cs typeface="+mn-cs"/>
                        </a:rPr>
                        <a:t>A Certificate of Insurance for a  Motor Vehicle is  to be issued only in </a:t>
                      </a:r>
                      <a:r>
                        <a:rPr lang="en-US" sz="1400" b="1" kern="1200" dirty="0" smtClean="0">
                          <a:solidFill>
                            <a:schemeClr val="lt1"/>
                          </a:solidFill>
                          <a:effectLst/>
                          <a:latin typeface="+mn-lt"/>
                          <a:ea typeface="+mn-ea"/>
                          <a:cs typeface="+mn-cs"/>
                        </a:rPr>
                        <a:t>FORM 51</a:t>
                      </a:r>
                      <a:r>
                        <a:rPr lang="en-US" sz="1400" kern="1200" dirty="0" smtClean="0">
                          <a:solidFill>
                            <a:schemeClr val="lt1"/>
                          </a:solidFill>
                          <a:effectLst/>
                          <a:latin typeface="+mn-lt"/>
                          <a:ea typeface="+mn-ea"/>
                          <a:cs typeface="+mn-cs"/>
                        </a:rPr>
                        <a:t> in terms of  Rule 141 of  Central Motor Vehicle Rules 1989. (</a:t>
                      </a:r>
                      <a:r>
                        <a:rPr lang="en-US" sz="1400" b="1" kern="1200" dirty="0" smtClean="0">
                          <a:solidFill>
                            <a:schemeClr val="lt1"/>
                          </a:solidFill>
                          <a:effectLst/>
                          <a:latin typeface="+mn-lt"/>
                          <a:ea typeface="+mn-ea"/>
                          <a:cs typeface="+mn-cs"/>
                        </a:rPr>
                        <a:t>Refer</a:t>
                      </a:r>
                      <a:r>
                        <a:rPr lang="en-US" sz="1400" kern="1200" dirty="0" smtClean="0">
                          <a:solidFill>
                            <a:schemeClr val="lt1"/>
                          </a:solidFill>
                          <a:effectLst/>
                          <a:latin typeface="+mn-lt"/>
                          <a:ea typeface="+mn-ea"/>
                          <a:cs typeface="+mn-cs"/>
                        </a:rPr>
                        <a:t> </a:t>
                      </a:r>
                      <a:r>
                        <a:rPr lang="en-US" sz="1400" b="1" kern="1200" dirty="0" smtClean="0">
                          <a:solidFill>
                            <a:schemeClr val="lt1"/>
                          </a:solidFill>
                          <a:effectLst/>
                          <a:latin typeface="+mn-lt"/>
                          <a:ea typeface="+mn-ea"/>
                          <a:cs typeface="+mn-cs"/>
                        </a:rPr>
                        <a:t>Section 6  of the India Motor Tariff).</a:t>
                      </a:r>
                      <a:r>
                        <a:rPr lang="en-US" sz="1400" kern="1200" dirty="0" smtClean="0">
                          <a:solidFill>
                            <a:schemeClr val="lt1"/>
                          </a:solidFill>
                          <a:effectLst/>
                          <a:latin typeface="+mn-lt"/>
                          <a:ea typeface="+mn-ea"/>
                          <a:cs typeface="+mn-cs"/>
                        </a:rPr>
                        <a:t> </a:t>
                      </a:r>
                      <a:endParaRPr lang="en-US" sz="1400" dirty="0"/>
                    </a:p>
                  </a:txBody>
                  <a:tcPr marL="91446" marR="91446" marT="45715" marB="45715"/>
                </a:tc>
              </a:tr>
              <a:tr h="3918466">
                <a:tc>
                  <a:txBody>
                    <a:bodyPr/>
                    <a:lstStyle/>
                    <a:p>
                      <a:pPr algn="ctr"/>
                      <a:r>
                        <a:rPr lang="en-US" sz="1800" b="1" kern="1200" dirty="0" smtClean="0">
                          <a:solidFill>
                            <a:schemeClr val="lt1"/>
                          </a:solidFill>
                          <a:effectLst/>
                          <a:latin typeface="+mn-lt"/>
                          <a:ea typeface="+mn-ea"/>
                          <a:cs typeface="+mn-cs"/>
                        </a:rPr>
                        <a:t>GR.24. </a:t>
                      </a:r>
                      <a:endParaRPr lang="en-US" sz="1800" dirty="0"/>
                    </a:p>
                  </a:txBody>
                  <a:tcPr marL="91446" marR="91446" marT="45715" marB="45715"/>
                </a:tc>
                <a:tc>
                  <a:txBody>
                    <a:bodyPr/>
                    <a:lstStyle/>
                    <a:p>
                      <a:pPr algn="just"/>
                      <a:r>
                        <a:rPr lang="en-US" sz="1400" b="1" i="0" kern="1200" dirty="0" smtClean="0">
                          <a:solidFill>
                            <a:schemeClr val="lt1"/>
                          </a:solidFill>
                          <a:effectLst/>
                          <a:latin typeface="+mn-lt"/>
                          <a:ea typeface="+mn-ea"/>
                          <a:cs typeface="+mn-cs"/>
                        </a:rPr>
                        <a:t>Cancellation of Insurance </a:t>
                      </a:r>
                      <a:r>
                        <a:rPr lang="en-US" sz="1400" kern="1200" dirty="0" smtClean="0">
                          <a:solidFill>
                            <a:schemeClr val="lt1"/>
                          </a:solidFill>
                          <a:effectLst/>
                          <a:latin typeface="+mn-lt"/>
                          <a:ea typeface="+mn-ea"/>
                          <a:cs typeface="+mn-cs"/>
                        </a:rPr>
                        <a:t>(a) A policy may be cancelled by the insurer by sending to the insured seven days notice of cancellation by recorded delivery to the insured’s last known address and the insurer will refund to the insured the pro-rata premium for the balance period of the policy. </a:t>
                      </a:r>
                    </a:p>
                    <a:p>
                      <a:pPr algn="just"/>
                      <a:r>
                        <a:rPr lang="en-US" sz="1400" b="1" kern="1200" dirty="0" smtClean="0">
                          <a:solidFill>
                            <a:schemeClr val="lt1"/>
                          </a:solidFill>
                          <a:effectLst/>
                          <a:latin typeface="+mn-lt"/>
                          <a:ea typeface="+mn-ea"/>
                          <a:cs typeface="+mn-cs"/>
                        </a:rPr>
                        <a:t>(b) </a:t>
                      </a:r>
                      <a:r>
                        <a:rPr lang="en-US" sz="1400" kern="1200" dirty="0" smtClean="0">
                          <a:solidFill>
                            <a:schemeClr val="lt1"/>
                          </a:solidFill>
                          <a:effectLst/>
                          <a:latin typeface="+mn-lt"/>
                          <a:ea typeface="+mn-ea"/>
                          <a:cs typeface="+mn-cs"/>
                        </a:rPr>
                        <a:t>A policy may be cancelled at the option of the insured with seven days notice of cancellation and the insurer will be entitled to retain premium on short period scale of rates for the period for which the cover has been in existence prior to the cancellation of the policy. The balance premium, if any, will be refundable to the insured. Refund of premium will be subject to: </a:t>
                      </a:r>
                    </a:p>
                    <a:p>
                      <a:pPr algn="just"/>
                      <a:r>
                        <a:rPr lang="en-US" sz="1400" kern="1200" dirty="0" smtClean="0">
                          <a:solidFill>
                            <a:schemeClr val="lt1"/>
                          </a:solidFill>
                          <a:effectLst/>
                          <a:latin typeface="+mn-lt"/>
                          <a:ea typeface="+mn-ea"/>
                          <a:cs typeface="+mn-cs"/>
                        </a:rPr>
                        <a:t>i)   there being no claim under the policy, and </a:t>
                      </a:r>
                    </a:p>
                    <a:p>
                      <a:pPr algn="just"/>
                      <a:r>
                        <a:rPr lang="en-US" sz="1400" kern="1200" dirty="0" smtClean="0">
                          <a:solidFill>
                            <a:schemeClr val="lt1"/>
                          </a:solidFill>
                          <a:effectLst/>
                          <a:latin typeface="+mn-lt"/>
                          <a:ea typeface="+mn-ea"/>
                          <a:cs typeface="+mn-cs"/>
                        </a:rPr>
                        <a:t>ii)  the retention of minimum premium as specified in the Tariff.</a:t>
                      </a:r>
                    </a:p>
                    <a:p>
                      <a:pPr algn="just"/>
                      <a:r>
                        <a:rPr lang="en-US" sz="1400" kern="1200" dirty="0" smtClean="0">
                          <a:solidFill>
                            <a:schemeClr val="lt1"/>
                          </a:solidFill>
                          <a:effectLst/>
                          <a:latin typeface="+mn-lt"/>
                          <a:ea typeface="+mn-ea"/>
                          <a:cs typeface="+mn-cs"/>
                        </a:rPr>
                        <a:t>(c )</a:t>
                      </a:r>
                      <a:r>
                        <a:rPr lang="en-US" sz="1400" kern="1200" baseline="0" dirty="0" smtClean="0">
                          <a:solidFill>
                            <a:schemeClr val="lt1"/>
                          </a:solidFill>
                          <a:effectLst/>
                          <a:latin typeface="+mn-lt"/>
                          <a:ea typeface="+mn-ea"/>
                          <a:cs typeface="+mn-cs"/>
                        </a:rPr>
                        <a:t> </a:t>
                      </a:r>
                      <a:r>
                        <a:rPr lang="en-US" sz="1400" kern="1200" dirty="0" smtClean="0">
                          <a:solidFill>
                            <a:schemeClr val="lt1"/>
                          </a:solidFill>
                          <a:effectLst/>
                          <a:latin typeface="+mn-lt"/>
                          <a:ea typeface="+mn-ea"/>
                          <a:cs typeface="+mn-cs"/>
                        </a:rPr>
                        <a:t>A policy can be cancelled only after ensuring that the vehicle is insured elsewhere, at least for Liability Only cover and after surrender of the original Certificate of Insurance for cancellation.  </a:t>
                      </a:r>
                    </a:p>
                    <a:p>
                      <a:pPr algn="just"/>
                      <a:r>
                        <a:rPr lang="en-US" sz="1400" kern="1200" dirty="0" smtClean="0">
                          <a:solidFill>
                            <a:schemeClr val="lt1"/>
                          </a:solidFill>
                          <a:effectLst/>
                          <a:latin typeface="+mn-lt"/>
                          <a:ea typeface="+mn-ea"/>
                          <a:cs typeface="+mn-cs"/>
                        </a:rPr>
                        <a:t>(d) </a:t>
                      </a:r>
                      <a:r>
                        <a:rPr lang="en-US" sz="1400" b="1" kern="1200" dirty="0" smtClean="0">
                          <a:solidFill>
                            <a:schemeClr val="lt1"/>
                          </a:solidFill>
                          <a:effectLst/>
                          <a:latin typeface="+mn-lt"/>
                          <a:ea typeface="+mn-ea"/>
                          <a:cs typeface="+mn-cs"/>
                        </a:rPr>
                        <a:t>Insurer should inform the Regional Transport Authority (RTA) concerned by recorded delivery about such cancellation of insurance</a:t>
                      </a:r>
                      <a:endParaRPr lang="en-US" sz="1400" dirty="0"/>
                    </a:p>
                  </a:txBody>
                  <a:tcPr marL="91446" marR="91446" marT="45715" marB="45715"/>
                </a:tc>
              </a:tr>
            </a:tbl>
          </a:graphicData>
        </a:graphic>
      </p:graphicFrame>
      <p:sp>
        <p:nvSpPr>
          <p:cNvPr id="17415" name="Title 11"/>
          <p:cNvSpPr>
            <a:spLocks noGrp="1"/>
          </p:cNvSpPr>
          <p:nvPr>
            <p:ph type="title"/>
          </p:nvPr>
        </p:nvSpPr>
        <p:spPr>
          <a:xfrm>
            <a:off x="457200" y="0"/>
            <a:ext cx="8229600" cy="1071563"/>
          </a:xfrm>
        </p:spPr>
        <p:txBody>
          <a:bodyPr/>
          <a:lstStyle/>
          <a:p>
            <a:r>
              <a:rPr lang="en-US" sz="3200" smtClean="0"/>
              <a:t>INDIAN MOTOR TARIFF</a:t>
            </a:r>
          </a:p>
        </p:txBody>
      </p:sp>
    </p:spTree>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p:cNvSpPr>
            <a:spLocks noGrp="1"/>
          </p:cNvSpPr>
          <p:nvPr>
            <p:ph idx="1"/>
          </p:nvPr>
        </p:nvSpPr>
        <p:spPr>
          <a:xfrm>
            <a:off x="685800" y="1143000"/>
            <a:ext cx="7848600" cy="5029200"/>
          </a:xfrm>
        </p:spPr>
        <p:style>
          <a:lnRef idx="1">
            <a:schemeClr val="accent2"/>
          </a:lnRef>
          <a:fillRef idx="2">
            <a:schemeClr val="accent2"/>
          </a:fillRef>
          <a:effectRef idx="1">
            <a:schemeClr val="accent2"/>
          </a:effectRef>
          <a:fontRef idx="minor">
            <a:schemeClr val="dk1"/>
          </a:fontRef>
        </p:style>
        <p:txBody>
          <a:bodyPr>
            <a:noAutofit/>
          </a:bodyPr>
          <a:lstStyle/>
          <a:p>
            <a:pPr algn="just">
              <a:buFont typeface="Arial" charset="0"/>
              <a:buNone/>
            </a:pPr>
            <a:r>
              <a:rPr lang="en-IN" sz="1600" b="1" dirty="0" smtClean="0">
                <a:latin typeface="Arial" charset="0"/>
                <a:cs typeface="Arial" charset="0"/>
              </a:rPr>
              <a:t>In exercise of the powers conferred by sub-section (3) of section 163A of the Motor Vehicles</a:t>
            </a:r>
          </a:p>
          <a:p>
            <a:pPr algn="just">
              <a:buFont typeface="Arial" charset="0"/>
              <a:buNone/>
            </a:pPr>
            <a:r>
              <a:rPr lang="en-IN" sz="1600" dirty="0" smtClean="0">
                <a:latin typeface="Arial" charset="0"/>
                <a:cs typeface="Arial" charset="0"/>
              </a:rPr>
              <a:t>In the Motor Vehicles Act, 1988, for the Second Schedule, the following Schedule shall be substituted namely:—</a:t>
            </a:r>
            <a:r>
              <a:rPr lang="en-IN" sz="1600" b="1" dirty="0" smtClean="0">
                <a:latin typeface="Arial" charset="0"/>
                <a:cs typeface="Arial" charset="0"/>
              </a:rPr>
              <a:t>SCHEDULE FOR COMPENSATION FOR THIRD PARTY FATAL ACCIDENTS/INJURY CASES CLAIMS</a:t>
            </a:r>
          </a:p>
          <a:p>
            <a:pPr algn="just">
              <a:buFont typeface="Arial" charset="0"/>
              <a:buNone/>
            </a:pPr>
            <a:r>
              <a:rPr lang="en-IN" sz="1600" dirty="0" smtClean="0">
                <a:latin typeface="Arial" charset="0"/>
                <a:cs typeface="Arial" charset="0"/>
              </a:rPr>
              <a:t>1. </a:t>
            </a:r>
            <a:r>
              <a:rPr lang="en-IN" sz="1600" b="1" dirty="0" smtClean="0">
                <a:latin typeface="Arial" charset="0"/>
                <a:cs typeface="Arial" charset="0"/>
              </a:rPr>
              <a:t>(a) Fatal Accidents: </a:t>
            </a:r>
            <a:r>
              <a:rPr lang="en-IN" sz="1600" dirty="0" smtClean="0">
                <a:latin typeface="Arial" charset="0"/>
                <a:cs typeface="Arial" charset="0"/>
              </a:rPr>
              <a:t>Compensation payable in case of Death shall be five </a:t>
            </a:r>
            <a:r>
              <a:rPr lang="en-IN" sz="1600" dirty="0" err="1" smtClean="0">
                <a:latin typeface="Arial" charset="0"/>
                <a:cs typeface="Arial" charset="0"/>
              </a:rPr>
              <a:t>lakh</a:t>
            </a:r>
            <a:r>
              <a:rPr lang="en-IN" sz="1600" dirty="0" smtClean="0">
                <a:latin typeface="Arial" charset="0"/>
                <a:cs typeface="Arial" charset="0"/>
              </a:rPr>
              <a:t> rupees.</a:t>
            </a:r>
          </a:p>
          <a:p>
            <a:pPr algn="just">
              <a:buFont typeface="Arial" charset="0"/>
              <a:buNone/>
            </a:pPr>
            <a:r>
              <a:rPr lang="en-IN" sz="1600" b="1" dirty="0" smtClean="0">
                <a:latin typeface="Arial" charset="0"/>
                <a:cs typeface="Arial" charset="0"/>
              </a:rPr>
              <a:t>(b) Accidents resulting in permanent disability: </a:t>
            </a:r>
            <a:r>
              <a:rPr lang="en-IN" sz="1600" dirty="0" smtClean="0">
                <a:latin typeface="Arial" charset="0"/>
                <a:cs typeface="Arial" charset="0"/>
              </a:rPr>
              <a:t>Compensation payable shall be = [Rs. 5,00,000/- × percentage disability as per Schedule I of the Employee’s Compensation Act, 1923 (8 of 1923)] : Provided that the minimum compensation in case of permanent disability of any kind shall not be less than fifty thousand rupees.</a:t>
            </a:r>
          </a:p>
          <a:p>
            <a:pPr algn="just">
              <a:buFont typeface="Arial" charset="0"/>
              <a:buNone/>
            </a:pPr>
            <a:r>
              <a:rPr lang="en-IN" sz="1600" b="1" dirty="0" smtClean="0">
                <a:latin typeface="Arial" charset="0"/>
                <a:cs typeface="Arial" charset="0"/>
              </a:rPr>
              <a:t>(c) Accidents resulting in minor injury: </a:t>
            </a:r>
            <a:r>
              <a:rPr lang="en-IN" sz="1600" dirty="0" smtClean="0">
                <a:latin typeface="Arial" charset="0"/>
                <a:cs typeface="Arial" charset="0"/>
              </a:rPr>
              <a:t>A fixed compensation of twenty five thousand rupees shall be payable:</a:t>
            </a:r>
          </a:p>
          <a:p>
            <a:pPr algn="just">
              <a:buFont typeface="Arial" charset="0"/>
              <a:buNone/>
            </a:pPr>
            <a:r>
              <a:rPr lang="en-IN" sz="1600" dirty="0" smtClean="0">
                <a:latin typeface="Arial" charset="0"/>
                <a:cs typeface="Arial" charset="0"/>
              </a:rPr>
              <a:t>2. On and from the date of 1st day of January, 2019 the amount of compensation specified in the clauses (a) to (c) of paragraph (1) shall stand increased by 5 per cent annually”.</a:t>
            </a:r>
          </a:p>
          <a:p>
            <a:pPr algn="just">
              <a:buFont typeface="Arial" charset="0"/>
              <a:buNone/>
            </a:pPr>
            <a:r>
              <a:rPr lang="en-IN" sz="1600" dirty="0" smtClean="0">
                <a:latin typeface="Arial" charset="0"/>
                <a:cs typeface="Arial" charset="0"/>
              </a:rPr>
              <a:t>3. This notification shall come into form on the date of its publication in the Official Gazette ( 22.05.2018) .</a:t>
            </a:r>
            <a:endParaRPr lang="en-US" sz="1800" dirty="0" smtClean="0">
              <a:latin typeface="Arial" charset="0"/>
              <a:cs typeface="Arial" charset="0"/>
            </a:endParaRPr>
          </a:p>
        </p:txBody>
      </p:sp>
      <p:sp>
        <p:nvSpPr>
          <p:cNvPr id="66562"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0"/>
            <a:ext cx="9144000" cy="1066800"/>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IN" sz="2800" b="1" u="sng" dirty="0">
                <a:solidFill>
                  <a:schemeClr val="tx1"/>
                </a:solidFill>
              </a:rPr>
              <a:t>SECTION  163A OF THE MOTOR VEHICLES ACT, 1988</a:t>
            </a:r>
          </a:p>
        </p:txBody>
      </p:sp>
      <p:sp>
        <p:nvSpPr>
          <p:cNvPr id="66565" name="Content Placeholder 2"/>
          <p:cNvSpPr txBox="1">
            <a:spLocks/>
          </p:cNvSpPr>
          <p:nvPr/>
        </p:nvSpPr>
        <p:spPr bwMode="auto">
          <a:xfrm>
            <a:off x="1066800" y="1524000"/>
            <a:ext cx="7570788" cy="4568825"/>
          </a:xfrm>
          <a:prstGeom prst="rect">
            <a:avLst/>
          </a:prstGeom>
          <a:noFill/>
          <a:ln w="9525">
            <a:noFill/>
            <a:miter lim="800000"/>
            <a:headEnd/>
            <a:tailEnd/>
          </a:ln>
        </p:spPr>
        <p:txBody>
          <a:bodyPr/>
          <a:lstStyle/>
          <a:p>
            <a:pPr marL="1828800" lvl="3" indent="-457200" eaLnBrk="1" hangingPunct="1">
              <a:spcBef>
                <a:spcPct val="20000"/>
              </a:spcBef>
              <a:buFont typeface="Calibri" pitchFamily="34" charset="0"/>
              <a:buAutoNum type="arabicPeriod"/>
            </a:pPr>
            <a:endParaRPr lang="en-IN" sz="2000"/>
          </a:p>
        </p:txBody>
      </p:sp>
      <p:sp>
        <p:nvSpPr>
          <p:cNvPr id="6" name="Title 3"/>
          <p:cNvSpPr txBox="1">
            <a:spLocks/>
          </p:cNvSpPr>
          <p:nvPr/>
        </p:nvSpPr>
        <p:spPr>
          <a:xfrm>
            <a:off x="457200" y="-17463"/>
            <a:ext cx="8229600" cy="1143001"/>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818606" y="31234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1028" name="Content Placeholder 2"/>
          <p:cNvSpPr>
            <a:spLocks noGrp="1"/>
          </p:cNvSpPr>
          <p:nvPr>
            <p:ph idx="1"/>
          </p:nvPr>
        </p:nvSpPr>
        <p:spPr>
          <a:xfrm>
            <a:off x="714375" y="1071563"/>
            <a:ext cx="8143875" cy="5786437"/>
          </a:xfrm>
        </p:spPr>
        <p:style>
          <a:lnRef idx="1">
            <a:schemeClr val="accent2"/>
          </a:lnRef>
          <a:fillRef idx="2">
            <a:schemeClr val="accent2"/>
          </a:fillRef>
          <a:effectRef idx="1">
            <a:schemeClr val="accent2"/>
          </a:effectRef>
          <a:fontRef idx="minor">
            <a:schemeClr val="dk1"/>
          </a:fontRef>
        </p:style>
        <p:txBody>
          <a:bodyPr/>
          <a:lstStyle/>
          <a:p>
            <a:pPr algn="just" eaLnBrk="1" hangingPunct="1">
              <a:buNone/>
            </a:pPr>
            <a:endParaRPr lang="en-US" sz="1600" b="1" dirty="0" smtClean="0">
              <a:latin typeface="Arial" charset="0"/>
              <a:ea typeface="ＭＳ Ｐゴシック" pitchFamily="34" charset="-128"/>
              <a:cs typeface="Arial" charset="0"/>
            </a:endParaRPr>
          </a:p>
          <a:p>
            <a:pPr algn="just">
              <a:buFont typeface="Wingdings" pitchFamily="2" charset="2"/>
              <a:buChar char="q"/>
            </a:pPr>
            <a:r>
              <a:rPr lang="en-IN" sz="1600" b="1" dirty="0" smtClean="0">
                <a:latin typeface="Arial" charset="0"/>
                <a:ea typeface="ＭＳ Ｐゴシック" pitchFamily="34" charset="-128"/>
                <a:cs typeface="Arial" charset="0"/>
              </a:rPr>
              <a:t>National Ins. Co. Ltd. vs. </a:t>
            </a:r>
            <a:r>
              <a:rPr lang="en-IN" sz="1600" b="1" dirty="0" err="1" smtClean="0">
                <a:latin typeface="Arial" charset="0"/>
                <a:ea typeface="ＭＳ Ｐゴシック" pitchFamily="34" charset="-128"/>
                <a:cs typeface="Arial" charset="0"/>
              </a:rPr>
              <a:t>Pranay</a:t>
            </a:r>
            <a:r>
              <a:rPr lang="en-IN" sz="1600" b="1" dirty="0" smtClean="0">
                <a:latin typeface="Arial" charset="0"/>
                <a:ea typeface="ＭＳ Ｐゴシック" pitchFamily="34" charset="-128"/>
                <a:cs typeface="Arial" charset="0"/>
              </a:rPr>
              <a:t> </a:t>
            </a:r>
            <a:r>
              <a:rPr lang="en-IN" sz="1600" b="1" dirty="0" err="1" smtClean="0">
                <a:latin typeface="Arial" charset="0"/>
                <a:ea typeface="ＭＳ Ｐゴシック" pitchFamily="34" charset="-128"/>
                <a:cs typeface="Arial" charset="0"/>
              </a:rPr>
              <a:t>Sheti</a:t>
            </a:r>
            <a:r>
              <a:rPr lang="en-IN" sz="1600" b="1" dirty="0" smtClean="0">
                <a:latin typeface="Arial" charset="0"/>
                <a:ea typeface="ＭＳ Ｐゴシック" pitchFamily="34" charset="-128"/>
                <a:cs typeface="Arial" charset="0"/>
              </a:rPr>
              <a:t> &amp; Ors., SLP (CIVIL) NO. 25590 OF 2014, 5 Judge bench decision </a:t>
            </a:r>
            <a:r>
              <a:rPr lang="en-IN" sz="1600" b="1" dirty="0" err="1" smtClean="0">
                <a:latin typeface="Arial" charset="0"/>
                <a:ea typeface="ＭＳ Ｐゴシック" pitchFamily="34" charset="-128"/>
                <a:cs typeface="Arial" charset="0"/>
              </a:rPr>
              <a:t>dt</a:t>
            </a:r>
            <a:r>
              <a:rPr lang="en-IN" sz="1600" b="1" dirty="0" smtClean="0">
                <a:latin typeface="Arial" charset="0"/>
                <a:ea typeface="ＭＳ Ｐゴシック" pitchFamily="34" charset="-128"/>
                <a:cs typeface="Arial" charset="0"/>
              </a:rPr>
              <a:t>. 31.10.2017</a:t>
            </a:r>
            <a:r>
              <a:rPr lang="en-US" sz="1600" b="1" dirty="0" smtClean="0">
                <a:latin typeface="Arial" charset="0"/>
                <a:ea typeface="ＭＳ Ｐゴシック" pitchFamily="34" charset="-128"/>
                <a:cs typeface="Arial" charset="0"/>
              </a:rPr>
              <a:t> :</a:t>
            </a:r>
            <a:r>
              <a:rPr lang="en-IN" sz="1600" dirty="0" smtClean="0">
                <a:latin typeface="Arial" charset="0"/>
                <a:ea typeface="ＭＳ Ｐゴシック" pitchFamily="34" charset="-128"/>
                <a:cs typeface="Arial" charset="0"/>
              </a:rPr>
              <a:t>P</a:t>
            </a:r>
            <a:r>
              <a:rPr lang="en-IN" sz="1600" dirty="0" smtClean="0">
                <a:ea typeface="ＭＳ Ｐゴシック" pitchFamily="34" charset="-128"/>
                <a:cs typeface="Arial" charset="0"/>
              </a:rPr>
              <a:t>erceiving cleavage of opinion between two 3 Judge Bench decision of </a:t>
            </a:r>
            <a:r>
              <a:rPr lang="en-IN" sz="1600" dirty="0" err="1" smtClean="0">
                <a:ea typeface="ＭＳ Ｐゴシック" pitchFamily="34" charset="-128"/>
                <a:cs typeface="Arial" charset="0"/>
              </a:rPr>
              <a:t>Hon’ble</a:t>
            </a:r>
            <a:r>
              <a:rPr lang="en-IN" sz="1600" dirty="0" smtClean="0">
                <a:ea typeface="ＭＳ Ｐゴシック" pitchFamily="34" charset="-128"/>
                <a:cs typeface="Arial" charset="0"/>
              </a:rPr>
              <a:t> Supreme Court in </a:t>
            </a:r>
            <a:r>
              <a:rPr lang="en-IN" sz="1600" b="1" dirty="0" err="1" smtClean="0">
                <a:ea typeface="ＭＳ Ｐゴシック" pitchFamily="34" charset="-128"/>
                <a:cs typeface="Arial" charset="0"/>
              </a:rPr>
              <a:t>Reshma</a:t>
            </a:r>
            <a:r>
              <a:rPr lang="en-IN" sz="1600" b="1" dirty="0" smtClean="0">
                <a:ea typeface="ＭＳ Ｐゴシック" pitchFamily="34" charset="-128"/>
                <a:cs typeface="Arial" charset="0"/>
              </a:rPr>
              <a:t> </a:t>
            </a:r>
            <a:r>
              <a:rPr lang="en-IN" sz="1600" b="1" dirty="0" err="1" smtClean="0">
                <a:ea typeface="ＭＳ Ｐゴシック" pitchFamily="34" charset="-128"/>
                <a:cs typeface="Arial" charset="0"/>
              </a:rPr>
              <a:t>Kumari</a:t>
            </a:r>
            <a:r>
              <a:rPr lang="en-IN" sz="1600" b="1" dirty="0" smtClean="0">
                <a:ea typeface="ＭＳ Ｐゴシック" pitchFamily="34" charset="-128"/>
                <a:cs typeface="Arial" charset="0"/>
              </a:rPr>
              <a:t> &amp; Ors. Vs. </a:t>
            </a:r>
            <a:r>
              <a:rPr lang="en-IN" sz="1600" b="1" dirty="0" err="1" smtClean="0">
                <a:ea typeface="ＭＳ Ｐゴシック" pitchFamily="34" charset="-128"/>
                <a:cs typeface="Arial" charset="0"/>
              </a:rPr>
              <a:t>Madaan</a:t>
            </a:r>
            <a:r>
              <a:rPr lang="en-IN" sz="1600" b="1" dirty="0" smtClean="0">
                <a:ea typeface="ＭＳ Ｐゴシック" pitchFamily="34" charset="-128"/>
                <a:cs typeface="Arial" charset="0"/>
              </a:rPr>
              <a:t> Mohan &amp; Another, (2013)9SCC65</a:t>
            </a:r>
            <a:r>
              <a:rPr lang="en-IN" sz="1600" dirty="0" smtClean="0">
                <a:ea typeface="ＭＳ Ｐゴシック" pitchFamily="34" charset="-128"/>
                <a:cs typeface="Arial" charset="0"/>
              </a:rPr>
              <a:t> and </a:t>
            </a:r>
            <a:r>
              <a:rPr lang="en-IN" sz="1600" b="1" dirty="0" smtClean="0">
                <a:ea typeface="ＭＳ Ｐゴシック" pitchFamily="34" charset="-128"/>
                <a:cs typeface="Arial" charset="0"/>
              </a:rPr>
              <a:t>Rajesh &amp; Ors. Vs. </a:t>
            </a:r>
            <a:r>
              <a:rPr lang="en-IN" sz="1600" b="1" dirty="0" err="1" smtClean="0">
                <a:ea typeface="ＭＳ Ｐゴシック" pitchFamily="34" charset="-128"/>
                <a:cs typeface="Arial" charset="0"/>
              </a:rPr>
              <a:t>Rajbir</a:t>
            </a:r>
            <a:r>
              <a:rPr lang="en-IN" sz="1600" b="1" dirty="0" smtClean="0">
                <a:ea typeface="ＭＳ Ｐゴシック" pitchFamily="34" charset="-128"/>
                <a:cs typeface="Arial" charset="0"/>
              </a:rPr>
              <a:t> &amp; Ors. , (2013)9SCC54</a:t>
            </a:r>
            <a:r>
              <a:rPr lang="en-IN" sz="1600" dirty="0" smtClean="0">
                <a:ea typeface="ＭＳ Ｐゴシック" pitchFamily="34" charset="-128"/>
                <a:cs typeface="Arial" charset="0"/>
              </a:rPr>
              <a:t> , a two-judge bench of Apex Court in </a:t>
            </a:r>
            <a:r>
              <a:rPr lang="en-IN" sz="1600" b="1" dirty="0" smtClean="0">
                <a:ea typeface="ＭＳ Ｐゴシック" pitchFamily="34" charset="-128"/>
                <a:cs typeface="Arial" charset="0"/>
              </a:rPr>
              <a:t>National Insurance Co. Ltd. vs. </a:t>
            </a:r>
            <a:r>
              <a:rPr lang="en-IN" sz="1600" b="1" dirty="0" err="1" smtClean="0">
                <a:ea typeface="ＭＳ Ｐゴシック" pitchFamily="34" charset="-128"/>
                <a:cs typeface="Arial" charset="0"/>
              </a:rPr>
              <a:t>Pushpa</a:t>
            </a:r>
            <a:r>
              <a:rPr lang="en-IN" sz="1600" b="1" dirty="0" smtClean="0">
                <a:ea typeface="ＭＳ Ｐゴシック" pitchFamily="34" charset="-128"/>
                <a:cs typeface="Arial" charset="0"/>
              </a:rPr>
              <a:t> &amp; Ors. , (2015)9SCC166 </a:t>
            </a:r>
            <a:r>
              <a:rPr lang="en-IN" sz="1600" dirty="0" smtClean="0">
                <a:ea typeface="ＭＳ Ｐゴシック" pitchFamily="34" charset="-128"/>
                <a:cs typeface="Arial" charset="0"/>
              </a:rPr>
              <a:t>has referred the matter to a larger bench. The </a:t>
            </a:r>
            <a:r>
              <a:rPr lang="en-IN" sz="1600" dirty="0" err="1" smtClean="0">
                <a:ea typeface="ＭＳ Ｐゴシック" pitchFamily="34" charset="-128"/>
                <a:cs typeface="Arial" charset="0"/>
              </a:rPr>
              <a:t>Hon’ble</a:t>
            </a:r>
            <a:r>
              <a:rPr lang="en-IN" sz="1600" dirty="0" smtClean="0">
                <a:ea typeface="ＭＳ Ｐゴシック" pitchFamily="34" charset="-128"/>
                <a:cs typeface="Arial" charset="0"/>
              </a:rPr>
              <a:t> Supreme Court constituted a 5 Judge bench and by its Judgment </a:t>
            </a:r>
            <a:r>
              <a:rPr lang="en-IN" sz="1600" dirty="0" err="1" smtClean="0">
                <a:ea typeface="ＭＳ Ｐゴシック" pitchFamily="34" charset="-128"/>
                <a:cs typeface="Arial" charset="0"/>
              </a:rPr>
              <a:t>dt</a:t>
            </a:r>
            <a:r>
              <a:rPr lang="en-IN" sz="1600" dirty="0" smtClean="0">
                <a:ea typeface="ＭＳ Ｐゴシック" pitchFamily="34" charset="-128"/>
                <a:cs typeface="Arial" charset="0"/>
              </a:rPr>
              <a:t>. 31.10.2017 , it analysed earlier decisions and proceed to conclude the following :</a:t>
            </a:r>
            <a:endParaRPr lang="en-US" altLang="ja-JP" sz="1600" dirty="0" smtClean="0">
              <a:latin typeface="Arial" charset="0"/>
              <a:cs typeface="Arial" charset="0"/>
            </a:endParaRPr>
          </a:p>
          <a:p>
            <a:pPr algn="just" eaLnBrk="1" hangingPunct="1">
              <a:buFont typeface="Arial" charset="0"/>
              <a:buNone/>
            </a:pPr>
            <a:r>
              <a:rPr lang="en-US" sz="1600" dirty="0" smtClean="0">
                <a:latin typeface="Arial" charset="0"/>
                <a:ea typeface="ＭＳ Ｐゴシック" pitchFamily="34" charset="-128"/>
                <a:cs typeface="Arial" charset="0"/>
              </a:rPr>
              <a:t>      </a:t>
            </a:r>
          </a:p>
        </p:txBody>
      </p:sp>
      <p:sp>
        <p:nvSpPr>
          <p:cNvPr id="1029" name="Title 3"/>
          <p:cNvSpPr>
            <a:spLocks noGrp="1"/>
          </p:cNvSpPr>
          <p:nvPr>
            <p:ph type="title"/>
          </p:nvPr>
        </p:nvSpPr>
        <p:spPr>
          <a:xfrm>
            <a:off x="457200" y="-17463"/>
            <a:ext cx="8229600" cy="1160463"/>
          </a:xfrm>
        </p:spPr>
        <p:txBody>
          <a:bodyPr anchor="t"/>
          <a:lstStyle/>
          <a:p>
            <a:pPr eaLnBrk="1" hangingPunct="1"/>
            <a:r>
              <a:rPr lang="en-US" sz="2400" b="1" smtClean="0"/>
              <a:t/>
            </a:r>
            <a:br>
              <a:rPr lang="en-US" sz="2400" b="1" smtClean="0"/>
            </a:br>
            <a:r>
              <a:rPr lang="en-US" sz="3200" b="1" smtClean="0"/>
              <a:t> QUANTIFYING JUST COMPENSATION</a:t>
            </a:r>
            <a:endParaRPr lang="en-IN" sz="3200" b="1"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graphicFrame>
        <p:nvGraphicFramePr>
          <p:cNvPr id="1026" name="Object 11"/>
          <p:cNvGraphicFramePr>
            <a:graphicFrameLocks noChangeAspect="1"/>
          </p:cNvGraphicFramePr>
          <p:nvPr/>
        </p:nvGraphicFramePr>
        <p:xfrm>
          <a:off x="1295400" y="3962400"/>
          <a:ext cx="7391400" cy="2133600"/>
        </p:xfrm>
        <a:graphic>
          <a:graphicData uri="http://schemas.openxmlformats.org/presentationml/2006/ole">
            <mc:AlternateContent xmlns:mc="http://schemas.openxmlformats.org/markup-compatibility/2006">
              <mc:Choice xmlns:v="urn:schemas-microsoft-com:vml" Requires="v">
                <p:oleObj spid="_x0000_s1027" name="Worksheet" r:id="rId4" imgW="2926212" imgH="1676394" progId="Excel.Sheet.12">
                  <p:embed/>
                </p:oleObj>
              </mc:Choice>
              <mc:Fallback>
                <p:oleObj name="Worksheet" r:id="rId4" imgW="2926212" imgH="1676394" progId="Excel.Sheet.12">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3962400"/>
                        <a:ext cx="73914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graphicFrame>
        <p:nvGraphicFramePr>
          <p:cNvPr id="2051" name="Object 12"/>
          <p:cNvGraphicFramePr>
            <a:graphicFrameLocks noGrp="1" noChangeAspect="1"/>
          </p:cNvGraphicFramePr>
          <p:nvPr>
            <p:ph idx="1"/>
          </p:nvPr>
        </p:nvGraphicFramePr>
        <p:xfrm>
          <a:off x="7010400" y="1214438"/>
          <a:ext cx="1828800" cy="3433762"/>
        </p:xfrm>
        <a:graphic>
          <a:graphicData uri="http://schemas.openxmlformats.org/presentationml/2006/ole">
            <mc:AlternateContent xmlns:mc="http://schemas.openxmlformats.org/markup-compatibility/2006">
              <mc:Choice xmlns:v="urn:schemas-microsoft-com:vml" Requires="v">
                <p:oleObj spid="_x0000_s2053" name="Worksheet" r:id="rId4" imgW="1562012" imgH="2533610" progId="Excel.Sheet.12">
                  <p:embed/>
                </p:oleObj>
              </mc:Choice>
              <mc:Fallback>
                <p:oleObj name="Worksheet" r:id="rId4" imgW="1562012" imgH="2533610" progId="Excel.Sheet.12">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1214438"/>
                        <a:ext cx="1828800" cy="343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4" name="Title 3"/>
          <p:cNvSpPr>
            <a:spLocks noGrp="1"/>
          </p:cNvSpPr>
          <p:nvPr>
            <p:ph type="title"/>
          </p:nvPr>
        </p:nvSpPr>
        <p:spPr>
          <a:xfrm>
            <a:off x="457200" y="-17463"/>
            <a:ext cx="8229600" cy="1160463"/>
          </a:xfrm>
        </p:spPr>
        <p:txBody>
          <a:bodyPr anchor="t"/>
          <a:lstStyle/>
          <a:p>
            <a:pPr eaLnBrk="1" hangingPunct="1"/>
            <a:r>
              <a:rPr lang="en-US" sz="2400" b="1" dirty="0" smtClean="0"/>
              <a:t/>
            </a:r>
            <a:br>
              <a:rPr lang="en-US" sz="2400" b="1" dirty="0" smtClean="0"/>
            </a:br>
            <a:r>
              <a:rPr lang="en-US" sz="3200" b="1" dirty="0" smtClean="0"/>
              <a:t> QUANTIFYING JUST COMPENSATION</a:t>
            </a:r>
            <a:endParaRPr lang="en-IN" sz="3200" b="1" dirty="0"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graphicFrame>
        <p:nvGraphicFramePr>
          <p:cNvPr id="2050" name="Object 11"/>
          <p:cNvGraphicFramePr>
            <a:graphicFrameLocks noChangeAspect="1"/>
          </p:cNvGraphicFramePr>
          <p:nvPr/>
        </p:nvGraphicFramePr>
        <p:xfrm>
          <a:off x="2286000" y="3352800"/>
          <a:ext cx="3276600" cy="1484312"/>
        </p:xfrm>
        <a:graphic>
          <a:graphicData uri="http://schemas.openxmlformats.org/presentationml/2006/ole">
            <mc:AlternateContent xmlns:mc="http://schemas.openxmlformats.org/markup-compatibility/2006">
              <mc:Choice xmlns:v="urn:schemas-microsoft-com:vml" Requires="v">
                <p:oleObj spid="_x0000_s2054" name="Worksheet" r:id="rId7" imgW="2926212" imgH="1484333" progId="Excel.Sheet.12">
                  <p:embed/>
                </p:oleObj>
              </mc:Choice>
              <mc:Fallback>
                <p:oleObj name="Worksheet" r:id="rId7" imgW="2926212" imgH="1484333" progId="Excel.Sheet.12">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3352800"/>
                        <a:ext cx="3276600" cy="148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0" name="Rectangle 12"/>
          <p:cNvSpPr>
            <a:spLocks noChangeArrowheads="1"/>
          </p:cNvSpPr>
          <p:nvPr/>
        </p:nvSpPr>
        <p:spPr bwMode="auto">
          <a:xfrm>
            <a:off x="1071563" y="4929188"/>
            <a:ext cx="7143750" cy="646112"/>
          </a:xfrm>
          <a:prstGeom prst="rect">
            <a:avLst/>
          </a:prstGeom>
          <a:noFill/>
          <a:ln w="9525">
            <a:noFill/>
            <a:miter lim="800000"/>
            <a:headEnd/>
            <a:tailEnd/>
          </a:ln>
        </p:spPr>
        <p:txBody>
          <a:bodyPr>
            <a:spAutoFit/>
          </a:bodyPr>
          <a:lstStyle/>
          <a:p>
            <a:r>
              <a:rPr lang="en-IN" b="1"/>
              <a:t>The calculation for just compensation shall be done as per this landmark Judgment.</a:t>
            </a:r>
            <a:endParaRPr lang="en-IN"/>
          </a:p>
        </p:txBody>
      </p:sp>
      <p:graphicFrame>
        <p:nvGraphicFramePr>
          <p:cNvPr id="2052" name="Object 13"/>
          <p:cNvGraphicFramePr>
            <a:graphicFrameLocks noChangeAspect="1"/>
          </p:cNvGraphicFramePr>
          <p:nvPr/>
        </p:nvGraphicFramePr>
        <p:xfrm>
          <a:off x="1143001" y="1214438"/>
          <a:ext cx="5334000" cy="1985962"/>
        </p:xfrm>
        <a:graphic>
          <a:graphicData uri="http://schemas.openxmlformats.org/presentationml/2006/ole">
            <mc:AlternateContent xmlns:mc="http://schemas.openxmlformats.org/markup-compatibility/2006">
              <mc:Choice xmlns:v="urn:schemas-microsoft-com:vml" Requires="v">
                <p:oleObj spid="_x0000_s2055" name="Worksheet" r:id="rId10" imgW="4498849" imgH="1685386" progId="Excel.Sheet.12">
                  <p:embed/>
                </p:oleObj>
              </mc:Choice>
              <mc:Fallback>
                <p:oleObj name="Worksheet" r:id="rId10" imgW="4498849" imgH="1685386" progId="Excel.Sheet.12">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43001" y="1214438"/>
                        <a:ext cx="5334000" cy="198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3" name="Content Placeholder 2"/>
          <p:cNvSpPr>
            <a:spLocks noGrp="1"/>
          </p:cNvSpPr>
          <p:nvPr>
            <p:ph idx="1"/>
          </p:nvPr>
        </p:nvSpPr>
        <p:spPr>
          <a:xfrm>
            <a:off x="685800" y="1066800"/>
            <a:ext cx="8458200" cy="5791200"/>
          </a:xfrm>
        </p:spPr>
        <p:style>
          <a:lnRef idx="1">
            <a:schemeClr val="accent2"/>
          </a:lnRef>
          <a:fillRef idx="2">
            <a:schemeClr val="accent2"/>
          </a:fillRef>
          <a:effectRef idx="1">
            <a:schemeClr val="accent2"/>
          </a:effectRef>
          <a:fontRef idx="minor">
            <a:schemeClr val="dk1"/>
          </a:fontRef>
        </p:style>
        <p:txBody>
          <a:bodyPr rtlCol="0">
            <a:normAutofit fontScale="25000" lnSpcReduction="20000"/>
          </a:bodyPr>
          <a:lstStyle/>
          <a:p>
            <a:pPr marL="514350" indent="-514350">
              <a:buFont typeface="Arial" charset="0"/>
              <a:buNone/>
              <a:defRPr/>
            </a:pPr>
            <a:r>
              <a:rPr lang="en-US" sz="6400" b="1" dirty="0" smtClean="0"/>
              <a:t>Practice:</a:t>
            </a:r>
          </a:p>
          <a:p>
            <a:pPr marL="514350" indent="-514350">
              <a:buFont typeface="Wingdings" pitchFamily="2" charset="2"/>
              <a:buNone/>
              <a:defRPr/>
            </a:pPr>
            <a:r>
              <a:rPr lang="en-US" sz="6400" dirty="0" smtClean="0"/>
              <a:t>→	Disability certificate issued by Medical Board : Earning X %of disability.</a:t>
            </a:r>
          </a:p>
          <a:p>
            <a:pPr marL="514350" indent="-514350">
              <a:buFont typeface="Wingdings" pitchFamily="2" charset="2"/>
              <a:buNone/>
              <a:defRPr/>
            </a:pPr>
            <a:r>
              <a:rPr lang="en-US" sz="6400" dirty="0" smtClean="0"/>
              <a:t>→	Evidence by doctor : same as above or as thought proper by Court.</a:t>
            </a:r>
          </a:p>
          <a:p>
            <a:pPr marL="514350" indent="-514350">
              <a:buFont typeface="Wingdings" pitchFamily="2" charset="2"/>
              <a:buNone/>
              <a:defRPr/>
            </a:pPr>
            <a:r>
              <a:rPr lang="en-US" sz="6400" dirty="0" smtClean="0"/>
              <a:t>→	No such evidence : Lump sum depending on nature of Injury</a:t>
            </a:r>
          </a:p>
          <a:p>
            <a:pPr marL="514350" indent="-514350">
              <a:buFont typeface="Wingdings" pitchFamily="2" charset="2"/>
              <a:buNone/>
              <a:defRPr/>
            </a:pPr>
            <a:r>
              <a:rPr lang="en-US" sz="6400" dirty="0" smtClean="0"/>
              <a:t>→	Medical expenses : Necessarily incurred unless reimbursed by some other authority.</a:t>
            </a:r>
          </a:p>
          <a:p>
            <a:pPr algn="just" eaLnBrk="1" fontAlgn="auto" hangingPunct="1">
              <a:spcAft>
                <a:spcPts val="0"/>
              </a:spcAft>
              <a:buFont typeface="Arial" charset="0"/>
              <a:buNone/>
              <a:defRPr/>
            </a:pPr>
            <a:endParaRPr lang="en-US" sz="2600" b="1" dirty="0" smtClean="0">
              <a:latin typeface="Arial" pitchFamily="34" charset="0"/>
              <a:cs typeface="Arial" pitchFamily="34" charset="0"/>
            </a:endParaRPr>
          </a:p>
          <a:p>
            <a:pPr algn="just" eaLnBrk="1" fontAlgn="auto" hangingPunct="1">
              <a:spcAft>
                <a:spcPts val="0"/>
              </a:spcAft>
              <a:buFont typeface="Arial" charset="0"/>
              <a:buNone/>
              <a:defRPr/>
            </a:pPr>
            <a:r>
              <a:rPr lang="en-US" sz="6400" b="1" dirty="0" smtClean="0">
                <a:latin typeface="Arial" pitchFamily="34" charset="0"/>
                <a:cs typeface="Arial" pitchFamily="34" charset="0"/>
              </a:rPr>
              <a:t>	Raj Kumar vs. Ajay Kumar &amp; </a:t>
            </a:r>
            <a:r>
              <a:rPr lang="en-US" sz="6400" b="1" dirty="0" err="1" smtClean="0">
                <a:latin typeface="Arial" pitchFamily="34" charset="0"/>
                <a:cs typeface="Arial" pitchFamily="34" charset="0"/>
              </a:rPr>
              <a:t>Anr</a:t>
            </a:r>
            <a:r>
              <a:rPr lang="en-US" sz="6400" b="1" dirty="0" smtClean="0">
                <a:latin typeface="Arial" pitchFamily="34" charset="0"/>
                <a:cs typeface="Arial" pitchFamily="34" charset="0"/>
              </a:rPr>
              <a:t>. Civil Appeal No. 8981 of 2010 (Arising out of SLP (C) No. 10383 of 2007) -</a:t>
            </a:r>
            <a:r>
              <a:rPr lang="en-US" sz="6400" dirty="0" smtClean="0">
                <a:latin typeface="Arial" pitchFamily="34" charset="0"/>
                <a:cs typeface="Arial" pitchFamily="34" charset="0"/>
              </a:rPr>
              <a:t>The heads under which compensation is awarded in personal injury cases are the following:</a:t>
            </a:r>
          </a:p>
          <a:p>
            <a:pPr algn="just" eaLnBrk="1" fontAlgn="auto" hangingPunct="1">
              <a:spcAft>
                <a:spcPts val="0"/>
              </a:spcAft>
              <a:buFont typeface="Arial" charset="0"/>
              <a:buNone/>
              <a:defRPr/>
            </a:pPr>
            <a:endParaRPr lang="en-AU" sz="6400" dirty="0" smtClean="0">
              <a:latin typeface="Arial" pitchFamily="34" charset="0"/>
              <a:cs typeface="Arial" pitchFamily="34" charset="0"/>
            </a:endParaRPr>
          </a:p>
          <a:p>
            <a:pPr marL="109537" indent="0" algn="just" eaLnBrk="1" fontAlgn="auto" hangingPunct="1">
              <a:spcAft>
                <a:spcPts val="0"/>
              </a:spcAft>
              <a:buFont typeface="Arial" panose="020B0604020202020204" pitchFamily="34" charset="0"/>
              <a:buNone/>
              <a:defRPr/>
            </a:pPr>
            <a:r>
              <a:rPr lang="en-US" sz="6400" dirty="0" smtClean="0">
                <a:latin typeface="Arial" pitchFamily="34" charset="0"/>
                <a:cs typeface="Arial" pitchFamily="34" charset="0"/>
              </a:rPr>
              <a:t>    </a:t>
            </a:r>
            <a:r>
              <a:rPr lang="en-US" sz="6400" b="1" dirty="0" smtClean="0">
                <a:latin typeface="Arial" pitchFamily="34" charset="0"/>
                <a:cs typeface="Arial" pitchFamily="34" charset="0"/>
              </a:rPr>
              <a:t>Pecuniary damages (Special Damages) </a:t>
            </a:r>
            <a:endParaRPr lang="en-AU" sz="6400" dirty="0" smtClean="0">
              <a:latin typeface="Arial" pitchFamily="34" charset="0"/>
              <a:cs typeface="Arial" pitchFamily="34" charset="0"/>
            </a:endParaRPr>
          </a:p>
          <a:p>
            <a:pPr marL="509587" indent="-400050" algn="just" eaLnBrk="1" fontAlgn="auto" hangingPunct="1">
              <a:spcAft>
                <a:spcPts val="0"/>
              </a:spcAft>
              <a:buFont typeface="+mj-lt"/>
              <a:buAutoNum type="romanLcPeriod"/>
              <a:defRPr/>
            </a:pPr>
            <a:r>
              <a:rPr lang="en-US" sz="6400" dirty="0" smtClean="0">
                <a:latin typeface="Arial" pitchFamily="34" charset="0"/>
                <a:cs typeface="Arial" pitchFamily="34" charset="0"/>
              </a:rPr>
              <a:t>Expenses relating to treatment,  hospitalization,  medicines,  transportation, nourishing food  and miscellaneous expenditure.</a:t>
            </a:r>
          </a:p>
          <a:p>
            <a:pPr marL="509587" indent="-400050" algn="just" eaLnBrk="1" fontAlgn="auto" hangingPunct="1">
              <a:spcAft>
                <a:spcPts val="0"/>
              </a:spcAft>
              <a:buFont typeface="+mj-lt"/>
              <a:buAutoNum type="romanLcPeriod"/>
              <a:defRPr/>
            </a:pPr>
            <a:r>
              <a:rPr lang="en-US" sz="6400" dirty="0" smtClean="0">
                <a:latin typeface="Arial" pitchFamily="34" charset="0"/>
                <a:cs typeface="Arial" pitchFamily="34" charset="0"/>
              </a:rPr>
              <a:t>Loss of earnings (and other gains) which the injured would have made had he not been injured, comprising:</a:t>
            </a:r>
            <a:endParaRPr lang="en-AU" sz="6400" dirty="0" smtClean="0">
              <a:latin typeface="Arial" pitchFamily="34" charset="0"/>
              <a:cs typeface="Arial" pitchFamily="34" charset="0"/>
            </a:endParaRPr>
          </a:p>
          <a:p>
            <a:pPr marL="109537" indent="0" algn="just" eaLnBrk="1" fontAlgn="auto" hangingPunct="1">
              <a:spcAft>
                <a:spcPts val="0"/>
              </a:spcAft>
              <a:buFont typeface="Arial" panose="020B0604020202020204" pitchFamily="34" charset="0"/>
              <a:buNone/>
              <a:defRPr/>
            </a:pPr>
            <a:r>
              <a:rPr lang="en-US" sz="6400" dirty="0" smtClean="0">
                <a:latin typeface="Arial" pitchFamily="34" charset="0"/>
                <a:cs typeface="Arial" pitchFamily="34" charset="0"/>
              </a:rPr>
              <a:t>(a)  Loss of earning during the period of treatment;</a:t>
            </a:r>
            <a:endParaRPr lang="en-AU" sz="6400" dirty="0" smtClean="0">
              <a:latin typeface="Arial" pitchFamily="34" charset="0"/>
              <a:cs typeface="Arial" pitchFamily="34" charset="0"/>
            </a:endParaRPr>
          </a:p>
          <a:p>
            <a:pPr marL="109537" indent="0" algn="just" eaLnBrk="1" fontAlgn="auto" hangingPunct="1">
              <a:spcAft>
                <a:spcPts val="0"/>
              </a:spcAft>
              <a:buFont typeface="Arial" panose="020B0604020202020204" pitchFamily="34" charset="0"/>
              <a:buNone/>
              <a:defRPr/>
            </a:pPr>
            <a:r>
              <a:rPr lang="en-US" sz="6400" dirty="0" smtClean="0">
                <a:latin typeface="Arial" pitchFamily="34" charset="0"/>
                <a:cs typeface="Arial" pitchFamily="34" charset="0"/>
              </a:rPr>
              <a:t>(b)  Loss of future earnings on account of permanent disability.</a:t>
            </a:r>
            <a:endParaRPr lang="en-AU" sz="6400" dirty="0" smtClean="0">
              <a:latin typeface="Arial" pitchFamily="34" charset="0"/>
              <a:cs typeface="Arial" pitchFamily="34" charset="0"/>
            </a:endParaRPr>
          </a:p>
          <a:p>
            <a:pPr marL="509587" indent="-400050" algn="just" eaLnBrk="1" fontAlgn="auto" hangingPunct="1">
              <a:spcAft>
                <a:spcPts val="0"/>
              </a:spcAft>
              <a:buFont typeface="Arial" panose="020B0604020202020204" pitchFamily="34" charset="0"/>
              <a:buAutoNum type="romanLcPeriod" startAt="3"/>
              <a:defRPr/>
            </a:pPr>
            <a:r>
              <a:rPr lang="en-US" sz="6400" dirty="0" smtClean="0">
                <a:latin typeface="Arial" pitchFamily="34" charset="0"/>
                <a:cs typeface="Arial" pitchFamily="34" charset="0"/>
              </a:rPr>
              <a:t>Future medical expenses.</a:t>
            </a:r>
          </a:p>
          <a:p>
            <a:pPr marL="109537" indent="0" algn="just" eaLnBrk="1" fontAlgn="auto" hangingPunct="1">
              <a:spcAft>
                <a:spcPts val="0"/>
              </a:spcAft>
              <a:buFont typeface="Arial" panose="020B0604020202020204" pitchFamily="34" charset="0"/>
              <a:buNone/>
              <a:defRPr/>
            </a:pPr>
            <a:endParaRPr lang="en-US" sz="6400" b="1" dirty="0" smtClean="0">
              <a:latin typeface="Arial" pitchFamily="34" charset="0"/>
              <a:cs typeface="Arial" pitchFamily="34" charset="0"/>
            </a:endParaRPr>
          </a:p>
          <a:p>
            <a:pPr marL="109537" indent="0" algn="just" eaLnBrk="1" fontAlgn="auto" hangingPunct="1">
              <a:spcAft>
                <a:spcPts val="0"/>
              </a:spcAft>
              <a:buFont typeface="Arial" panose="020B0604020202020204" pitchFamily="34" charset="0"/>
              <a:buNone/>
              <a:defRPr/>
            </a:pPr>
            <a:r>
              <a:rPr lang="en-US" sz="6400" b="1" dirty="0" smtClean="0">
                <a:latin typeface="Arial" pitchFamily="34" charset="0"/>
                <a:cs typeface="Arial" pitchFamily="34" charset="0"/>
              </a:rPr>
              <a:t>Non-pecuniary damages (General Damages)</a:t>
            </a:r>
            <a:endParaRPr lang="en-AU" sz="6400" b="1" dirty="0" smtClean="0">
              <a:latin typeface="Arial" pitchFamily="34" charset="0"/>
              <a:cs typeface="Arial" pitchFamily="34" charset="0"/>
            </a:endParaRPr>
          </a:p>
          <a:p>
            <a:pPr marL="509587" indent="-400050" algn="just" eaLnBrk="1" fontAlgn="auto" hangingPunct="1">
              <a:spcAft>
                <a:spcPts val="0"/>
              </a:spcAft>
              <a:buFont typeface="Arial" panose="020B0604020202020204" pitchFamily="34" charset="0"/>
              <a:buAutoNum type="romanLcPeriod" startAt="4"/>
              <a:defRPr/>
            </a:pPr>
            <a:r>
              <a:rPr lang="en-US" sz="6400" dirty="0" smtClean="0">
                <a:latin typeface="Arial" pitchFamily="34" charset="0"/>
                <a:cs typeface="Arial" pitchFamily="34" charset="0"/>
              </a:rPr>
              <a:t>Damages for pain, suffering and trauma as a consequence of the injuries.</a:t>
            </a:r>
          </a:p>
          <a:p>
            <a:pPr marL="509587" indent="-400050" algn="just" eaLnBrk="1" fontAlgn="auto" hangingPunct="1">
              <a:spcAft>
                <a:spcPts val="0"/>
              </a:spcAft>
              <a:buFont typeface="Arial" panose="020B0604020202020204" pitchFamily="34" charset="0"/>
              <a:buAutoNum type="romanLcPeriod" startAt="4"/>
              <a:defRPr/>
            </a:pPr>
            <a:r>
              <a:rPr lang="en-US" sz="6400" dirty="0" smtClean="0">
                <a:latin typeface="Arial" pitchFamily="34" charset="0"/>
                <a:cs typeface="Arial" pitchFamily="34" charset="0"/>
              </a:rPr>
              <a:t>Loss of amenities (and/or loss of prospects of marriage).</a:t>
            </a:r>
            <a:endParaRPr lang="en-AU" sz="6400" dirty="0" smtClean="0">
              <a:latin typeface="Arial" pitchFamily="34" charset="0"/>
              <a:cs typeface="Arial" pitchFamily="34" charset="0"/>
            </a:endParaRPr>
          </a:p>
          <a:p>
            <a:pPr marL="509587" indent="-400050" algn="just" eaLnBrk="1" fontAlgn="auto" hangingPunct="1">
              <a:spcAft>
                <a:spcPts val="0"/>
              </a:spcAft>
              <a:buFont typeface="Arial" panose="020B0604020202020204" pitchFamily="34" charset="0"/>
              <a:buAutoNum type="romanLcPeriod" startAt="4"/>
              <a:defRPr/>
            </a:pPr>
            <a:r>
              <a:rPr lang="en-US" sz="6400" dirty="0" smtClean="0">
                <a:latin typeface="Arial" pitchFamily="34" charset="0"/>
                <a:cs typeface="Arial" pitchFamily="34" charset="0"/>
              </a:rPr>
              <a:t>Loss of expectation of life (shortening of normal longevity).</a:t>
            </a:r>
            <a:endParaRPr lang="en-AU" sz="6400" dirty="0" smtClean="0">
              <a:latin typeface="Arial" pitchFamily="34" charset="0"/>
              <a:cs typeface="Arial" pitchFamily="34" charset="0"/>
            </a:endParaRPr>
          </a:p>
          <a:p>
            <a:pPr marL="514350" indent="-514350" algn="just">
              <a:buFont typeface="Wingdings" pitchFamily="2" charset="2"/>
              <a:buNone/>
              <a:defRPr/>
            </a:pPr>
            <a:endParaRPr lang="en-US" sz="1800" dirty="0" smtClean="0"/>
          </a:p>
          <a:p>
            <a:pPr marL="514350" indent="-514350" algn="just">
              <a:buFont typeface="Wingdings" pitchFamily="2" charset="2"/>
              <a:buNone/>
              <a:defRPr/>
            </a:pPr>
            <a:endParaRPr lang="en-US" sz="1800" dirty="0" smtClean="0"/>
          </a:p>
          <a:p>
            <a:pPr marL="514350" indent="-514350" algn="just">
              <a:buFont typeface="Wingdings" pitchFamily="2" charset="2"/>
              <a:buNone/>
              <a:defRPr/>
            </a:pPr>
            <a:r>
              <a:rPr lang="en-US" sz="2400" dirty="0" smtClean="0"/>
              <a:t>	</a:t>
            </a:r>
            <a:endParaRPr lang="en-IN" sz="1600" dirty="0">
              <a:cs typeface="Arial" pitchFamily="34" charset="0"/>
            </a:endParaRPr>
          </a:p>
        </p:txBody>
      </p:sp>
      <p:sp>
        <p:nvSpPr>
          <p:cNvPr id="68618" name="Slide Number Placeholder 1"/>
          <p:cNvSpPr>
            <a:spLocks noGrp="1"/>
          </p:cNvSpPr>
          <p:nvPr>
            <p:ph type="sldNum" sz="quarter" idx="12"/>
          </p:nvPr>
        </p:nvSpPr>
        <p:spPr bwMode="auto">
          <a:noFill/>
          <a:ln>
            <a:miter lim="800000"/>
            <a:headEnd/>
            <a:tailEnd/>
          </a:ln>
        </p:spPr>
        <p:txBody>
          <a:bodyPr/>
          <a:lstStyle/>
          <a:p>
            <a:fld id="{664FCCF8-8C13-45EB-B09B-FDB800C7E793}" type="slidenum">
              <a:rPr lang="en-IN" smtClean="0"/>
              <a:pPr/>
              <a:t>33</a:t>
            </a:fld>
            <a:endParaRPr lang="en-IN" smtClean="0"/>
          </a:p>
        </p:txBody>
      </p:sp>
      <p:sp>
        <p:nvSpPr>
          <p:cNvPr id="68612" name="Title 3"/>
          <p:cNvSpPr>
            <a:spLocks noGrp="1"/>
          </p:cNvSpPr>
          <p:nvPr>
            <p:ph type="title"/>
          </p:nvPr>
        </p:nvSpPr>
        <p:spPr>
          <a:xfrm>
            <a:off x="457200" y="-17463"/>
            <a:ext cx="8229600" cy="1143001"/>
          </a:xfrm>
        </p:spPr>
        <p:txBody>
          <a:bodyPr/>
          <a:lstStyle/>
          <a:p>
            <a:r>
              <a:rPr lang="en-US" sz="3200" b="1" smtClean="0"/>
              <a:t>INJURY CASES</a:t>
            </a:r>
            <a:endParaRPr lang="en-IN" sz="3200" b="1"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sz="120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0663" name="Content Placeholder 9"/>
          <p:cNvSpPr>
            <a:spLocks noGrp="1"/>
          </p:cNvSpPr>
          <p:nvPr>
            <p:ph idx="1"/>
          </p:nvPr>
        </p:nvSpPr>
        <p:spPr>
          <a:xfrm>
            <a:off x="642938" y="1071563"/>
            <a:ext cx="8229600" cy="5143500"/>
          </a:xfrm>
        </p:spPr>
        <p:txBody>
          <a:bodyPr/>
          <a:lstStyle/>
          <a:p>
            <a:pPr eaLnBrk="1" hangingPunct="1">
              <a:buFont typeface="Wingdings 3" pitchFamily="18" charset="2"/>
              <a:buNone/>
            </a:pPr>
            <a:endParaRPr lang="en-US" sz="1800" b="1" dirty="0" smtClean="0">
              <a:ea typeface="ＭＳ Ｐゴシック" pitchFamily="34" charset="-128"/>
            </a:endParaRPr>
          </a:p>
          <a:p>
            <a:pPr eaLnBrk="1" hangingPunct="1"/>
            <a:endParaRPr lang="en-US" sz="1800" dirty="0" smtClean="0">
              <a:ea typeface="ＭＳ Ｐゴシック" pitchFamily="34" charset="-128"/>
            </a:endParaRPr>
          </a:p>
          <a:p>
            <a:pPr algn="just"/>
            <a:endParaRPr lang="en-US" sz="1800" dirty="0" smtClean="0"/>
          </a:p>
          <a:p>
            <a:pPr algn="just"/>
            <a:endParaRPr lang="en-US" sz="1800" dirty="0" smtClean="0"/>
          </a:p>
          <a:p>
            <a:pPr>
              <a:buFont typeface="Arial" charset="0"/>
              <a:buNone/>
            </a:pPr>
            <a:endParaRPr lang="en-US" sz="2000" dirty="0" smtClean="0"/>
          </a:p>
        </p:txBody>
      </p:sp>
      <p:sp>
        <p:nvSpPr>
          <p:cNvPr id="70664" name="Title 11"/>
          <p:cNvSpPr>
            <a:spLocks noGrp="1"/>
          </p:cNvSpPr>
          <p:nvPr>
            <p:ph type="title"/>
          </p:nvPr>
        </p:nvSpPr>
        <p:spPr>
          <a:xfrm>
            <a:off x="457200" y="0"/>
            <a:ext cx="8229600" cy="1071563"/>
          </a:xfrm>
        </p:spPr>
        <p:txBody>
          <a:bodyPr>
            <a:normAutofit/>
          </a:bodyPr>
          <a:lstStyle/>
          <a:p>
            <a:pPr algn="ctr"/>
            <a:r>
              <a:rPr lang="en-US" sz="2800" dirty="0" smtClean="0"/>
              <a:t>COMMON CHARGES IN CHARGE-SHEET AGAINST THE DRIVER OF OFFENDING VEHICLE</a:t>
            </a:r>
          </a:p>
        </p:txBody>
      </p:sp>
      <p:sp>
        <p:nvSpPr>
          <p:cNvPr id="11" name="Content Placeholder 9"/>
          <p:cNvSpPr txBox="1">
            <a:spLocks/>
          </p:cNvSpPr>
          <p:nvPr/>
        </p:nvSpPr>
        <p:spPr bwMode="auto">
          <a:xfrm>
            <a:off x="642938" y="1071563"/>
            <a:ext cx="8229600" cy="5143500"/>
          </a:xfrm>
          <a:prstGeom prst="rect">
            <a:avLst/>
          </a:prstGeom>
          <a:noFill/>
          <a:ln w="9525">
            <a:noFill/>
            <a:miter lim="800000"/>
            <a:headEnd/>
            <a:tailEnd/>
          </a:ln>
        </p:spPr>
        <p:txBody>
          <a:bodyPr/>
          <a:lstStyle/>
          <a:p>
            <a:pPr marL="342900" indent="-342900" eaLnBrk="1" hangingPunct="1">
              <a:spcBef>
                <a:spcPct val="20000"/>
              </a:spcBef>
              <a:buFont typeface="Wingdings 3" pitchFamily="18" charset="2"/>
              <a:buNone/>
              <a:defRPr/>
            </a:pPr>
            <a:endParaRPr lang="en-US" b="1" dirty="0">
              <a:latin typeface="+mn-lt"/>
              <a:ea typeface="ＭＳ Ｐゴシック" pitchFamily="34" charset="-128"/>
              <a:cs typeface="+mn-cs"/>
            </a:endParaRPr>
          </a:p>
          <a:p>
            <a:pPr marL="342900" indent="-342900" eaLnBrk="1" hangingPunct="1">
              <a:spcBef>
                <a:spcPct val="20000"/>
              </a:spcBef>
              <a:buFont typeface="Arial" charset="0"/>
              <a:buChar char="•"/>
              <a:defRPr/>
            </a:pPr>
            <a:endParaRPr lang="en-US" dirty="0">
              <a:latin typeface="+mn-lt"/>
              <a:ea typeface="ＭＳ Ｐゴシック" pitchFamily="34" charset="-128"/>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spcBef>
                <a:spcPct val="20000"/>
              </a:spcBef>
              <a:buFont typeface="Arial" charset="0"/>
              <a:buNone/>
              <a:defRPr/>
            </a:pPr>
            <a:endParaRPr lang="en-US" sz="2000" dirty="0">
              <a:latin typeface="+mn-lt"/>
              <a:cs typeface="+mn-cs"/>
            </a:endParaRPr>
          </a:p>
        </p:txBody>
      </p:sp>
      <p:sp>
        <p:nvSpPr>
          <p:cNvPr id="13" name="Content Placeholder 9"/>
          <p:cNvSpPr txBox="1">
            <a:spLocks/>
          </p:cNvSpPr>
          <p:nvPr/>
        </p:nvSpPr>
        <p:spPr bwMode="auto">
          <a:xfrm>
            <a:off x="795338" y="1143000"/>
            <a:ext cx="8229600" cy="5714999"/>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just" eaLnBrk="1" hangingPunct="1">
              <a:defRPr/>
            </a:pPr>
            <a:r>
              <a:rPr lang="en-US" b="1" dirty="0">
                <a:latin typeface="+mn-lt"/>
              </a:rPr>
              <a:t>279 IPC:</a:t>
            </a:r>
            <a:r>
              <a:rPr lang="en-US" dirty="0">
                <a:latin typeface="+mn-lt"/>
              </a:rPr>
              <a:t> </a:t>
            </a:r>
            <a:r>
              <a:rPr lang="en-US" b="1" dirty="0">
                <a:latin typeface="+mn-lt"/>
              </a:rPr>
              <a:t>RASH DRIVING OR RIDING ON A PUBLIC WAY —</a:t>
            </a:r>
          </a:p>
          <a:p>
            <a:pPr algn="just" eaLnBrk="1" hangingPunct="1">
              <a:defRPr/>
            </a:pPr>
            <a:r>
              <a:rPr lang="en-US" dirty="0">
                <a:latin typeface="+mn-lt"/>
              </a:rPr>
              <a:t>Whoever drives any vehicle, or rides, on any public way in a manner so rash or negligent as to endanger human life, or to be likely to cause hurt or injury to any other person, shall be punished with imprisonment of either description for a term which may extend to six months, or with fine which may extend to one thousand rupees, or with both.</a:t>
            </a:r>
          </a:p>
          <a:p>
            <a:pPr algn="just" eaLnBrk="1" hangingPunct="1">
              <a:defRPr/>
            </a:pPr>
            <a:r>
              <a:rPr lang="en-US" b="1" dirty="0">
                <a:latin typeface="+mn-lt"/>
              </a:rPr>
              <a:t>			</a:t>
            </a:r>
            <a:r>
              <a:rPr lang="en-US" b="1" dirty="0">
                <a:solidFill>
                  <a:srgbClr val="3333FF"/>
                </a:solidFill>
                <a:latin typeface="+mn-lt"/>
              </a:rPr>
              <a:t>CLASSIFICATION OF OFFENCE</a:t>
            </a:r>
          </a:p>
          <a:p>
            <a:pPr algn="just" eaLnBrk="1" hangingPunct="1">
              <a:defRPr/>
            </a:pPr>
            <a:r>
              <a:rPr lang="en-US" dirty="0">
                <a:solidFill>
                  <a:srgbClr val="3333FF"/>
                </a:solidFill>
                <a:latin typeface="+mn-lt"/>
              </a:rPr>
              <a:t>Punishment—Imprisonment for 6 months, or fine of 1,000 rupees, or both—Cognizable—</a:t>
            </a:r>
            <a:r>
              <a:rPr lang="en-US" dirty="0" err="1">
                <a:solidFill>
                  <a:srgbClr val="3333FF"/>
                </a:solidFill>
                <a:latin typeface="+mn-lt"/>
              </a:rPr>
              <a:t>Bailable</a:t>
            </a:r>
            <a:r>
              <a:rPr lang="en-US" dirty="0">
                <a:solidFill>
                  <a:srgbClr val="3333FF"/>
                </a:solidFill>
                <a:latin typeface="+mn-lt"/>
              </a:rPr>
              <a:t>—</a:t>
            </a:r>
            <a:r>
              <a:rPr lang="en-US" dirty="0" err="1">
                <a:solidFill>
                  <a:srgbClr val="3333FF"/>
                </a:solidFill>
                <a:latin typeface="+mn-lt"/>
              </a:rPr>
              <a:t>Triable</a:t>
            </a:r>
            <a:r>
              <a:rPr lang="en-US" dirty="0">
                <a:solidFill>
                  <a:srgbClr val="3333FF"/>
                </a:solidFill>
                <a:latin typeface="+mn-lt"/>
              </a:rPr>
              <a:t> by any Magistrate—Non-compoundable</a:t>
            </a:r>
            <a:r>
              <a:rPr lang="en-US" dirty="0" smtClean="0">
                <a:solidFill>
                  <a:srgbClr val="3333FF"/>
                </a:solidFill>
                <a:latin typeface="+mn-lt"/>
              </a:rPr>
              <a:t>.</a:t>
            </a:r>
            <a:endParaRPr lang="en-US" dirty="0"/>
          </a:p>
          <a:p>
            <a:pPr eaLnBrk="1" hangingPunct="1">
              <a:defRPr/>
            </a:pPr>
            <a:r>
              <a:rPr lang="en-US" b="1" dirty="0">
                <a:latin typeface="+mn-lt"/>
              </a:rPr>
              <a:t>304A IPC CAUSING DEATH BY NEGLIGENCE —</a:t>
            </a:r>
          </a:p>
          <a:p>
            <a:pPr algn="just" eaLnBrk="1" hangingPunct="1">
              <a:defRPr/>
            </a:pPr>
            <a:r>
              <a:rPr lang="en-US" dirty="0">
                <a:latin typeface="+mn-lt"/>
              </a:rPr>
              <a:t>Whoever causes the death of any person by doing any rash or negligent act not amounting to culpable homicide, shall be punished with imprisonment of either description for a term which may extend to two years, or with fine, or with both</a:t>
            </a:r>
            <a:r>
              <a:rPr lang="en-US" dirty="0" smtClean="0">
                <a:latin typeface="+mn-lt"/>
              </a:rPr>
              <a:t>.</a:t>
            </a:r>
            <a:r>
              <a:rPr lang="en-US" dirty="0">
                <a:solidFill>
                  <a:srgbClr val="3333FF"/>
                </a:solidFill>
                <a:latin typeface="+mn-lt"/>
              </a:rPr>
              <a:t>		                  </a:t>
            </a:r>
          </a:p>
          <a:p>
            <a:pPr algn="just" eaLnBrk="1" hangingPunct="1">
              <a:defRPr/>
            </a:pPr>
            <a:r>
              <a:rPr lang="en-US" dirty="0">
                <a:solidFill>
                  <a:srgbClr val="3333FF"/>
                </a:solidFill>
                <a:latin typeface="+mn-lt"/>
              </a:rPr>
              <a:t>			</a:t>
            </a:r>
            <a:r>
              <a:rPr lang="en-US" b="1" dirty="0">
                <a:solidFill>
                  <a:srgbClr val="3333FF"/>
                </a:solidFill>
                <a:latin typeface="+mn-lt"/>
              </a:rPr>
              <a:t>CLASSIFICATION OF OFFENCE</a:t>
            </a:r>
          </a:p>
          <a:p>
            <a:pPr algn="just" eaLnBrk="1" hangingPunct="1">
              <a:defRPr/>
            </a:pPr>
            <a:r>
              <a:rPr lang="en-US" dirty="0">
                <a:solidFill>
                  <a:srgbClr val="3333FF"/>
                </a:solidFill>
                <a:latin typeface="+mn-lt"/>
              </a:rPr>
              <a:t>Punishment—Imprisonment for 2 years, or fine, or both—Cognizable—</a:t>
            </a:r>
            <a:r>
              <a:rPr lang="en-US" dirty="0" err="1">
                <a:solidFill>
                  <a:srgbClr val="3333FF"/>
                </a:solidFill>
                <a:latin typeface="+mn-lt"/>
              </a:rPr>
              <a:t>Bailable</a:t>
            </a:r>
            <a:r>
              <a:rPr lang="en-US" dirty="0">
                <a:solidFill>
                  <a:srgbClr val="3333FF"/>
                </a:solidFill>
                <a:latin typeface="+mn-lt"/>
              </a:rPr>
              <a:t>—</a:t>
            </a:r>
          </a:p>
          <a:p>
            <a:pPr algn="just" eaLnBrk="1" hangingPunct="1">
              <a:defRPr/>
            </a:pPr>
            <a:r>
              <a:rPr lang="en-US" dirty="0" err="1">
                <a:solidFill>
                  <a:srgbClr val="3333FF"/>
                </a:solidFill>
                <a:latin typeface="+mn-lt"/>
              </a:rPr>
              <a:t>Triable</a:t>
            </a:r>
            <a:r>
              <a:rPr lang="en-US" dirty="0">
                <a:solidFill>
                  <a:srgbClr val="3333FF"/>
                </a:solidFill>
                <a:latin typeface="+mn-lt"/>
              </a:rPr>
              <a:t> by Magistrate of the first class—Non-compoundable.</a:t>
            </a:r>
          </a:p>
          <a:p>
            <a:pPr algn="just" eaLnBrk="1" hangingPunct="1">
              <a:defRPr/>
            </a:pPr>
            <a:endParaRPr lang="en-US" dirty="0"/>
          </a:p>
        </p:txBody>
      </p:sp>
    </p:spTree>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1687" name="Content Placeholder 9"/>
          <p:cNvSpPr>
            <a:spLocks noGrp="1"/>
          </p:cNvSpPr>
          <p:nvPr>
            <p:ph idx="1"/>
          </p:nvPr>
        </p:nvSpPr>
        <p:spPr>
          <a:xfrm>
            <a:off x="642938" y="1071563"/>
            <a:ext cx="8229600" cy="5143500"/>
          </a:xfrm>
        </p:spPr>
        <p:txBody>
          <a:bodyPr/>
          <a:lstStyle/>
          <a:p>
            <a:pPr eaLnBrk="1" hangingPunct="1">
              <a:buFont typeface="Wingdings 3" pitchFamily="18" charset="2"/>
              <a:buNone/>
            </a:pPr>
            <a:endParaRPr lang="en-US" sz="1800" b="1" smtClean="0">
              <a:ea typeface="ＭＳ Ｐゴシック" pitchFamily="34" charset="-128"/>
            </a:endParaRPr>
          </a:p>
          <a:p>
            <a:pPr eaLnBrk="1" hangingPunct="1"/>
            <a:endParaRPr lang="en-US" sz="1800" smtClean="0">
              <a:ea typeface="ＭＳ Ｐゴシック" pitchFamily="34" charset="-128"/>
            </a:endParaRPr>
          </a:p>
          <a:p>
            <a:pPr algn="just"/>
            <a:endParaRPr lang="en-US" sz="1800" smtClean="0"/>
          </a:p>
          <a:p>
            <a:pPr algn="just"/>
            <a:endParaRPr lang="en-US" sz="1800" smtClean="0"/>
          </a:p>
          <a:p>
            <a:pPr>
              <a:buFont typeface="Arial" charset="0"/>
              <a:buNone/>
            </a:pPr>
            <a:r>
              <a:rPr lang="en-US" sz="2000" smtClean="0"/>
              <a:t>		</a:t>
            </a:r>
          </a:p>
        </p:txBody>
      </p:sp>
      <p:sp>
        <p:nvSpPr>
          <p:cNvPr id="71688" name="Title 11"/>
          <p:cNvSpPr>
            <a:spLocks noGrp="1"/>
          </p:cNvSpPr>
          <p:nvPr>
            <p:ph type="title"/>
          </p:nvPr>
        </p:nvSpPr>
        <p:spPr>
          <a:xfrm>
            <a:off x="457200" y="0"/>
            <a:ext cx="8229600" cy="1071563"/>
          </a:xfrm>
        </p:spPr>
        <p:txBody>
          <a:bodyPr>
            <a:normAutofit/>
          </a:bodyPr>
          <a:lstStyle/>
          <a:p>
            <a:pPr algn="ctr"/>
            <a:r>
              <a:rPr lang="en-US" sz="2400" dirty="0" smtClean="0"/>
              <a:t>COMMON CHARGES IN CHARGE-SHEET AGAINST THE DRIVER OF OFFENDING VEHICLE</a:t>
            </a:r>
          </a:p>
        </p:txBody>
      </p:sp>
      <p:sp>
        <p:nvSpPr>
          <p:cNvPr id="11" name="Content Placeholder 9"/>
          <p:cNvSpPr txBox="1">
            <a:spLocks/>
          </p:cNvSpPr>
          <p:nvPr/>
        </p:nvSpPr>
        <p:spPr bwMode="auto">
          <a:xfrm>
            <a:off x="642938" y="1071563"/>
            <a:ext cx="8229600" cy="5143500"/>
          </a:xfrm>
          <a:prstGeom prst="rect">
            <a:avLst/>
          </a:prstGeom>
          <a:noFill/>
          <a:ln w="9525">
            <a:noFill/>
            <a:miter lim="800000"/>
            <a:headEnd/>
            <a:tailEnd/>
          </a:ln>
        </p:spPr>
        <p:txBody>
          <a:bodyPr/>
          <a:lstStyle/>
          <a:p>
            <a:pPr marL="342900" indent="-342900" eaLnBrk="1" hangingPunct="1">
              <a:spcBef>
                <a:spcPct val="20000"/>
              </a:spcBef>
              <a:buFont typeface="Wingdings 3" pitchFamily="18" charset="2"/>
              <a:buNone/>
              <a:defRPr/>
            </a:pPr>
            <a:endParaRPr lang="en-US" b="1" dirty="0">
              <a:latin typeface="+mn-lt"/>
              <a:ea typeface="ＭＳ Ｐゴシック" pitchFamily="34" charset="-128"/>
              <a:cs typeface="+mn-cs"/>
            </a:endParaRPr>
          </a:p>
          <a:p>
            <a:pPr marL="342900" indent="-342900" eaLnBrk="1" hangingPunct="1">
              <a:spcBef>
                <a:spcPct val="20000"/>
              </a:spcBef>
              <a:buFont typeface="Arial" charset="0"/>
              <a:buChar char="•"/>
              <a:defRPr/>
            </a:pPr>
            <a:endParaRPr lang="en-US" dirty="0">
              <a:latin typeface="+mn-lt"/>
              <a:ea typeface="ＭＳ Ｐゴシック" pitchFamily="34" charset="-128"/>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spcBef>
                <a:spcPct val="20000"/>
              </a:spcBef>
              <a:buFont typeface="Arial" charset="0"/>
              <a:buNone/>
              <a:defRPr/>
            </a:pPr>
            <a:endParaRPr lang="en-US" sz="2000" dirty="0">
              <a:latin typeface="+mn-lt"/>
              <a:cs typeface="+mn-cs"/>
            </a:endParaRPr>
          </a:p>
        </p:txBody>
      </p:sp>
      <p:sp>
        <p:nvSpPr>
          <p:cNvPr id="13" name="Content Placeholder 9"/>
          <p:cNvSpPr txBox="1">
            <a:spLocks/>
          </p:cNvSpPr>
          <p:nvPr/>
        </p:nvSpPr>
        <p:spPr bwMode="auto">
          <a:xfrm>
            <a:off x="642938" y="1071562"/>
            <a:ext cx="8382000" cy="578643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just" eaLnBrk="1" hangingPunct="1">
              <a:defRPr/>
            </a:pPr>
            <a:r>
              <a:rPr lang="en-US" b="1" dirty="0">
                <a:latin typeface="+mn-lt"/>
              </a:rPr>
              <a:t>337IPC. Causing hurt by act endangering life or personal safety of others</a:t>
            </a:r>
          </a:p>
          <a:p>
            <a:pPr algn="just" eaLnBrk="1" hangingPunct="1">
              <a:defRPr/>
            </a:pPr>
            <a:r>
              <a:rPr lang="en-US" dirty="0">
                <a:latin typeface="+mn-lt"/>
              </a:rPr>
              <a:t>Whoever causes hurt to any person by doing any act so rashly or negligently as to endanger human life, or the personal safety of others, shall be punished with imprisonment of either description for a term which may extend to six months, or with fine which may extend to five hundred rupees, or with both.</a:t>
            </a:r>
          </a:p>
          <a:p>
            <a:pPr algn="just" eaLnBrk="1" hangingPunct="1">
              <a:defRPr/>
            </a:pPr>
            <a:r>
              <a:rPr lang="en-US" b="1" dirty="0">
                <a:latin typeface="+mn-lt"/>
              </a:rPr>
              <a:t>		</a:t>
            </a:r>
            <a:r>
              <a:rPr lang="en-US" b="1" dirty="0">
                <a:solidFill>
                  <a:srgbClr val="3333FF"/>
                </a:solidFill>
                <a:latin typeface="+mn-lt"/>
              </a:rPr>
              <a:t>	CLASSIFICATION OF OFFENCE</a:t>
            </a:r>
          </a:p>
          <a:p>
            <a:pPr algn="just" eaLnBrk="1" hangingPunct="1">
              <a:defRPr/>
            </a:pPr>
            <a:r>
              <a:rPr lang="en-US" dirty="0">
                <a:solidFill>
                  <a:srgbClr val="3333FF"/>
                </a:solidFill>
                <a:latin typeface="+mn-lt"/>
              </a:rPr>
              <a:t>Punishment—Imprisonment for 6 months, or fine of 500 rupees, or both Cognizable—</a:t>
            </a:r>
            <a:r>
              <a:rPr lang="en-US" dirty="0" err="1">
                <a:solidFill>
                  <a:srgbClr val="3333FF"/>
                </a:solidFill>
                <a:latin typeface="+mn-lt"/>
              </a:rPr>
              <a:t>Bailable</a:t>
            </a:r>
            <a:r>
              <a:rPr lang="en-US" dirty="0">
                <a:solidFill>
                  <a:srgbClr val="3333FF"/>
                </a:solidFill>
                <a:latin typeface="+mn-lt"/>
              </a:rPr>
              <a:t>—</a:t>
            </a:r>
            <a:r>
              <a:rPr lang="en-US" dirty="0" err="1">
                <a:solidFill>
                  <a:srgbClr val="3333FF"/>
                </a:solidFill>
                <a:latin typeface="+mn-lt"/>
              </a:rPr>
              <a:t>Triable</a:t>
            </a:r>
            <a:r>
              <a:rPr lang="en-US" dirty="0">
                <a:solidFill>
                  <a:srgbClr val="3333FF"/>
                </a:solidFill>
                <a:latin typeface="+mn-lt"/>
              </a:rPr>
              <a:t> by any Magistrate—Compoundable by the person to whom hurt is caused with the permission of the court.</a:t>
            </a:r>
          </a:p>
          <a:p>
            <a:pPr algn="just" eaLnBrk="1" hangingPunct="1">
              <a:defRPr/>
            </a:pPr>
            <a:r>
              <a:rPr lang="en-US" b="1" dirty="0">
                <a:latin typeface="+mn-lt"/>
              </a:rPr>
              <a:t>338 IPC Causing grievous hurt by act endangering life or personal safety of others —</a:t>
            </a:r>
          </a:p>
          <a:p>
            <a:pPr algn="just" eaLnBrk="1" hangingPunct="1">
              <a:defRPr/>
            </a:pPr>
            <a:r>
              <a:rPr lang="en-US" dirty="0">
                <a:latin typeface="+mn-lt"/>
              </a:rPr>
              <a:t>Whoever causes grievous hurt to any person to doing any act so rashly or negligently as to endanger human life, or the personal safety of others, shall be punished with imprisonment of either description for a term which may extend to two years, or with fine which may extend to one thousand rupees, or with both.</a:t>
            </a:r>
          </a:p>
          <a:p>
            <a:pPr algn="just" eaLnBrk="1" hangingPunct="1">
              <a:defRPr/>
            </a:pPr>
            <a:r>
              <a:rPr lang="en-US" dirty="0">
                <a:latin typeface="+mn-lt"/>
              </a:rPr>
              <a:t>			</a:t>
            </a:r>
            <a:r>
              <a:rPr lang="en-US" b="1" dirty="0">
                <a:solidFill>
                  <a:srgbClr val="3333FF"/>
                </a:solidFill>
                <a:latin typeface="+mn-lt"/>
              </a:rPr>
              <a:t>CLASSIFICATION OF OFFENCE</a:t>
            </a:r>
          </a:p>
          <a:p>
            <a:pPr algn="just" eaLnBrk="1" hangingPunct="1">
              <a:defRPr/>
            </a:pPr>
            <a:r>
              <a:rPr lang="en-US" dirty="0">
                <a:solidFill>
                  <a:srgbClr val="3333FF"/>
                </a:solidFill>
                <a:latin typeface="+mn-lt"/>
              </a:rPr>
              <a:t>Punishment—Imprisonment for 2 years, or fine of 1,000 rupees, or both— Cognizable—</a:t>
            </a:r>
            <a:r>
              <a:rPr lang="en-US" dirty="0" err="1">
                <a:solidFill>
                  <a:srgbClr val="3333FF"/>
                </a:solidFill>
                <a:latin typeface="+mn-lt"/>
              </a:rPr>
              <a:t>Bailable</a:t>
            </a:r>
            <a:r>
              <a:rPr lang="en-US" dirty="0">
                <a:solidFill>
                  <a:srgbClr val="3333FF"/>
                </a:solidFill>
                <a:latin typeface="+mn-lt"/>
              </a:rPr>
              <a:t>—</a:t>
            </a:r>
            <a:r>
              <a:rPr lang="en-US" dirty="0" err="1">
                <a:solidFill>
                  <a:srgbClr val="3333FF"/>
                </a:solidFill>
                <a:latin typeface="+mn-lt"/>
              </a:rPr>
              <a:t>Triable</a:t>
            </a:r>
            <a:r>
              <a:rPr lang="en-US" dirty="0">
                <a:solidFill>
                  <a:srgbClr val="3333FF"/>
                </a:solidFill>
                <a:latin typeface="+mn-lt"/>
              </a:rPr>
              <a:t> by any Magistrate—Compoundable by the person to whom hurt is caused with the permission of the court.</a:t>
            </a:r>
          </a:p>
          <a:p>
            <a:pPr algn="just" eaLnBrk="1" hangingPunct="1">
              <a:buFont typeface="Wingdings" pitchFamily="2" charset="2"/>
              <a:buChar char="Ø"/>
              <a:defRPr/>
            </a:pPr>
            <a:endParaRPr lang="en-US" dirty="0"/>
          </a:p>
          <a:p>
            <a:pPr marL="342900" indent="-342900" algn="just" fontAlgn="auto">
              <a:spcBef>
                <a:spcPct val="20000"/>
              </a:spcBef>
              <a:spcAft>
                <a:spcPts val="0"/>
              </a:spcAft>
              <a:buFont typeface="Arial" charset="0"/>
              <a:buChar char="•"/>
              <a:defRPr/>
            </a:pPr>
            <a:endParaRPr lang="en-US" dirty="0"/>
          </a:p>
          <a:p>
            <a:pPr marL="342900" indent="-342900" algn="just" fontAlgn="auto">
              <a:spcBef>
                <a:spcPct val="20000"/>
              </a:spcBef>
              <a:spcAft>
                <a:spcPts val="0"/>
              </a:spcAft>
              <a:buFont typeface="Arial" charset="0"/>
              <a:buChar char="•"/>
              <a:defRPr/>
            </a:pPr>
            <a:endParaRPr lang="en-US" dirty="0"/>
          </a:p>
          <a:p>
            <a:pPr marL="342900" indent="-342900" algn="just">
              <a:spcBef>
                <a:spcPct val="20000"/>
              </a:spcBef>
              <a:defRPr/>
            </a:pPr>
            <a:endParaRPr lang="en-US" sz="2000" dirty="0"/>
          </a:p>
        </p:txBody>
      </p:sp>
    </p:spTree>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2711" name="Content Placeholder 9"/>
          <p:cNvSpPr>
            <a:spLocks noGrp="1"/>
          </p:cNvSpPr>
          <p:nvPr>
            <p:ph idx="1"/>
          </p:nvPr>
        </p:nvSpPr>
        <p:spPr>
          <a:xfrm>
            <a:off x="642938" y="1071563"/>
            <a:ext cx="8229600" cy="5143500"/>
          </a:xfrm>
        </p:spPr>
        <p:txBody>
          <a:bodyPr/>
          <a:lstStyle/>
          <a:p>
            <a:pPr eaLnBrk="1" hangingPunct="1">
              <a:buFont typeface="Wingdings 3" pitchFamily="18" charset="2"/>
              <a:buNone/>
            </a:pPr>
            <a:endParaRPr lang="en-US" sz="1800" b="1" smtClean="0">
              <a:ea typeface="ＭＳ Ｐゴシック" pitchFamily="34" charset="-128"/>
            </a:endParaRPr>
          </a:p>
          <a:p>
            <a:pPr eaLnBrk="1" hangingPunct="1"/>
            <a:endParaRPr lang="en-US" sz="1800" smtClean="0">
              <a:ea typeface="ＭＳ Ｐゴシック" pitchFamily="34" charset="-128"/>
            </a:endParaRPr>
          </a:p>
          <a:p>
            <a:pPr algn="just"/>
            <a:endParaRPr lang="en-US" sz="1800" smtClean="0"/>
          </a:p>
          <a:p>
            <a:pPr algn="just"/>
            <a:endParaRPr lang="en-US" sz="1800" smtClean="0"/>
          </a:p>
          <a:p>
            <a:pPr>
              <a:buFont typeface="Arial" charset="0"/>
              <a:buNone/>
            </a:pPr>
            <a:r>
              <a:rPr lang="en-US" sz="2000" smtClean="0"/>
              <a:t>		</a:t>
            </a:r>
          </a:p>
        </p:txBody>
      </p:sp>
      <p:sp>
        <p:nvSpPr>
          <p:cNvPr id="72712" name="Title 11"/>
          <p:cNvSpPr>
            <a:spLocks noGrp="1"/>
          </p:cNvSpPr>
          <p:nvPr>
            <p:ph type="title"/>
          </p:nvPr>
        </p:nvSpPr>
        <p:spPr>
          <a:xfrm>
            <a:off x="457200" y="0"/>
            <a:ext cx="8229600" cy="1071563"/>
          </a:xfrm>
        </p:spPr>
        <p:txBody>
          <a:bodyPr>
            <a:normAutofit/>
          </a:bodyPr>
          <a:lstStyle/>
          <a:p>
            <a:pPr algn="ctr"/>
            <a:r>
              <a:rPr lang="en-US" sz="2800" dirty="0" smtClean="0"/>
              <a:t>COMMON CHARGES IN CHARGE-SHEET AGAINST THE DRIVER OF OFFENDING VEHICLE</a:t>
            </a:r>
          </a:p>
        </p:txBody>
      </p:sp>
      <p:sp>
        <p:nvSpPr>
          <p:cNvPr id="11" name="Content Placeholder 9"/>
          <p:cNvSpPr txBox="1">
            <a:spLocks/>
          </p:cNvSpPr>
          <p:nvPr/>
        </p:nvSpPr>
        <p:spPr bwMode="auto">
          <a:xfrm>
            <a:off x="642938" y="1071563"/>
            <a:ext cx="8229600" cy="5143500"/>
          </a:xfrm>
          <a:prstGeom prst="rect">
            <a:avLst/>
          </a:prstGeom>
          <a:noFill/>
          <a:ln w="9525">
            <a:noFill/>
            <a:miter lim="800000"/>
            <a:headEnd/>
            <a:tailEnd/>
          </a:ln>
        </p:spPr>
        <p:txBody>
          <a:bodyPr/>
          <a:lstStyle/>
          <a:p>
            <a:pPr marL="342900" indent="-342900" eaLnBrk="1" hangingPunct="1">
              <a:spcBef>
                <a:spcPct val="20000"/>
              </a:spcBef>
              <a:buFont typeface="Wingdings 3" pitchFamily="18" charset="2"/>
              <a:buNone/>
              <a:defRPr/>
            </a:pPr>
            <a:endParaRPr lang="en-US" b="1" dirty="0">
              <a:latin typeface="+mn-lt"/>
              <a:ea typeface="ＭＳ Ｐゴシック" pitchFamily="34" charset="-128"/>
              <a:cs typeface="+mn-cs"/>
            </a:endParaRPr>
          </a:p>
          <a:p>
            <a:pPr marL="342900" indent="-342900" eaLnBrk="1" hangingPunct="1">
              <a:spcBef>
                <a:spcPct val="20000"/>
              </a:spcBef>
              <a:buFont typeface="Arial" charset="0"/>
              <a:buChar char="•"/>
              <a:defRPr/>
            </a:pPr>
            <a:endParaRPr lang="en-US" dirty="0">
              <a:latin typeface="+mn-lt"/>
              <a:ea typeface="ＭＳ Ｐゴシック" pitchFamily="34" charset="-128"/>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spcBef>
                <a:spcPct val="20000"/>
              </a:spcBef>
              <a:buFont typeface="Arial" charset="0"/>
              <a:buNone/>
              <a:defRPr/>
            </a:pPr>
            <a:endParaRPr lang="en-US" sz="2000" dirty="0">
              <a:latin typeface="+mn-lt"/>
              <a:cs typeface="+mn-cs"/>
            </a:endParaRPr>
          </a:p>
        </p:txBody>
      </p:sp>
      <p:sp>
        <p:nvSpPr>
          <p:cNvPr id="13" name="Content Placeholder 9"/>
          <p:cNvSpPr txBox="1">
            <a:spLocks/>
          </p:cNvSpPr>
          <p:nvPr/>
        </p:nvSpPr>
        <p:spPr bwMode="auto">
          <a:xfrm>
            <a:off x="642938" y="1071563"/>
            <a:ext cx="8382000" cy="578643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just" eaLnBrk="1" hangingPunct="1">
              <a:defRPr/>
            </a:pPr>
            <a:r>
              <a:rPr lang="en-US" b="1" dirty="0">
                <a:latin typeface="+mn-lt"/>
              </a:rPr>
              <a:t>427. Mischief causing damage to the amount of fifty rupees —</a:t>
            </a:r>
          </a:p>
          <a:p>
            <a:pPr algn="just" eaLnBrk="1" hangingPunct="1">
              <a:defRPr/>
            </a:pPr>
            <a:r>
              <a:rPr lang="en-US" dirty="0">
                <a:latin typeface="+mn-lt"/>
              </a:rPr>
              <a:t>Whoever commits mischief and thereby causes loss or damage to the amount of fifty rupees or upwards, shall be punished with imprisonment of either description for a term which may extend to two years, or with fine, or with both.</a:t>
            </a:r>
          </a:p>
          <a:p>
            <a:pPr algn="just" eaLnBrk="1" hangingPunct="1">
              <a:defRPr/>
            </a:pPr>
            <a:r>
              <a:rPr lang="en-US" b="1" dirty="0">
                <a:solidFill>
                  <a:srgbClr val="3333FF"/>
                </a:solidFill>
                <a:latin typeface="+mn-lt"/>
              </a:rPr>
              <a:t>			CLASSIFICATION OF OFFENCE</a:t>
            </a:r>
          </a:p>
          <a:p>
            <a:pPr algn="just" eaLnBrk="1" hangingPunct="1">
              <a:defRPr/>
            </a:pPr>
            <a:r>
              <a:rPr lang="en-US" dirty="0">
                <a:solidFill>
                  <a:srgbClr val="3333FF"/>
                </a:solidFill>
                <a:latin typeface="+mn-lt"/>
              </a:rPr>
              <a:t>Punishment—Imprisonment for 2 years, or fine, or both—Non-cognizable— </a:t>
            </a:r>
            <a:r>
              <a:rPr lang="en-US" dirty="0" err="1">
                <a:solidFill>
                  <a:srgbClr val="3333FF"/>
                </a:solidFill>
                <a:latin typeface="+mn-lt"/>
              </a:rPr>
              <a:t>Bailable—Triable</a:t>
            </a:r>
            <a:r>
              <a:rPr lang="en-US" dirty="0">
                <a:solidFill>
                  <a:srgbClr val="3333FF"/>
                </a:solidFill>
                <a:latin typeface="+mn-lt"/>
              </a:rPr>
              <a:t> by any Magistrate—Compoundable by the person to whom the loss or damage is caused</a:t>
            </a:r>
            <a:r>
              <a:rPr lang="en-US" dirty="0" smtClean="0">
                <a:solidFill>
                  <a:srgbClr val="3333FF"/>
                </a:solidFill>
                <a:latin typeface="+mn-lt"/>
              </a:rPr>
              <a:t>.</a:t>
            </a:r>
            <a:endParaRPr lang="en-US" b="1" dirty="0">
              <a:latin typeface="+mn-lt"/>
            </a:endParaRPr>
          </a:p>
          <a:p>
            <a:pPr algn="just" eaLnBrk="1" hangingPunct="1">
              <a:defRPr/>
            </a:pPr>
            <a:r>
              <a:rPr lang="en-US" b="1" dirty="0">
                <a:latin typeface="+mn-lt"/>
              </a:rPr>
              <a:t>181-MV ACT. Driving vehicles in contravention of section 3 or section 4. </a:t>
            </a:r>
            <a:r>
              <a:rPr lang="en-US" b="1" dirty="0" smtClean="0">
                <a:latin typeface="+mn-lt"/>
              </a:rPr>
              <a:t>-</a:t>
            </a:r>
            <a:r>
              <a:rPr lang="en-US" dirty="0" smtClean="0">
                <a:latin typeface="+mn-lt"/>
              </a:rPr>
              <a:t>Whoever </a:t>
            </a:r>
            <a:r>
              <a:rPr lang="en-US" dirty="0">
                <a:latin typeface="+mn-lt"/>
              </a:rPr>
              <a:t>drives a motor vehicle </a:t>
            </a:r>
            <a:r>
              <a:rPr lang="en-US" b="1" dirty="0">
                <a:solidFill>
                  <a:srgbClr val="0000FF"/>
                </a:solidFill>
                <a:latin typeface="+mn-lt"/>
              </a:rPr>
              <a:t>in contravention of section 3 or section 4 </a:t>
            </a:r>
            <a:r>
              <a:rPr lang="en-US" dirty="0">
                <a:latin typeface="+mn-lt"/>
              </a:rPr>
              <a:t>shall be punishable with imprisonment for a term which may extend to three months, or with fine which may extend to five hundred rupees, or with both</a:t>
            </a:r>
            <a:r>
              <a:rPr lang="en-US" dirty="0" smtClean="0">
                <a:latin typeface="+mn-lt"/>
              </a:rPr>
              <a:t>.</a:t>
            </a:r>
            <a:endParaRPr lang="en-US" dirty="0"/>
          </a:p>
          <a:p>
            <a:pPr algn="just" eaLnBrk="1" hangingPunct="1">
              <a:defRPr/>
            </a:pPr>
            <a:r>
              <a:rPr lang="en-US" b="1" dirty="0">
                <a:latin typeface="+mn-lt"/>
              </a:rPr>
              <a:t>183MV ACT- Driving at excessive speed, etc. – </a:t>
            </a:r>
            <a:r>
              <a:rPr lang="en-US" dirty="0">
                <a:latin typeface="+mn-lt"/>
              </a:rPr>
              <a:t>(1) Whoever drives a motor vehicle </a:t>
            </a:r>
            <a:r>
              <a:rPr lang="en-US" b="1" dirty="0">
                <a:solidFill>
                  <a:srgbClr val="0000FF"/>
                </a:solidFill>
                <a:latin typeface="+mn-lt"/>
              </a:rPr>
              <a:t>in contravention of the speed limits referred to in section 112 </a:t>
            </a:r>
            <a:r>
              <a:rPr lang="en-US" dirty="0">
                <a:latin typeface="+mn-lt"/>
              </a:rPr>
              <a:t>shall be punishable with fine which may extend to four hundred rupees, or, if having been previously convicted of an offence under this sub-section is again convicted of an offence under this sub-section, with fine which may extend to one thousand rupees.</a:t>
            </a:r>
          </a:p>
        </p:txBody>
      </p:sp>
    </p:spTree>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3735" name="Content Placeholder 9"/>
          <p:cNvSpPr>
            <a:spLocks noGrp="1"/>
          </p:cNvSpPr>
          <p:nvPr>
            <p:ph idx="1"/>
          </p:nvPr>
        </p:nvSpPr>
        <p:spPr>
          <a:xfrm>
            <a:off x="642938" y="1071563"/>
            <a:ext cx="8229600" cy="5143500"/>
          </a:xfrm>
        </p:spPr>
        <p:txBody>
          <a:bodyPr/>
          <a:lstStyle/>
          <a:p>
            <a:pPr eaLnBrk="1" hangingPunct="1">
              <a:buFont typeface="Wingdings 3" pitchFamily="18" charset="2"/>
              <a:buNone/>
            </a:pPr>
            <a:endParaRPr lang="en-US" sz="1800" b="1" smtClean="0">
              <a:ea typeface="ＭＳ Ｐゴシック" pitchFamily="34" charset="-128"/>
            </a:endParaRPr>
          </a:p>
          <a:p>
            <a:pPr eaLnBrk="1" hangingPunct="1"/>
            <a:endParaRPr lang="en-US" sz="1800" smtClean="0">
              <a:ea typeface="ＭＳ Ｐゴシック" pitchFamily="34" charset="-128"/>
            </a:endParaRPr>
          </a:p>
          <a:p>
            <a:pPr algn="just"/>
            <a:endParaRPr lang="en-US" sz="1800" smtClean="0"/>
          </a:p>
          <a:p>
            <a:pPr algn="just"/>
            <a:endParaRPr lang="en-US" sz="1800" smtClean="0"/>
          </a:p>
          <a:p>
            <a:pPr>
              <a:buFont typeface="Arial" charset="0"/>
              <a:buNone/>
            </a:pPr>
            <a:r>
              <a:rPr lang="en-US" sz="2000" smtClean="0"/>
              <a:t>		</a:t>
            </a:r>
          </a:p>
        </p:txBody>
      </p:sp>
      <p:sp>
        <p:nvSpPr>
          <p:cNvPr id="73736" name="Title 11"/>
          <p:cNvSpPr>
            <a:spLocks noGrp="1"/>
          </p:cNvSpPr>
          <p:nvPr>
            <p:ph type="title"/>
          </p:nvPr>
        </p:nvSpPr>
        <p:spPr>
          <a:xfrm>
            <a:off x="457200" y="0"/>
            <a:ext cx="8229600" cy="1071563"/>
          </a:xfrm>
        </p:spPr>
        <p:txBody>
          <a:bodyPr>
            <a:normAutofit/>
          </a:bodyPr>
          <a:lstStyle/>
          <a:p>
            <a:pPr algn="ctr"/>
            <a:r>
              <a:rPr lang="en-US" sz="2800" dirty="0" smtClean="0"/>
              <a:t>COMMON CHARGES IN CHARGE-SHEET AGAINST THE DRIVER OF OFFENDING VEHICLE</a:t>
            </a:r>
          </a:p>
        </p:txBody>
      </p:sp>
      <p:sp>
        <p:nvSpPr>
          <p:cNvPr id="11" name="Content Placeholder 9"/>
          <p:cNvSpPr txBox="1">
            <a:spLocks/>
          </p:cNvSpPr>
          <p:nvPr/>
        </p:nvSpPr>
        <p:spPr bwMode="auto">
          <a:xfrm>
            <a:off x="642938" y="1071563"/>
            <a:ext cx="8229600" cy="5143500"/>
          </a:xfrm>
          <a:prstGeom prst="rect">
            <a:avLst/>
          </a:prstGeom>
          <a:noFill/>
          <a:ln w="9525">
            <a:noFill/>
            <a:miter lim="800000"/>
            <a:headEnd/>
            <a:tailEnd/>
          </a:ln>
        </p:spPr>
        <p:txBody>
          <a:bodyPr/>
          <a:lstStyle/>
          <a:p>
            <a:pPr marL="342900" indent="-342900" eaLnBrk="1" hangingPunct="1">
              <a:spcBef>
                <a:spcPct val="20000"/>
              </a:spcBef>
              <a:buFont typeface="Wingdings 3" pitchFamily="18" charset="2"/>
              <a:buNone/>
              <a:defRPr/>
            </a:pPr>
            <a:endParaRPr lang="en-US" b="1" dirty="0">
              <a:latin typeface="+mn-lt"/>
              <a:ea typeface="ＭＳ Ｐゴシック" pitchFamily="34" charset="-128"/>
              <a:cs typeface="+mn-cs"/>
            </a:endParaRPr>
          </a:p>
          <a:p>
            <a:pPr marL="342900" indent="-342900" eaLnBrk="1" hangingPunct="1">
              <a:spcBef>
                <a:spcPct val="20000"/>
              </a:spcBef>
              <a:buFont typeface="Arial" charset="0"/>
              <a:buChar char="•"/>
              <a:defRPr/>
            </a:pPr>
            <a:endParaRPr lang="en-US" dirty="0">
              <a:latin typeface="+mn-lt"/>
              <a:ea typeface="ＭＳ Ｐゴシック" pitchFamily="34" charset="-128"/>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spcBef>
                <a:spcPct val="20000"/>
              </a:spcBef>
              <a:buFont typeface="Arial" charset="0"/>
              <a:buNone/>
              <a:defRPr/>
            </a:pPr>
            <a:endParaRPr lang="en-US" sz="2000" dirty="0">
              <a:latin typeface="+mn-lt"/>
              <a:cs typeface="+mn-cs"/>
            </a:endParaRPr>
          </a:p>
        </p:txBody>
      </p:sp>
      <p:sp>
        <p:nvSpPr>
          <p:cNvPr id="13" name="Content Placeholder 9"/>
          <p:cNvSpPr txBox="1">
            <a:spLocks/>
          </p:cNvSpPr>
          <p:nvPr/>
        </p:nvSpPr>
        <p:spPr bwMode="auto">
          <a:xfrm>
            <a:off x="642938" y="1071562"/>
            <a:ext cx="8382000" cy="639603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just" eaLnBrk="1" hangingPunct="1">
              <a:defRPr/>
            </a:pPr>
            <a:r>
              <a:rPr lang="en-US" b="1" dirty="0">
                <a:latin typeface="+mn-lt"/>
              </a:rPr>
              <a:t>184. Driving dangerously – </a:t>
            </a:r>
            <a:r>
              <a:rPr lang="en-US" dirty="0">
                <a:latin typeface="+mn-lt"/>
              </a:rPr>
              <a:t>Whoever drives a motor vehicle at a speed or in a manner which is dangerous to the public, </a:t>
            </a:r>
            <a:r>
              <a:rPr lang="en-US" dirty="0">
                <a:solidFill>
                  <a:srgbClr val="0000FF"/>
                </a:solidFill>
                <a:latin typeface="+mn-lt"/>
              </a:rPr>
              <a:t>having regard to all the circumstances of the case including the nature, condition and use of the place where the vehicle is driven and the amount of traffic which actually is at the time or which might reasonably be expected to be in the place</a:t>
            </a:r>
            <a:r>
              <a:rPr lang="en-US" dirty="0">
                <a:latin typeface="+mn-lt"/>
              </a:rPr>
              <a:t>, shall be punishable for the first offence with imprisonment for a term which may extend to six months or with fine which may extend to one thousand rupees, and for any second or  subsequent offence with imprisonment for a term which may extend to two years, or with fine which may extend to two thousand rupees, or with both.</a:t>
            </a:r>
          </a:p>
          <a:p>
            <a:pPr algn="just" eaLnBrk="1" hangingPunct="1">
              <a:defRPr/>
            </a:pPr>
            <a:endParaRPr lang="en-US" dirty="0"/>
          </a:p>
          <a:p>
            <a:pPr algn="just" eaLnBrk="1" hangingPunct="1">
              <a:defRPr/>
            </a:pPr>
            <a:r>
              <a:rPr lang="en-US" b="1" dirty="0">
                <a:latin typeface="+mn-lt"/>
              </a:rPr>
              <a:t>185. Driving by a drunken person or by a person under the influence of drugs. – </a:t>
            </a:r>
            <a:r>
              <a:rPr lang="en-US" dirty="0">
                <a:latin typeface="+mn-lt"/>
              </a:rPr>
              <a:t>Whoever, while driving, or attempting to drive, a motor vehicle –</a:t>
            </a:r>
          </a:p>
          <a:p>
            <a:pPr algn="just" eaLnBrk="1" hangingPunct="1">
              <a:defRPr/>
            </a:pPr>
            <a:r>
              <a:rPr lang="en-US" dirty="0">
                <a:latin typeface="+mn-lt"/>
              </a:rPr>
              <a:t>(a) </a:t>
            </a:r>
            <a:r>
              <a:rPr lang="en-US" dirty="0">
                <a:solidFill>
                  <a:srgbClr val="0000FF"/>
                </a:solidFill>
                <a:latin typeface="+mn-lt"/>
              </a:rPr>
              <a:t>has, in his blood, alcohol exceeding 30 mg. Per 100 ml. of blood detected in a test by a breath </a:t>
            </a:r>
            <a:r>
              <a:rPr lang="en-US" dirty="0" err="1">
                <a:solidFill>
                  <a:srgbClr val="0000FF"/>
                </a:solidFill>
                <a:latin typeface="+mn-lt"/>
              </a:rPr>
              <a:t>analyser</a:t>
            </a:r>
            <a:r>
              <a:rPr lang="en-US" dirty="0">
                <a:solidFill>
                  <a:srgbClr val="0000FF"/>
                </a:solidFill>
                <a:latin typeface="+mn-lt"/>
              </a:rPr>
              <a:t>, or</a:t>
            </a:r>
          </a:p>
          <a:p>
            <a:pPr algn="just" eaLnBrk="1" hangingPunct="1">
              <a:defRPr/>
            </a:pPr>
            <a:r>
              <a:rPr lang="en-US" dirty="0">
                <a:solidFill>
                  <a:srgbClr val="0000FF"/>
                </a:solidFill>
                <a:latin typeface="+mn-lt"/>
              </a:rPr>
              <a:t>(b) is under the influence of a drug to such an extent as to be incapable of exercising proper control over the vehicle</a:t>
            </a:r>
            <a:r>
              <a:rPr lang="en-US" dirty="0">
                <a:latin typeface="+mn-lt"/>
              </a:rPr>
              <a:t> shall be punishable for the first offence with imprisonment for a term which may extend to six months, or with fine which may extend to two thousand rupees, or with both; and for a second or subsequent offence, if committed within three years of the commission of the previous similar offence, with imprisonment for a term which may extend to two year, or with fine which may extend to three thousand rupees, or with both.</a:t>
            </a:r>
          </a:p>
          <a:p>
            <a:pPr algn="just" eaLnBrk="1" hangingPunct="1">
              <a:defRPr/>
            </a:pPr>
            <a:endParaRPr lang="en-US" dirty="0"/>
          </a:p>
          <a:p>
            <a:pPr algn="just" eaLnBrk="1" hangingPunct="1">
              <a:defRPr/>
            </a:pPr>
            <a:endParaRPr lang="en-US" dirty="0"/>
          </a:p>
          <a:p>
            <a:pPr algn="just" eaLnBrk="1" hangingPunct="1">
              <a:defRPr/>
            </a:pPr>
            <a:endParaRPr lang="en-US" dirty="0"/>
          </a:p>
          <a:p>
            <a:pPr marL="342900" indent="-342900" algn="just" fontAlgn="auto">
              <a:spcBef>
                <a:spcPct val="20000"/>
              </a:spcBef>
              <a:spcAft>
                <a:spcPts val="0"/>
              </a:spcAft>
              <a:buFont typeface="Arial" charset="0"/>
              <a:buChar char="•"/>
              <a:defRPr/>
            </a:pPr>
            <a:endParaRPr lang="en-US" dirty="0"/>
          </a:p>
          <a:p>
            <a:pPr marL="342900" indent="-342900" algn="just" fontAlgn="auto">
              <a:spcBef>
                <a:spcPct val="20000"/>
              </a:spcBef>
              <a:spcAft>
                <a:spcPts val="0"/>
              </a:spcAft>
              <a:buFont typeface="Arial" charset="0"/>
              <a:buChar char="•"/>
              <a:defRPr/>
            </a:pPr>
            <a:endParaRPr lang="en-US" dirty="0"/>
          </a:p>
          <a:p>
            <a:pPr marL="342900" indent="-342900" algn="just">
              <a:spcBef>
                <a:spcPct val="20000"/>
              </a:spcBef>
              <a:defRPr/>
            </a:pPr>
            <a:endParaRPr lang="en-US" sz="2000" dirty="0"/>
          </a:p>
        </p:txBody>
      </p:sp>
      <p:sp>
        <p:nvSpPr>
          <p:cNvPr id="73741" name="TextBox 14"/>
          <p:cNvSpPr txBox="1">
            <a:spLocks noChangeArrowheads="1"/>
          </p:cNvSpPr>
          <p:nvPr/>
        </p:nvSpPr>
        <p:spPr bwMode="auto">
          <a:xfrm>
            <a:off x="7859731" y="6950629"/>
            <a:ext cx="1165207" cy="231221"/>
          </a:xfrm>
          <a:prstGeom prst="rect">
            <a:avLst/>
          </a:prstGeom>
          <a:noFill/>
          <a:ln w="9525">
            <a:noFill/>
            <a:miter lim="800000"/>
            <a:headEnd/>
            <a:tailEnd/>
          </a:ln>
        </p:spPr>
        <p:txBody>
          <a:bodyPr wrap="none">
            <a:spAutoFit/>
          </a:bodyPr>
          <a:lstStyle/>
          <a:p>
            <a:r>
              <a:rPr lang="en-US" sz="900" i="1" dirty="0" err="1" smtClean="0"/>
              <a:t>Trused</a:t>
            </a:r>
            <a:r>
              <a:rPr lang="en-US" sz="900" i="1" dirty="0" smtClean="0"/>
              <a:t> </a:t>
            </a:r>
            <a:r>
              <a:rPr lang="en-US" sz="900" i="1" dirty="0"/>
              <a:t>since 1906</a:t>
            </a:r>
          </a:p>
        </p:txBody>
      </p:sp>
    </p:spTree>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4759" name="Content Placeholder 9"/>
          <p:cNvSpPr>
            <a:spLocks noGrp="1"/>
          </p:cNvSpPr>
          <p:nvPr>
            <p:ph idx="1"/>
          </p:nvPr>
        </p:nvSpPr>
        <p:spPr>
          <a:xfrm>
            <a:off x="642938" y="1071563"/>
            <a:ext cx="8229600" cy="5143500"/>
          </a:xfrm>
        </p:spPr>
        <p:txBody>
          <a:bodyPr/>
          <a:lstStyle/>
          <a:p>
            <a:pPr eaLnBrk="1" hangingPunct="1">
              <a:buFont typeface="Wingdings 3" pitchFamily="18" charset="2"/>
              <a:buNone/>
            </a:pPr>
            <a:endParaRPr lang="en-US" sz="1800" b="1" smtClean="0">
              <a:ea typeface="ＭＳ Ｐゴシック" pitchFamily="34" charset="-128"/>
            </a:endParaRPr>
          </a:p>
          <a:p>
            <a:pPr eaLnBrk="1" hangingPunct="1"/>
            <a:endParaRPr lang="en-US" sz="1800" smtClean="0">
              <a:ea typeface="ＭＳ Ｐゴシック" pitchFamily="34" charset="-128"/>
            </a:endParaRPr>
          </a:p>
          <a:p>
            <a:pPr algn="just"/>
            <a:endParaRPr lang="en-US" sz="1800" smtClean="0"/>
          </a:p>
          <a:p>
            <a:pPr algn="just"/>
            <a:endParaRPr lang="en-US" sz="1800" smtClean="0"/>
          </a:p>
          <a:p>
            <a:pPr>
              <a:buFont typeface="Arial" charset="0"/>
              <a:buNone/>
            </a:pPr>
            <a:r>
              <a:rPr lang="en-US" sz="2000" smtClean="0"/>
              <a:t>		</a:t>
            </a:r>
          </a:p>
        </p:txBody>
      </p:sp>
      <p:sp>
        <p:nvSpPr>
          <p:cNvPr id="74760" name="Title 11"/>
          <p:cNvSpPr>
            <a:spLocks noGrp="1"/>
          </p:cNvSpPr>
          <p:nvPr>
            <p:ph type="title"/>
          </p:nvPr>
        </p:nvSpPr>
        <p:spPr>
          <a:xfrm>
            <a:off x="457200" y="0"/>
            <a:ext cx="8229600" cy="1071563"/>
          </a:xfrm>
        </p:spPr>
        <p:txBody>
          <a:bodyPr>
            <a:normAutofit/>
          </a:bodyPr>
          <a:lstStyle/>
          <a:p>
            <a:pPr algn="ctr"/>
            <a:r>
              <a:rPr lang="en-US" sz="2400" dirty="0" smtClean="0"/>
              <a:t>COMMON CHARGES IN CHARGE-SHEET AGAINST THE DRIVER OF OFFENDING VEHICLE</a:t>
            </a:r>
          </a:p>
        </p:txBody>
      </p:sp>
      <p:sp>
        <p:nvSpPr>
          <p:cNvPr id="11" name="Content Placeholder 9"/>
          <p:cNvSpPr txBox="1">
            <a:spLocks/>
          </p:cNvSpPr>
          <p:nvPr/>
        </p:nvSpPr>
        <p:spPr bwMode="auto">
          <a:xfrm>
            <a:off x="642938" y="1071563"/>
            <a:ext cx="8229600" cy="5143500"/>
          </a:xfrm>
          <a:prstGeom prst="rect">
            <a:avLst/>
          </a:prstGeom>
          <a:noFill/>
          <a:ln w="9525">
            <a:noFill/>
            <a:miter lim="800000"/>
            <a:headEnd/>
            <a:tailEnd/>
          </a:ln>
        </p:spPr>
        <p:txBody>
          <a:bodyPr/>
          <a:lstStyle/>
          <a:p>
            <a:pPr marL="342900" indent="-342900" eaLnBrk="1" hangingPunct="1">
              <a:spcBef>
                <a:spcPct val="20000"/>
              </a:spcBef>
              <a:buFont typeface="Wingdings 3" pitchFamily="18" charset="2"/>
              <a:buNone/>
              <a:defRPr/>
            </a:pPr>
            <a:endParaRPr lang="en-US" b="1" dirty="0">
              <a:latin typeface="+mn-lt"/>
              <a:ea typeface="ＭＳ Ｐゴシック" pitchFamily="34" charset="-128"/>
              <a:cs typeface="+mn-cs"/>
            </a:endParaRPr>
          </a:p>
          <a:p>
            <a:pPr marL="342900" indent="-342900" eaLnBrk="1" hangingPunct="1">
              <a:spcBef>
                <a:spcPct val="20000"/>
              </a:spcBef>
              <a:buFont typeface="Arial" charset="0"/>
              <a:buChar char="•"/>
              <a:defRPr/>
            </a:pPr>
            <a:endParaRPr lang="en-US" dirty="0">
              <a:latin typeface="+mn-lt"/>
              <a:ea typeface="ＭＳ Ｐゴシック" pitchFamily="34" charset="-128"/>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spcBef>
                <a:spcPct val="20000"/>
              </a:spcBef>
              <a:buFont typeface="Arial" charset="0"/>
              <a:buNone/>
              <a:defRPr/>
            </a:pPr>
            <a:endParaRPr lang="en-US" sz="2000" dirty="0">
              <a:latin typeface="+mn-lt"/>
              <a:cs typeface="+mn-cs"/>
            </a:endParaRPr>
          </a:p>
        </p:txBody>
      </p:sp>
      <p:sp>
        <p:nvSpPr>
          <p:cNvPr id="13" name="Content Placeholder 9"/>
          <p:cNvSpPr txBox="1">
            <a:spLocks/>
          </p:cNvSpPr>
          <p:nvPr/>
        </p:nvSpPr>
        <p:spPr bwMode="auto">
          <a:xfrm>
            <a:off x="642938" y="1071563"/>
            <a:ext cx="8382000" cy="578643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just" eaLnBrk="1" hangingPunct="1">
              <a:defRPr/>
            </a:pPr>
            <a:r>
              <a:rPr lang="en-US" b="1" dirty="0">
                <a:latin typeface="+mn-lt"/>
              </a:rPr>
              <a:t>187. Punishment for offence relating to accident. </a:t>
            </a:r>
            <a:r>
              <a:rPr lang="en-US" dirty="0">
                <a:latin typeface="+mn-lt"/>
              </a:rPr>
              <a:t>– Whoever </a:t>
            </a:r>
            <a:r>
              <a:rPr lang="en-US" dirty="0">
                <a:solidFill>
                  <a:srgbClr val="0000FF"/>
                </a:solidFill>
                <a:latin typeface="+mn-lt"/>
              </a:rPr>
              <a:t>fails to comply with the provisions of clause (c) of sub-section (1) of section 132 or of section 133 or section 134 </a:t>
            </a:r>
            <a:r>
              <a:rPr lang="en-US" dirty="0">
                <a:latin typeface="+mn-lt"/>
              </a:rPr>
              <a:t>shall be punishable with imprisonment for a term which may extend to three months, or with fine which may extend to five hundred rupees, or with both or, if having been previously convicted of an offence under this section, he is again convicted of an offence under this section, with imprisonment for a term which may extend to six months, or with fine which may extend to one thousand rupees, or with </a:t>
            </a:r>
            <a:r>
              <a:rPr lang="en-US" dirty="0" smtClean="0">
                <a:latin typeface="+mn-lt"/>
              </a:rPr>
              <a:t>both.</a:t>
            </a:r>
          </a:p>
          <a:p>
            <a:pPr algn="just" eaLnBrk="1" hangingPunct="1">
              <a:defRPr/>
            </a:pPr>
            <a:r>
              <a:rPr lang="en-US" b="1" dirty="0" smtClean="0">
                <a:latin typeface="+mn-lt"/>
              </a:rPr>
              <a:t>192-A</a:t>
            </a:r>
            <a:r>
              <a:rPr lang="en-US" b="1" dirty="0">
                <a:latin typeface="+mn-lt"/>
              </a:rPr>
              <a:t>. Using vehicles without permit. – </a:t>
            </a:r>
            <a:r>
              <a:rPr lang="en-US" dirty="0">
                <a:latin typeface="+mn-lt"/>
              </a:rPr>
              <a:t>(1) Whoever drives a motor vehicle or causes or allow a motor vehicle to be used </a:t>
            </a:r>
            <a:r>
              <a:rPr lang="en-US" dirty="0">
                <a:solidFill>
                  <a:srgbClr val="0000FF"/>
                </a:solidFill>
                <a:latin typeface="+mn-lt"/>
              </a:rPr>
              <a:t>in contravention of the provisions of sub-section (1) of section 66 or in contravention of any condition of a permit relating to the route on which or the area in which or the purpose for which the vehicle may be used,</a:t>
            </a:r>
            <a:r>
              <a:rPr lang="en-US" dirty="0">
                <a:latin typeface="+mn-lt"/>
              </a:rPr>
              <a:t> shall be punishable for the first offence with a fine which may extend to five thousand rupees but shall not be less than two thousand rupees and for any subsequent offence with imprisonment which may extend to one year but shall not be less than three months or with fine which may extend to ten thousand rupees but shall not be less than </a:t>
            </a:r>
            <a:r>
              <a:rPr lang="en-US" dirty="0" smtClean="0">
                <a:latin typeface="+mn-lt"/>
              </a:rPr>
              <a:t>five thousand </a:t>
            </a:r>
            <a:r>
              <a:rPr lang="en-US" dirty="0">
                <a:latin typeface="+mn-lt"/>
              </a:rPr>
              <a:t>rupees or with both :</a:t>
            </a:r>
          </a:p>
          <a:p>
            <a:pPr algn="just" eaLnBrk="1" hangingPunct="1">
              <a:defRPr/>
            </a:pPr>
            <a:r>
              <a:rPr lang="en-US" dirty="0">
                <a:latin typeface="+mn-lt"/>
              </a:rPr>
              <a:t>Provided that the Court may for reasons to be recorded, impose a lesser punishment.</a:t>
            </a:r>
          </a:p>
          <a:p>
            <a:pPr algn="just" eaLnBrk="1" hangingPunct="1">
              <a:defRPr/>
            </a:pPr>
            <a:endParaRPr lang="en-US" dirty="0">
              <a:latin typeface="+mn-lt"/>
            </a:endParaRPr>
          </a:p>
          <a:p>
            <a:pPr algn="just" eaLnBrk="1" hangingPunct="1">
              <a:buFont typeface="Wingdings" pitchFamily="2" charset="2"/>
              <a:buChar char="Ø"/>
              <a:defRPr/>
            </a:pPr>
            <a:endParaRPr lang="en-US" dirty="0">
              <a:latin typeface="+mn-lt"/>
            </a:endParaRPr>
          </a:p>
          <a:p>
            <a:pPr algn="just" eaLnBrk="1" hangingPunct="1">
              <a:buFont typeface="Wingdings" pitchFamily="2" charset="2"/>
              <a:buChar char="Ø"/>
              <a:defRPr/>
            </a:pPr>
            <a:endParaRPr lang="en-US" dirty="0">
              <a:latin typeface="+mn-lt"/>
            </a:endParaRPr>
          </a:p>
          <a:p>
            <a:pPr algn="just" eaLnBrk="1" hangingPunct="1">
              <a:defRPr/>
            </a:pPr>
            <a:endParaRPr lang="en-US" dirty="0">
              <a:latin typeface="+mn-lt"/>
            </a:endParaRPr>
          </a:p>
          <a:p>
            <a:pPr algn="just" eaLnBrk="1" hangingPunct="1">
              <a:defRPr/>
            </a:pPr>
            <a:endParaRPr lang="en-US" dirty="0">
              <a:latin typeface="+mn-lt"/>
            </a:endParaRPr>
          </a:p>
          <a:p>
            <a:pPr algn="just" eaLnBrk="1" hangingPunct="1">
              <a:defRPr/>
            </a:pPr>
            <a:endParaRPr lang="en-US" dirty="0"/>
          </a:p>
          <a:p>
            <a:pPr marL="342900" indent="-342900" algn="just" fontAlgn="auto">
              <a:spcBef>
                <a:spcPct val="20000"/>
              </a:spcBef>
              <a:spcAft>
                <a:spcPts val="0"/>
              </a:spcAft>
              <a:buFont typeface="Arial" charset="0"/>
              <a:buChar char="•"/>
              <a:defRPr/>
            </a:pPr>
            <a:endParaRPr lang="en-US" dirty="0"/>
          </a:p>
          <a:p>
            <a:pPr marL="342900" indent="-342900" algn="just" fontAlgn="auto">
              <a:spcBef>
                <a:spcPct val="20000"/>
              </a:spcBef>
              <a:spcAft>
                <a:spcPts val="0"/>
              </a:spcAft>
              <a:buFont typeface="Arial" charset="0"/>
              <a:buChar char="•"/>
              <a:defRPr/>
            </a:pPr>
            <a:endParaRPr lang="en-US" dirty="0"/>
          </a:p>
          <a:p>
            <a:pPr marL="342900" indent="-342900" algn="just">
              <a:spcBef>
                <a:spcPct val="20000"/>
              </a:spcBef>
              <a:defRPr/>
            </a:pPr>
            <a:endParaRPr lang="en-US" sz="2000" dirty="0"/>
          </a:p>
        </p:txBody>
      </p:sp>
    </p:spTree>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5783" name="Content Placeholder 9"/>
          <p:cNvSpPr>
            <a:spLocks noGrp="1"/>
          </p:cNvSpPr>
          <p:nvPr>
            <p:ph idx="1"/>
          </p:nvPr>
        </p:nvSpPr>
        <p:spPr>
          <a:xfrm>
            <a:off x="642938" y="1071563"/>
            <a:ext cx="8229600" cy="5143500"/>
          </a:xfrm>
        </p:spPr>
        <p:txBody>
          <a:bodyPr/>
          <a:lstStyle/>
          <a:p>
            <a:pPr algn="just">
              <a:buFont typeface="Arial" charset="0"/>
              <a:buNone/>
            </a:pPr>
            <a:endParaRPr lang="en-US" sz="1800" smtClean="0"/>
          </a:p>
        </p:txBody>
      </p:sp>
      <p:sp>
        <p:nvSpPr>
          <p:cNvPr id="75784" name="Title 11"/>
          <p:cNvSpPr>
            <a:spLocks noGrp="1"/>
          </p:cNvSpPr>
          <p:nvPr>
            <p:ph type="title"/>
          </p:nvPr>
        </p:nvSpPr>
        <p:spPr>
          <a:xfrm>
            <a:off x="457200" y="0"/>
            <a:ext cx="8229600" cy="1071563"/>
          </a:xfrm>
        </p:spPr>
        <p:txBody>
          <a:bodyPr>
            <a:normAutofit/>
          </a:bodyPr>
          <a:lstStyle/>
          <a:p>
            <a:pPr algn="ctr"/>
            <a:r>
              <a:rPr lang="en-US" sz="2400" dirty="0" smtClean="0"/>
              <a:t>RELEVANCE OF THE DOCUMENTS PROCURED</a:t>
            </a:r>
          </a:p>
        </p:txBody>
      </p:sp>
      <p:sp>
        <p:nvSpPr>
          <p:cNvPr id="11" name="Content Placeholder 9"/>
          <p:cNvSpPr txBox="1">
            <a:spLocks/>
          </p:cNvSpPr>
          <p:nvPr/>
        </p:nvSpPr>
        <p:spPr bwMode="auto">
          <a:xfrm>
            <a:off x="642938" y="1071563"/>
            <a:ext cx="8229600" cy="5143500"/>
          </a:xfrm>
          <a:prstGeom prst="rect">
            <a:avLst/>
          </a:prstGeom>
          <a:noFill/>
          <a:ln w="9525">
            <a:noFill/>
            <a:miter lim="800000"/>
            <a:headEnd/>
            <a:tailEnd/>
          </a:ln>
        </p:spPr>
        <p:txBody>
          <a:bodyPr/>
          <a:lstStyle/>
          <a:p>
            <a:pPr marL="342900" indent="-342900" eaLnBrk="1" hangingPunct="1">
              <a:spcBef>
                <a:spcPct val="20000"/>
              </a:spcBef>
              <a:buFont typeface="Wingdings 3" pitchFamily="18" charset="2"/>
              <a:buNone/>
              <a:defRPr/>
            </a:pPr>
            <a:endParaRPr lang="en-US" b="1" dirty="0">
              <a:latin typeface="+mn-lt"/>
              <a:ea typeface="ＭＳ Ｐゴシック" pitchFamily="34" charset="-128"/>
              <a:cs typeface="+mn-cs"/>
            </a:endParaRPr>
          </a:p>
          <a:p>
            <a:pPr marL="342900" indent="-342900" eaLnBrk="1" hangingPunct="1">
              <a:spcBef>
                <a:spcPct val="20000"/>
              </a:spcBef>
              <a:buFont typeface="Arial" charset="0"/>
              <a:buChar char="•"/>
              <a:defRPr/>
            </a:pPr>
            <a:endParaRPr lang="en-US" dirty="0">
              <a:latin typeface="+mn-lt"/>
              <a:ea typeface="ＭＳ Ｐゴシック" pitchFamily="34" charset="-128"/>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lgn="just" fontAlgn="auto">
              <a:spcBef>
                <a:spcPct val="20000"/>
              </a:spcBef>
              <a:spcAft>
                <a:spcPts val="0"/>
              </a:spcAft>
              <a:buFont typeface="Arial" charset="0"/>
              <a:buChar char="•"/>
              <a:defRPr/>
            </a:pPr>
            <a:endParaRPr lang="en-US" dirty="0">
              <a:latin typeface="+mn-lt"/>
              <a:cs typeface="+mn-cs"/>
            </a:endParaRPr>
          </a:p>
          <a:p>
            <a:pPr marL="342900" indent="-342900">
              <a:spcBef>
                <a:spcPct val="20000"/>
              </a:spcBef>
              <a:buFont typeface="Arial" charset="0"/>
              <a:buNone/>
              <a:defRPr/>
            </a:pPr>
            <a:endParaRPr lang="en-US" sz="2000" dirty="0">
              <a:latin typeface="+mn-lt"/>
              <a:cs typeface="+mn-cs"/>
            </a:endParaRPr>
          </a:p>
        </p:txBody>
      </p:sp>
      <p:sp>
        <p:nvSpPr>
          <p:cNvPr id="13" name="Content Placeholder 9"/>
          <p:cNvSpPr txBox="1">
            <a:spLocks/>
          </p:cNvSpPr>
          <p:nvPr/>
        </p:nvSpPr>
        <p:spPr bwMode="auto">
          <a:xfrm>
            <a:off x="642938" y="1066800"/>
            <a:ext cx="8358187" cy="57912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609600" indent="-609600" algn="just" eaLnBrk="1" hangingPunct="1">
              <a:lnSpc>
                <a:spcPct val="90000"/>
              </a:lnSpc>
              <a:spcBef>
                <a:spcPct val="20000"/>
              </a:spcBef>
              <a:buClr>
                <a:schemeClr val="folHlink"/>
              </a:buClr>
              <a:buSzPct val="90000"/>
              <a:buFontTx/>
              <a:buAutoNum type="arabicPeriod"/>
              <a:defRPr/>
            </a:pPr>
            <a:r>
              <a:rPr lang="en-US" sz="1700" b="1" u="sng" kern="0" dirty="0">
                <a:latin typeface="+mn-lt"/>
              </a:rPr>
              <a:t>FIR</a:t>
            </a:r>
            <a:r>
              <a:rPr lang="en-US" sz="1700" b="1" kern="0" dirty="0">
                <a:latin typeface="+mn-lt"/>
              </a:rPr>
              <a:t> –</a:t>
            </a:r>
            <a:r>
              <a:rPr lang="en-US" sz="1700" kern="0" dirty="0">
                <a:latin typeface="+mn-lt"/>
              </a:rPr>
              <a:t> Commission of motor vehicle accident, vehicle involved, rash &amp; negligent driving, name of driver [if given], place, persons died / injured, etc.</a:t>
            </a:r>
          </a:p>
          <a:p>
            <a:pPr marL="609600" indent="-609600" algn="just" eaLnBrk="1" hangingPunct="1">
              <a:lnSpc>
                <a:spcPct val="90000"/>
              </a:lnSpc>
              <a:spcBef>
                <a:spcPct val="20000"/>
              </a:spcBef>
              <a:buClr>
                <a:schemeClr val="folHlink"/>
              </a:buClr>
              <a:buSzPct val="90000"/>
              <a:buFontTx/>
              <a:buAutoNum type="arabicPeriod"/>
              <a:defRPr/>
            </a:pPr>
            <a:r>
              <a:rPr lang="en-US" sz="1700" b="1" u="sng" kern="0" dirty="0">
                <a:latin typeface="+mn-lt"/>
              </a:rPr>
              <a:t>Seizure List</a:t>
            </a:r>
            <a:r>
              <a:rPr lang="en-US" sz="1700" b="1" kern="0" dirty="0">
                <a:latin typeface="+mn-lt"/>
              </a:rPr>
              <a:t>:</a:t>
            </a:r>
            <a:r>
              <a:rPr lang="en-US" sz="1700" kern="0" dirty="0">
                <a:latin typeface="+mn-lt"/>
              </a:rPr>
              <a:t> Vehicle number &amp; description, registration particulars &amp; owner, driving license particulars &amp; name of driver, validity /authorization to drive class of vehicle, route permit &amp; validity, insurance particulars.</a:t>
            </a:r>
          </a:p>
          <a:p>
            <a:pPr marL="609600" indent="-609600" algn="just" eaLnBrk="1" hangingPunct="1">
              <a:lnSpc>
                <a:spcPct val="90000"/>
              </a:lnSpc>
              <a:spcBef>
                <a:spcPct val="20000"/>
              </a:spcBef>
              <a:buClr>
                <a:schemeClr val="folHlink"/>
              </a:buClr>
              <a:buSzPct val="90000"/>
              <a:buFont typeface="+mj-lt"/>
              <a:buAutoNum type="arabicPeriod"/>
              <a:defRPr/>
            </a:pPr>
            <a:r>
              <a:rPr lang="en-US" sz="1700" b="1" u="sng" kern="0" dirty="0">
                <a:latin typeface="+mn-lt"/>
              </a:rPr>
              <a:t>MVI Report</a:t>
            </a:r>
            <a:r>
              <a:rPr lang="en-US" sz="1700" b="1" kern="0" dirty="0">
                <a:latin typeface="+mn-lt"/>
              </a:rPr>
              <a:t>:</a:t>
            </a:r>
            <a:r>
              <a:rPr lang="en-US" sz="1700" kern="0" dirty="0">
                <a:latin typeface="+mn-lt"/>
              </a:rPr>
              <a:t> Spot map, vehicle particulars, probable cause of accident, presence /absence of rash /negligent driving on part of accused driver, whether any mechanical failure, damage to vehicle, etc. [technical opinion]</a:t>
            </a:r>
          </a:p>
          <a:p>
            <a:pPr marL="609600" indent="-609600" algn="just" eaLnBrk="1" hangingPunct="1">
              <a:lnSpc>
                <a:spcPct val="90000"/>
              </a:lnSpc>
              <a:spcBef>
                <a:spcPct val="20000"/>
              </a:spcBef>
              <a:buClr>
                <a:schemeClr val="folHlink"/>
              </a:buClr>
              <a:buSzPct val="90000"/>
              <a:buFont typeface="+mj-lt"/>
              <a:buAutoNum type="arabicPeriod"/>
              <a:defRPr/>
            </a:pPr>
            <a:r>
              <a:rPr lang="en-US" sz="1700" b="1" u="sng" kern="0" dirty="0">
                <a:latin typeface="+mn-lt"/>
              </a:rPr>
              <a:t>Inquest Report</a:t>
            </a:r>
            <a:r>
              <a:rPr lang="en-US" sz="1700" b="1" kern="0" dirty="0">
                <a:latin typeface="+mn-lt"/>
              </a:rPr>
              <a:t>:</a:t>
            </a:r>
            <a:r>
              <a:rPr lang="en-US" sz="1700" kern="0" dirty="0">
                <a:latin typeface="+mn-lt"/>
              </a:rPr>
              <a:t> Position of dead body with surroundings, opinion of near ones regarding cause of death, etc, duly witnessed.</a:t>
            </a:r>
          </a:p>
          <a:p>
            <a:pPr marL="609600" indent="-609600" algn="just" eaLnBrk="1" hangingPunct="1">
              <a:lnSpc>
                <a:spcPct val="90000"/>
              </a:lnSpc>
              <a:spcBef>
                <a:spcPct val="20000"/>
              </a:spcBef>
              <a:buClr>
                <a:schemeClr val="folHlink"/>
              </a:buClr>
              <a:buSzPct val="90000"/>
              <a:buFont typeface="+mj-lt"/>
              <a:buAutoNum type="arabicPeriod"/>
              <a:defRPr/>
            </a:pPr>
            <a:r>
              <a:rPr lang="en-US" sz="1700" b="1" u="sng" kern="0" dirty="0">
                <a:latin typeface="+mn-lt"/>
              </a:rPr>
              <a:t>PM Report</a:t>
            </a:r>
            <a:r>
              <a:rPr lang="en-US" sz="1700" b="1" kern="0" dirty="0">
                <a:latin typeface="+mn-lt"/>
              </a:rPr>
              <a:t>:</a:t>
            </a:r>
            <a:r>
              <a:rPr lang="en-US" sz="1700" kern="0" dirty="0">
                <a:latin typeface="+mn-lt"/>
              </a:rPr>
              <a:t> Name/address of person dead, Age, injuries [external /internal], probable cause of death, probable time of death, etc.</a:t>
            </a:r>
          </a:p>
          <a:p>
            <a:pPr marL="609600" indent="-609600" algn="just" eaLnBrk="1" hangingPunct="1">
              <a:lnSpc>
                <a:spcPct val="90000"/>
              </a:lnSpc>
              <a:spcBef>
                <a:spcPct val="20000"/>
              </a:spcBef>
              <a:buClr>
                <a:schemeClr val="folHlink"/>
              </a:buClr>
              <a:buSzPct val="90000"/>
              <a:buFont typeface="+mj-lt"/>
              <a:buAutoNum type="arabicPeriod"/>
              <a:defRPr/>
            </a:pPr>
            <a:r>
              <a:rPr lang="en-US" sz="1700" b="1" u="sng" kern="0" dirty="0">
                <a:latin typeface="+mn-lt"/>
              </a:rPr>
              <a:t>Injury Report /Wound certificate</a:t>
            </a:r>
            <a:r>
              <a:rPr lang="en-US" sz="1700" b="1" kern="0" dirty="0">
                <a:latin typeface="+mn-lt"/>
              </a:rPr>
              <a:t>:</a:t>
            </a:r>
            <a:r>
              <a:rPr lang="en-US" sz="1700" kern="0" dirty="0">
                <a:latin typeface="+mn-lt"/>
              </a:rPr>
              <a:t> Name &amp; address of injured, details of injuries, cause &amp; nature of injuries [simple / grievous], time of injuries.</a:t>
            </a:r>
          </a:p>
          <a:p>
            <a:pPr marL="609600" indent="-609600" algn="just" eaLnBrk="1" hangingPunct="1">
              <a:lnSpc>
                <a:spcPct val="90000"/>
              </a:lnSpc>
              <a:spcBef>
                <a:spcPct val="20000"/>
              </a:spcBef>
              <a:buClr>
                <a:schemeClr val="folHlink"/>
              </a:buClr>
              <a:buSzPct val="90000"/>
              <a:buFont typeface="+mj-lt"/>
              <a:buAutoNum type="arabicPeriod"/>
              <a:defRPr/>
            </a:pPr>
            <a:r>
              <a:rPr lang="en-US" sz="1700" b="1" u="sng" dirty="0">
                <a:latin typeface="+mn-lt"/>
              </a:rPr>
              <a:t>Charge Sheet</a:t>
            </a:r>
            <a:r>
              <a:rPr lang="en-US" sz="1700" b="1" dirty="0">
                <a:latin typeface="+mn-lt"/>
              </a:rPr>
              <a:t>:</a:t>
            </a:r>
            <a:r>
              <a:rPr lang="en-US" sz="1700" dirty="0">
                <a:latin typeface="+mn-lt"/>
              </a:rPr>
              <a:t> Prima-facie, offence has been made out against the accused driver, with name &amp; address, section of law, witnesses, documents seized, etc. </a:t>
            </a:r>
            <a:r>
              <a:rPr lang="en-US" sz="1700" b="1" u="sng" dirty="0">
                <a:latin typeface="+mn-lt"/>
              </a:rPr>
              <a:t>Final Report </a:t>
            </a:r>
            <a:r>
              <a:rPr lang="en-US" sz="1700" b="1" dirty="0">
                <a:latin typeface="+mn-lt"/>
              </a:rPr>
              <a:t>:</a:t>
            </a:r>
            <a:r>
              <a:rPr lang="en-US" sz="1700" dirty="0">
                <a:latin typeface="+mn-lt"/>
              </a:rPr>
              <a:t> If no clue is available regarding involvement of vehicle &amp; identity of driver </a:t>
            </a:r>
          </a:p>
          <a:p>
            <a:pPr marL="609600" indent="-609600" algn="just" eaLnBrk="1" hangingPunct="1">
              <a:lnSpc>
                <a:spcPct val="90000"/>
              </a:lnSpc>
              <a:spcBef>
                <a:spcPct val="20000"/>
              </a:spcBef>
              <a:buClr>
                <a:schemeClr val="folHlink"/>
              </a:buClr>
              <a:buSzPct val="90000"/>
              <a:buFont typeface="+mj-lt"/>
              <a:buAutoNum type="arabicPeriod"/>
              <a:defRPr/>
            </a:pPr>
            <a:r>
              <a:rPr lang="en-US" sz="1700" kern="0" dirty="0"/>
              <a:t>Copies of documents like Insurance Policy, Driving license, Permit, Fitness certificate</a:t>
            </a:r>
            <a:endParaRPr lang="en-US" sz="1700" u="sng" dirty="0"/>
          </a:p>
          <a:p>
            <a:pPr marL="609600" indent="-609600" algn="just" eaLnBrk="1" hangingPunct="1">
              <a:lnSpc>
                <a:spcPct val="90000"/>
              </a:lnSpc>
              <a:spcBef>
                <a:spcPct val="20000"/>
              </a:spcBef>
              <a:buClr>
                <a:schemeClr val="folHlink"/>
              </a:buClr>
              <a:buSzPct val="90000"/>
              <a:buFont typeface="+mj-lt"/>
              <a:buAutoNum type="arabicPeriod"/>
              <a:defRPr/>
            </a:pPr>
            <a:endParaRPr lang="en-US" sz="1700" dirty="0">
              <a:latin typeface="+mn-lt"/>
            </a:endParaRPr>
          </a:p>
          <a:p>
            <a:pPr marL="609600" indent="-609600" algn="just" eaLnBrk="1" hangingPunct="1">
              <a:lnSpc>
                <a:spcPct val="90000"/>
              </a:lnSpc>
              <a:spcBef>
                <a:spcPct val="20000"/>
              </a:spcBef>
              <a:buClr>
                <a:schemeClr val="folHlink"/>
              </a:buClr>
              <a:buSzPct val="90000"/>
              <a:buFont typeface="+mj-lt"/>
              <a:buAutoNum type="arabicPeriod"/>
              <a:defRPr/>
            </a:pPr>
            <a:endParaRPr lang="en-US" kern="0" dirty="0">
              <a:latin typeface="+mn-lt"/>
            </a:endParaRPr>
          </a:p>
          <a:p>
            <a:pPr marL="609600" indent="-609600" eaLnBrk="1" hangingPunct="1">
              <a:lnSpc>
                <a:spcPct val="90000"/>
              </a:lnSpc>
              <a:spcBef>
                <a:spcPct val="20000"/>
              </a:spcBef>
              <a:buClr>
                <a:schemeClr val="folHlink"/>
              </a:buClr>
              <a:buSzPct val="90000"/>
              <a:defRPr/>
            </a:pPr>
            <a:endParaRPr lang="en-US" b="1" kern="0" dirty="0">
              <a:latin typeface="+mn-lt"/>
            </a:endParaRPr>
          </a:p>
          <a:p>
            <a:pPr marL="609600" indent="-609600" eaLnBrk="1" hangingPunct="1">
              <a:buFont typeface="Wingdings" pitchFamily="2" charset="2"/>
              <a:buNone/>
              <a:defRPr/>
            </a:pPr>
            <a:r>
              <a:rPr lang="en-US" b="1" kern="0" dirty="0">
                <a:latin typeface="+mn-lt"/>
              </a:rPr>
              <a:t>  </a:t>
            </a:r>
            <a:endParaRPr lang="en-US" dirty="0">
              <a:latin typeface="+mn-lt"/>
              <a:cs typeface="+mn-cs"/>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
            <a:ext cx="9144000" cy="838200"/>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graphicFrame>
        <p:nvGraphicFramePr>
          <p:cNvPr id="4" name="Content Placeholder 3"/>
          <p:cNvGraphicFramePr>
            <a:graphicFrameLocks noGrp="1"/>
          </p:cNvGraphicFramePr>
          <p:nvPr>
            <p:ph idx="1"/>
          </p:nvPr>
        </p:nvGraphicFramePr>
        <p:xfrm>
          <a:off x="0" y="676288"/>
          <a:ext cx="9144000" cy="6562713"/>
        </p:xfrm>
        <a:graphic>
          <a:graphicData uri="http://schemas.openxmlformats.org/drawingml/2006/table">
            <a:tbl>
              <a:tblPr firstRow="1" bandRow="1">
                <a:tableStyleId>{8FD4443E-F989-4FC4-A0C8-D5A2AF1F390B}</a:tableStyleId>
              </a:tblPr>
              <a:tblGrid>
                <a:gridCol w="1659956"/>
                <a:gridCol w="7484044"/>
              </a:tblGrid>
              <a:tr h="935286">
                <a:tc>
                  <a:txBody>
                    <a:bodyPr/>
                    <a:lstStyle/>
                    <a:p>
                      <a:pPr algn="ctr"/>
                      <a:r>
                        <a:rPr lang="en-US" sz="1800" dirty="0" smtClean="0"/>
                        <a:t>GENERAL REGULATIONS</a:t>
                      </a:r>
                      <a:endParaRPr lang="en-US" sz="1800" dirty="0"/>
                    </a:p>
                  </a:txBody>
                  <a:tcPr marL="91446" marR="91446" marT="45719" marB="45719"/>
                </a:tc>
                <a:tc>
                  <a:txBody>
                    <a:bodyPr/>
                    <a:lstStyle/>
                    <a:p>
                      <a:pPr algn="ctr"/>
                      <a:r>
                        <a:rPr lang="en-US" sz="1800" dirty="0" smtClean="0"/>
                        <a:t>DESCRIPTION</a:t>
                      </a:r>
                      <a:endParaRPr lang="en-US" sz="1800" dirty="0"/>
                    </a:p>
                  </a:txBody>
                  <a:tcPr marL="91446" marR="91446" marT="45719" marB="45719"/>
                </a:tc>
              </a:tr>
              <a:tr h="3585269">
                <a:tc>
                  <a:txBody>
                    <a:bodyPr/>
                    <a:lstStyle/>
                    <a:p>
                      <a:pPr algn="ctr"/>
                      <a:r>
                        <a:rPr lang="en-US" sz="1800" dirty="0" smtClean="0"/>
                        <a:t>GR. 36 (A)</a:t>
                      </a:r>
                      <a:endParaRPr lang="en-US" sz="1800" dirty="0"/>
                    </a:p>
                  </a:txBody>
                  <a:tcPr marL="91446" marR="91446" marT="45719" marB="45719"/>
                </a:tc>
                <a:tc>
                  <a:txBody>
                    <a:bodyPr/>
                    <a:lstStyle/>
                    <a:p>
                      <a:pPr algn="just"/>
                      <a:r>
                        <a:rPr lang="en-US" sz="1600" b="1" dirty="0" smtClean="0"/>
                        <a:t>Compulsory Personal</a:t>
                      </a:r>
                      <a:r>
                        <a:rPr lang="en-US" sz="1600" b="1" baseline="0" dirty="0" smtClean="0"/>
                        <a:t> Accident Cover for Owner-Driver</a:t>
                      </a:r>
                      <a:endParaRPr lang="en-US" sz="1600" b="1" dirty="0" smtClean="0"/>
                    </a:p>
                    <a:p>
                      <a:pPr algn="just"/>
                      <a:endParaRPr lang="en-US" sz="1600" dirty="0" smtClean="0"/>
                    </a:p>
                    <a:p>
                      <a:pPr algn="just"/>
                      <a:r>
                        <a:rPr lang="en-US" sz="1600" dirty="0" smtClean="0"/>
                        <a:t>Must have Driving </a:t>
                      </a:r>
                      <a:r>
                        <a:rPr lang="en-US" sz="1600" dirty="0" err="1" smtClean="0"/>
                        <a:t>Licence</a:t>
                      </a:r>
                      <a:r>
                        <a:rPr lang="en-US" sz="1600" dirty="0" smtClean="0"/>
                        <a:t> of same class of Vehicle</a:t>
                      </a:r>
                    </a:p>
                    <a:p>
                      <a:pPr algn="just"/>
                      <a:r>
                        <a:rPr lang="en-US" sz="1600" dirty="0" smtClean="0"/>
                        <a:t>Whilst Driving  including mounting/dismounting, or travelling as co Driver. </a:t>
                      </a:r>
                    </a:p>
                    <a:p>
                      <a:pPr algn="just"/>
                      <a:r>
                        <a:rPr lang="en-US" sz="1600" dirty="0" smtClean="0"/>
                        <a:t>Owns more than one vehicle PA cover for only one vehicle. </a:t>
                      </a:r>
                    </a:p>
                    <a:p>
                      <a:pPr algn="just"/>
                      <a:r>
                        <a:rPr lang="en-US" sz="1600" dirty="0" smtClean="0"/>
                        <a:t>In event of an accident connected with the vehicle or whilst driving, mounting or dismounting or travelling as co driver causing death or bodily injury </a:t>
                      </a:r>
                    </a:p>
                    <a:p>
                      <a:pPr algn="just"/>
                      <a:r>
                        <a:rPr lang="en-US" sz="1600" dirty="0" smtClean="0"/>
                        <a:t>Death &amp; Permanent Total Disablement : 100,000/- ( Two wheelers) 200,000/- (Private</a:t>
                      </a:r>
                      <a:r>
                        <a:rPr lang="en-US" sz="1600" baseline="0" dirty="0" smtClean="0"/>
                        <a:t> Cars &amp; Commercial Vehicles</a:t>
                      </a:r>
                      <a:r>
                        <a:rPr lang="en-US" sz="1600" dirty="0" smtClean="0"/>
                        <a:t>)</a:t>
                      </a:r>
                    </a:p>
                    <a:p>
                      <a:pPr algn="just"/>
                      <a:r>
                        <a:rPr lang="en-US" sz="1600" dirty="0" smtClean="0"/>
                        <a:t>Permanent Total Disablement : Loss of both limbs, sight of both eyes, or Loss of one limb and sight of one eye : 100 %</a:t>
                      </a:r>
                    </a:p>
                    <a:p>
                      <a:pPr algn="just"/>
                      <a:r>
                        <a:rPr lang="en-US" sz="1600" dirty="0" smtClean="0"/>
                        <a:t>Loss of one limb or sight of one eye- 50%</a:t>
                      </a:r>
                    </a:p>
                  </a:txBody>
                  <a:tcPr marL="91446" marR="91446" marT="45719" marB="45719"/>
                </a:tc>
              </a:tr>
              <a:tr h="1804044">
                <a:tc>
                  <a:txBody>
                    <a:bodyPr/>
                    <a:lstStyle/>
                    <a:p>
                      <a:pPr algn="ctr"/>
                      <a:r>
                        <a:rPr lang="en-US" sz="1800" dirty="0" smtClean="0"/>
                        <a:t>GR. 36 (B)</a:t>
                      </a:r>
                      <a:endParaRPr lang="en-US" sz="1800" dirty="0"/>
                    </a:p>
                  </a:txBody>
                  <a:tcPr marL="91446" marR="91446" marT="45719" marB="45719"/>
                </a:tc>
                <a:tc>
                  <a:txBody>
                    <a:bodyPr/>
                    <a:lstStyle/>
                    <a:p>
                      <a:pPr algn="just"/>
                      <a:r>
                        <a:rPr lang="en-US" sz="1600" b="1" dirty="0" smtClean="0"/>
                        <a:t>Optional Personal Accident Cover for persons other than owner-driver</a:t>
                      </a:r>
                    </a:p>
                    <a:p>
                      <a:pPr algn="just"/>
                      <a:endParaRPr lang="en-US" sz="1600" dirty="0" smtClean="0"/>
                    </a:p>
                    <a:p>
                      <a:pPr algn="just"/>
                      <a:r>
                        <a:rPr lang="en-US" sz="1600" dirty="0" smtClean="0"/>
                        <a:t>IMT 15- Private Cars, 3 Wheeled vehicles rated as Private Car and Two wheelers –insured, named person (authorized carrying capacity),</a:t>
                      </a:r>
                    </a:p>
                    <a:p>
                      <a:pPr algn="just"/>
                      <a:r>
                        <a:rPr lang="en-US" sz="1600" dirty="0" smtClean="0"/>
                        <a:t>IMT 16- unnamed</a:t>
                      </a:r>
                      <a:r>
                        <a:rPr lang="en-US" sz="1600" baseline="0" dirty="0" smtClean="0"/>
                        <a:t> passengers</a:t>
                      </a:r>
                      <a:r>
                        <a:rPr lang="en-US" sz="1600" dirty="0" smtClean="0"/>
                        <a:t> (authorized carrying capacity), </a:t>
                      </a:r>
                    </a:p>
                    <a:p>
                      <a:pPr algn="just"/>
                      <a:r>
                        <a:rPr lang="en-US" sz="1600" dirty="0" smtClean="0"/>
                        <a:t>IMT 17 -Cover can be given to paid Drivers, cleaners, conductors for all classes of vehicle</a:t>
                      </a:r>
                    </a:p>
                    <a:p>
                      <a:pPr algn="just"/>
                      <a:r>
                        <a:rPr lang="en-US" sz="1600" dirty="0" smtClean="0"/>
                        <a:t>IMT 18- 2 Wheelers - Unnamed Driver/Hirer</a:t>
                      </a:r>
                    </a:p>
                  </a:txBody>
                  <a:tcPr marL="91446" marR="91446" marT="45719" marB="45719"/>
                </a:tc>
              </a:tr>
            </a:tbl>
          </a:graphicData>
        </a:graphic>
      </p:graphicFrame>
      <p:sp>
        <p:nvSpPr>
          <p:cNvPr id="18439" name="Title 11"/>
          <p:cNvSpPr>
            <a:spLocks noGrp="1"/>
          </p:cNvSpPr>
          <p:nvPr>
            <p:ph type="title"/>
          </p:nvPr>
        </p:nvSpPr>
        <p:spPr>
          <a:xfrm>
            <a:off x="457200" y="0"/>
            <a:ext cx="8229600" cy="1071563"/>
          </a:xfrm>
        </p:spPr>
        <p:txBody>
          <a:bodyPr/>
          <a:lstStyle/>
          <a:p>
            <a:r>
              <a:rPr lang="en-US" sz="3200" smtClean="0"/>
              <a:t>INDIAN MOTOR TARIFF</a:t>
            </a:r>
          </a:p>
        </p:txBody>
      </p:sp>
    </p:spTree>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2758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6808" name="Content Placeholder 1"/>
          <p:cNvSpPr>
            <a:spLocks noGrp="1"/>
          </p:cNvSpPr>
          <p:nvPr>
            <p:ph idx="1"/>
          </p:nvPr>
        </p:nvSpPr>
        <p:spPr/>
        <p:txBody>
          <a:bodyPr/>
          <a:lstStyle/>
          <a:p>
            <a:endParaRPr lang="en-US" smtClean="0"/>
          </a:p>
        </p:txBody>
      </p:sp>
      <p:sp>
        <p:nvSpPr>
          <p:cNvPr id="76807" name="Title 11"/>
          <p:cNvSpPr>
            <a:spLocks noGrp="1"/>
          </p:cNvSpPr>
          <p:nvPr>
            <p:ph type="title"/>
          </p:nvPr>
        </p:nvSpPr>
        <p:spPr>
          <a:xfrm>
            <a:off x="457200" y="0"/>
            <a:ext cx="8229600" cy="1071563"/>
          </a:xfrm>
        </p:spPr>
        <p:txBody>
          <a:bodyPr>
            <a:normAutofit/>
          </a:bodyPr>
          <a:lstStyle/>
          <a:p>
            <a:pPr algn="ctr"/>
            <a:r>
              <a:rPr lang="en-US" sz="2400" dirty="0" smtClean="0"/>
              <a:t>EXPLORING THE POSSIBILITIES OF COMPROMISE THROUGH ADRs</a:t>
            </a:r>
          </a:p>
        </p:txBody>
      </p:sp>
      <p:sp>
        <p:nvSpPr>
          <p:cNvPr id="14" name="Content Placeholder 9"/>
          <p:cNvSpPr txBox="1">
            <a:spLocks/>
          </p:cNvSpPr>
          <p:nvPr/>
        </p:nvSpPr>
        <p:spPr bwMode="auto">
          <a:xfrm>
            <a:off x="636588" y="1060450"/>
            <a:ext cx="8358187" cy="57975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just" eaLnBrk="1" hangingPunct="1">
              <a:defRPr/>
            </a:pPr>
            <a:r>
              <a:rPr lang="en-US" dirty="0">
                <a:latin typeface="+mn-lt"/>
              </a:rPr>
              <a:t>When the dealing officer is satisfied that no defense under section 149(2) Motor Vehicle Act, 1988 is available and the accident and involvement of insured vehicle is established and prima-facie negligence is proved, the most prudent way to move forward is to look for compromise settlement through various ADRs.</a:t>
            </a:r>
          </a:p>
          <a:p>
            <a:pPr algn="just" eaLnBrk="1" hangingPunct="1">
              <a:defRPr/>
            </a:pPr>
            <a:endParaRPr lang="en-US" dirty="0">
              <a:latin typeface="+mn-lt"/>
            </a:endParaRPr>
          </a:p>
          <a:p>
            <a:pPr algn="just" eaLnBrk="1" hangingPunct="1">
              <a:defRPr/>
            </a:pPr>
            <a:r>
              <a:rPr lang="en-US" dirty="0">
                <a:latin typeface="+mn-lt"/>
              </a:rPr>
              <a:t>Section 89 of Code of Civil Procedure  provides that:</a:t>
            </a:r>
          </a:p>
          <a:p>
            <a:pPr marL="285750" indent="-285750" algn="just" eaLnBrk="1" hangingPunct="1">
              <a:buFont typeface="Wingdings" pitchFamily="2" charset="2"/>
              <a:buChar char="ü"/>
              <a:defRPr/>
            </a:pPr>
            <a:r>
              <a:rPr lang="en-US" dirty="0">
                <a:latin typeface="+mn-lt"/>
              </a:rPr>
              <a:t>Arbitration and conciliation provisions of Arbitration and Conciliation Act, 1996</a:t>
            </a:r>
          </a:p>
          <a:p>
            <a:pPr marL="285750" indent="-285750" algn="just" eaLnBrk="1" hangingPunct="1">
              <a:buFont typeface="Wingdings" pitchFamily="2" charset="2"/>
              <a:buChar char="ü"/>
              <a:defRPr/>
            </a:pPr>
            <a:endParaRPr lang="en-US" dirty="0">
              <a:latin typeface="+mn-lt"/>
            </a:endParaRPr>
          </a:p>
          <a:p>
            <a:pPr marL="285750" indent="-285750" algn="just" eaLnBrk="1" hangingPunct="1">
              <a:buFont typeface="Wingdings" pitchFamily="2" charset="2"/>
              <a:buChar char="ü"/>
              <a:defRPr/>
            </a:pPr>
            <a:r>
              <a:rPr lang="en-US" dirty="0">
                <a:latin typeface="+mn-lt"/>
              </a:rPr>
              <a:t>Settlement through </a:t>
            </a:r>
            <a:r>
              <a:rPr lang="en-US" dirty="0" err="1">
                <a:latin typeface="+mn-lt"/>
              </a:rPr>
              <a:t>Lok</a:t>
            </a:r>
            <a:r>
              <a:rPr lang="en-US" dirty="0">
                <a:latin typeface="+mn-lt"/>
              </a:rPr>
              <a:t> </a:t>
            </a:r>
            <a:r>
              <a:rPr lang="en-US" dirty="0" err="1">
                <a:latin typeface="+mn-lt"/>
              </a:rPr>
              <a:t>Adalat</a:t>
            </a:r>
            <a:r>
              <a:rPr lang="en-US" dirty="0">
                <a:latin typeface="+mn-lt"/>
              </a:rPr>
              <a:t> as per Section 20 of Legal Services Authorities Act,1987.</a:t>
            </a:r>
          </a:p>
          <a:p>
            <a:pPr algn="just" eaLnBrk="1" hangingPunct="1">
              <a:defRPr/>
            </a:pPr>
            <a:endParaRPr lang="en-US" dirty="0">
              <a:latin typeface="+mn-lt"/>
            </a:endParaRPr>
          </a:p>
          <a:p>
            <a:pPr marL="285750" indent="-285750" algn="just" eaLnBrk="1" hangingPunct="1">
              <a:buFont typeface="Wingdings" pitchFamily="2" charset="2"/>
              <a:buChar char="ü"/>
              <a:defRPr/>
            </a:pPr>
            <a:r>
              <a:rPr lang="en-US" dirty="0">
                <a:latin typeface="+mn-lt"/>
              </a:rPr>
              <a:t>For mediation, the Court shall effect compromise settlement between the parties and shall follow such procedure as may be prescribed.</a:t>
            </a:r>
          </a:p>
          <a:p>
            <a:pPr algn="just" eaLnBrk="1" hangingPunct="1">
              <a:defRPr/>
            </a:pPr>
            <a:endParaRPr lang="en-US" dirty="0">
              <a:latin typeface="+mn-lt"/>
            </a:endParaRPr>
          </a:p>
          <a:p>
            <a:pPr marL="285750" indent="-285750" algn="just" eaLnBrk="1" hangingPunct="1">
              <a:buFont typeface="Wingdings" pitchFamily="2" charset="2"/>
              <a:buChar char="ü"/>
              <a:defRPr/>
            </a:pPr>
            <a:r>
              <a:rPr lang="en-US" dirty="0">
                <a:latin typeface="+mn-lt"/>
              </a:rPr>
              <a:t>Section 22-B of Legal Services Authorities Act, for settlement in Permanent </a:t>
            </a:r>
            <a:r>
              <a:rPr lang="en-US" dirty="0" err="1">
                <a:latin typeface="+mn-lt"/>
              </a:rPr>
              <a:t>Lok</a:t>
            </a:r>
            <a:r>
              <a:rPr lang="en-US" dirty="0">
                <a:latin typeface="+mn-lt"/>
              </a:rPr>
              <a:t> </a:t>
            </a:r>
            <a:r>
              <a:rPr lang="en-US" dirty="0" err="1">
                <a:latin typeface="+mn-lt"/>
              </a:rPr>
              <a:t>Adalat</a:t>
            </a:r>
            <a:r>
              <a:rPr lang="en-US" dirty="0">
                <a:latin typeface="+mn-lt"/>
              </a:rPr>
              <a:t>.</a:t>
            </a:r>
          </a:p>
          <a:p>
            <a:pPr marL="285750" indent="-285750" algn="just" eaLnBrk="1" hangingPunct="1">
              <a:buFont typeface="Wingdings" pitchFamily="2" charset="2"/>
              <a:buChar char="ü"/>
              <a:defRPr/>
            </a:pPr>
            <a:endParaRPr lang="en-US" dirty="0">
              <a:latin typeface="+mn-lt"/>
            </a:endParaRPr>
          </a:p>
          <a:p>
            <a:pPr marL="285750" indent="-285750" algn="just" eaLnBrk="1" hangingPunct="1">
              <a:buFont typeface="Wingdings" pitchFamily="2" charset="2"/>
              <a:buChar char="ü"/>
              <a:defRPr/>
            </a:pPr>
            <a:r>
              <a:rPr lang="en-US" dirty="0">
                <a:latin typeface="+mn-lt"/>
              </a:rPr>
              <a:t>Common Mechanism for Compromise Settlement of Third Party Cases.</a:t>
            </a:r>
          </a:p>
          <a:p>
            <a:pPr algn="just" eaLnBrk="1" hangingPunct="1">
              <a:defRPr/>
            </a:pPr>
            <a:endParaRPr lang="en-US" dirty="0">
              <a:latin typeface="+mn-lt"/>
            </a:endParaRPr>
          </a:p>
          <a:p>
            <a:pPr algn="just" eaLnBrk="1" hangingPunct="1">
              <a:defRPr/>
            </a:pPr>
            <a:endParaRPr lang="en-US" dirty="0">
              <a:latin typeface="+mn-lt"/>
            </a:endParaRPr>
          </a:p>
          <a:p>
            <a:pPr algn="just" eaLnBrk="1" hangingPunct="1">
              <a:defRPr/>
            </a:pPr>
            <a:r>
              <a:rPr lang="en-US" dirty="0">
                <a:latin typeface="+mn-lt"/>
              </a:rPr>
              <a:t> </a:t>
            </a:r>
          </a:p>
          <a:p>
            <a:pPr algn="just" eaLnBrk="1" hangingPunct="1">
              <a:defRPr/>
            </a:pPr>
            <a:endParaRPr lang="en-US" kern="0" dirty="0">
              <a:latin typeface="+mn-lt"/>
            </a:endParaRPr>
          </a:p>
          <a:p>
            <a:pPr marL="609600" indent="-609600" algn="just" eaLnBrk="1" hangingPunct="1">
              <a:buFont typeface="Wingdings" pitchFamily="2" charset="2"/>
              <a:buNone/>
              <a:defRPr/>
            </a:pPr>
            <a:r>
              <a:rPr lang="en-US" kern="0" dirty="0">
                <a:latin typeface="+mn-lt"/>
              </a:rPr>
              <a:t>  </a:t>
            </a:r>
            <a:endParaRPr lang="en-US" dirty="0">
              <a:latin typeface="+mn-lt"/>
              <a:cs typeface="+mn-cs"/>
            </a:endParaRPr>
          </a:p>
        </p:txBody>
      </p:sp>
    </p:spTree>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7832" name="Content Placeholder 1"/>
          <p:cNvSpPr>
            <a:spLocks noGrp="1"/>
          </p:cNvSpPr>
          <p:nvPr>
            <p:ph idx="1"/>
          </p:nvPr>
        </p:nvSpPr>
        <p:spPr/>
        <p:txBody>
          <a:bodyPr/>
          <a:lstStyle/>
          <a:p>
            <a:endParaRPr lang="en-US" smtClean="0"/>
          </a:p>
        </p:txBody>
      </p:sp>
      <p:sp>
        <p:nvSpPr>
          <p:cNvPr id="77831" name="Title 11"/>
          <p:cNvSpPr>
            <a:spLocks noGrp="1"/>
          </p:cNvSpPr>
          <p:nvPr>
            <p:ph type="title"/>
          </p:nvPr>
        </p:nvSpPr>
        <p:spPr>
          <a:xfrm>
            <a:off x="457200" y="0"/>
            <a:ext cx="8229600" cy="1071563"/>
          </a:xfrm>
        </p:spPr>
        <p:txBody>
          <a:bodyPr>
            <a:normAutofit/>
          </a:bodyPr>
          <a:lstStyle/>
          <a:p>
            <a:pPr algn="ctr"/>
            <a:r>
              <a:rPr lang="en-US" sz="2800" dirty="0" smtClean="0"/>
              <a:t>PROVISIONS RELATING TO APPEAL</a:t>
            </a:r>
          </a:p>
        </p:txBody>
      </p:sp>
      <p:sp>
        <p:nvSpPr>
          <p:cNvPr id="14" name="Content Placeholder 9"/>
          <p:cNvSpPr txBox="1">
            <a:spLocks/>
          </p:cNvSpPr>
          <p:nvPr/>
        </p:nvSpPr>
        <p:spPr bwMode="auto">
          <a:xfrm>
            <a:off x="636588" y="1060450"/>
            <a:ext cx="8358187" cy="509428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285750" indent="-285750" algn="just" eaLnBrk="1" hangingPunct="1">
              <a:buFont typeface="Wingdings" pitchFamily="2" charset="2"/>
              <a:buChar char="q"/>
              <a:defRPr/>
            </a:pPr>
            <a:r>
              <a:rPr lang="en-US" sz="2000" b="1" dirty="0">
                <a:latin typeface="+mn-lt"/>
                <a:cs typeface="+mn-cs"/>
              </a:rPr>
              <a:t>173. Appeals.— </a:t>
            </a:r>
            <a:r>
              <a:rPr lang="en-US" sz="2000" dirty="0">
                <a:latin typeface="+mn-lt"/>
                <a:cs typeface="+mn-cs"/>
              </a:rPr>
              <a:t>(1) Subject to the provisions of sub-section (2), any person aggrieved by an award of a Claims Tribunal may, within ninety days from the date of the award, prefer an appeal to the High Court:</a:t>
            </a:r>
          </a:p>
          <a:p>
            <a:pPr marL="285750" indent="-285750" algn="just" eaLnBrk="1" hangingPunct="1">
              <a:buFont typeface="Arial" pitchFamily="34" charset="0"/>
              <a:buChar char="•"/>
              <a:defRPr/>
            </a:pPr>
            <a:r>
              <a:rPr lang="en-US" sz="2000" dirty="0">
                <a:latin typeface="+mn-lt"/>
                <a:cs typeface="+mn-cs"/>
              </a:rPr>
              <a:t>Provided that no appeal by the person who is required to pay any amount in terms of such award shall be entertained by the High Court, unless he has deposited with it twenty-five thousand rupees or fifty per cent. of the amount so awarded, whichever is less, in the manner directed by the High Court:</a:t>
            </a:r>
          </a:p>
          <a:p>
            <a:pPr marL="285750" indent="-285750" algn="just" eaLnBrk="1" hangingPunct="1">
              <a:buFont typeface="Arial" pitchFamily="34" charset="0"/>
              <a:buChar char="•"/>
              <a:defRPr/>
            </a:pPr>
            <a:r>
              <a:rPr lang="en-US" sz="2000" dirty="0">
                <a:latin typeface="+mn-lt"/>
                <a:cs typeface="+mn-cs"/>
              </a:rPr>
              <a:t>Provided further that the High Court may entertain the appeal after the expiry of the said period of ninety days, if it is satisfied that the appellant was prevented by sufficient cause from preferring the appeal in time.</a:t>
            </a:r>
          </a:p>
          <a:p>
            <a:pPr marL="285750" indent="-285750" algn="just" eaLnBrk="1" hangingPunct="1">
              <a:buFont typeface="Arial" pitchFamily="34" charset="0"/>
              <a:buChar char="•"/>
              <a:defRPr/>
            </a:pPr>
            <a:r>
              <a:rPr lang="en-US" sz="2000" dirty="0">
                <a:latin typeface="+mn-lt"/>
                <a:cs typeface="+mn-cs"/>
              </a:rPr>
              <a:t>    (2) No appeal shall lie against any award of a Claims Tribunal if the amount in dispute in the appeal is less than ten thousand rupees.</a:t>
            </a:r>
          </a:p>
        </p:txBody>
      </p:sp>
    </p:spTree>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78856" name="Content Placeholder 1"/>
          <p:cNvSpPr>
            <a:spLocks noGrp="1"/>
          </p:cNvSpPr>
          <p:nvPr>
            <p:ph idx="1"/>
          </p:nvPr>
        </p:nvSpPr>
        <p:spPr/>
        <p:txBody>
          <a:bodyPr/>
          <a:lstStyle/>
          <a:p>
            <a:endParaRPr lang="en-US" smtClean="0"/>
          </a:p>
        </p:txBody>
      </p:sp>
      <p:sp>
        <p:nvSpPr>
          <p:cNvPr id="78855" name="Title 11"/>
          <p:cNvSpPr>
            <a:spLocks noGrp="1"/>
          </p:cNvSpPr>
          <p:nvPr>
            <p:ph type="title"/>
          </p:nvPr>
        </p:nvSpPr>
        <p:spPr>
          <a:xfrm>
            <a:off x="457200" y="0"/>
            <a:ext cx="8229600" cy="1071563"/>
          </a:xfrm>
        </p:spPr>
        <p:txBody>
          <a:bodyPr>
            <a:normAutofit/>
          </a:bodyPr>
          <a:lstStyle/>
          <a:p>
            <a:pPr algn="ctr"/>
            <a:r>
              <a:rPr lang="en-US" sz="2800" dirty="0" smtClean="0"/>
              <a:t>PROVISIONS RELATING TO ESCALATED CHALLENGE OF AWARD</a:t>
            </a:r>
          </a:p>
        </p:txBody>
      </p:sp>
      <p:sp>
        <p:nvSpPr>
          <p:cNvPr id="14" name="Content Placeholder 9"/>
          <p:cNvSpPr txBox="1">
            <a:spLocks/>
          </p:cNvSpPr>
          <p:nvPr/>
        </p:nvSpPr>
        <p:spPr bwMode="auto">
          <a:xfrm>
            <a:off x="636588" y="1060450"/>
            <a:ext cx="8358187" cy="57975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285750" indent="-285750" algn="just" eaLnBrk="1" hangingPunct="1">
              <a:buFont typeface="Arial" pitchFamily="34" charset="0"/>
              <a:buChar char="•"/>
              <a:defRPr/>
            </a:pPr>
            <a:r>
              <a:rPr lang="en-US" dirty="0">
                <a:latin typeface="+mn-lt"/>
                <a:cs typeface="+mn-cs"/>
              </a:rPr>
              <a:t>The interlocutory orders against no appeal, review or revision lies, if required to be challenged then the Constitutional remedy under Article 226/227 to be invoked.</a:t>
            </a:r>
          </a:p>
          <a:p>
            <a:pPr algn="just" eaLnBrk="1" hangingPunct="1">
              <a:defRPr/>
            </a:pPr>
            <a:r>
              <a:rPr lang="en-US" b="1" dirty="0">
                <a:latin typeface="+mn-lt"/>
                <a:cs typeface="+mn-cs"/>
              </a:rPr>
              <a:t>ARTICLE 226- </a:t>
            </a:r>
            <a:r>
              <a:rPr lang="en-US" dirty="0">
                <a:latin typeface="+mn-lt"/>
                <a:cs typeface="+mn-cs"/>
              </a:rPr>
              <a:t>POWER OF HIGH COURTS TO ISSUE CERTAIN WRITS</a:t>
            </a:r>
          </a:p>
          <a:p>
            <a:pPr algn="just" eaLnBrk="1" hangingPunct="1">
              <a:defRPr/>
            </a:pPr>
            <a:endParaRPr lang="en-US" b="1" dirty="0">
              <a:latin typeface="+mn-lt"/>
              <a:cs typeface="+mn-cs"/>
            </a:endParaRPr>
          </a:p>
          <a:p>
            <a:pPr algn="just" eaLnBrk="1" hangingPunct="1">
              <a:defRPr/>
            </a:pPr>
            <a:r>
              <a:rPr lang="en-US" b="1" dirty="0">
                <a:latin typeface="+mn-lt"/>
                <a:cs typeface="+mn-cs"/>
              </a:rPr>
              <a:t>ARTICLE 227-</a:t>
            </a:r>
            <a:r>
              <a:rPr lang="en-US" dirty="0">
                <a:latin typeface="+mn-lt"/>
                <a:cs typeface="+mn-cs"/>
              </a:rPr>
              <a:t>POWER OF SUPERINTENDENCE OVER ALL COURTS BY THE HIGH COURT</a:t>
            </a:r>
          </a:p>
          <a:p>
            <a:pPr algn="just" eaLnBrk="1" hangingPunct="1">
              <a:defRPr/>
            </a:pPr>
            <a:endParaRPr lang="en-US" dirty="0">
              <a:latin typeface="+mn-lt"/>
              <a:cs typeface="+mn-cs"/>
            </a:endParaRPr>
          </a:p>
          <a:p>
            <a:pPr marL="285750" indent="-285750" algn="just" eaLnBrk="1" hangingPunct="1">
              <a:buFont typeface="Arial" pitchFamily="34" charset="0"/>
              <a:buChar char="•"/>
              <a:defRPr/>
            </a:pPr>
            <a:r>
              <a:rPr lang="en-US" dirty="0">
                <a:latin typeface="+mn-lt"/>
                <a:cs typeface="+mn-cs"/>
              </a:rPr>
              <a:t>Further once the right of statutory appeal under section 173 MV Act is exhausted, if the order requires further challenge, then the only remedy left is to invoke the extra-ordinary jurisdiction of Supreme Court by filing Special leave petition under Art. 136.</a:t>
            </a:r>
          </a:p>
          <a:p>
            <a:pPr algn="just" eaLnBrk="1" hangingPunct="1">
              <a:defRPr/>
            </a:pPr>
            <a:endParaRPr lang="en-US" dirty="0">
              <a:latin typeface="+mn-lt"/>
              <a:cs typeface="+mn-cs"/>
            </a:endParaRPr>
          </a:p>
          <a:p>
            <a:pPr algn="just" eaLnBrk="1" hangingPunct="1">
              <a:defRPr/>
            </a:pPr>
            <a:r>
              <a:rPr lang="en-US" b="1" dirty="0">
                <a:latin typeface="+mn-lt"/>
                <a:cs typeface="+mn-cs"/>
              </a:rPr>
              <a:t>ARTICLE 136 </a:t>
            </a:r>
            <a:r>
              <a:rPr lang="en-US" dirty="0">
                <a:latin typeface="+mn-lt"/>
                <a:cs typeface="+mn-cs"/>
              </a:rPr>
              <a:t>SPECIAL LEAVE TO APPEAL BY SUPREME COURT-</a:t>
            </a:r>
          </a:p>
          <a:p>
            <a:pPr algn="just" eaLnBrk="1" hangingPunct="1">
              <a:defRPr/>
            </a:pPr>
            <a:r>
              <a:rPr lang="en-US" dirty="0">
                <a:latin typeface="+mn-lt"/>
                <a:cs typeface="+mn-cs"/>
              </a:rPr>
              <a:t>(1)Notwithstanding anything in this chapter, the Supreme Court may, in its discretion grant special leave to appeal from any judgment, decree, determination, sentence or order in any cause or matter passed or made by any Court or tribunal in the territory of India.</a:t>
            </a:r>
          </a:p>
          <a:p>
            <a:pPr marL="285750" indent="-285750" algn="just" eaLnBrk="1" hangingPunct="1">
              <a:buFont typeface="Arial" pitchFamily="34" charset="0"/>
              <a:buChar char="•"/>
              <a:defRPr/>
            </a:pPr>
            <a:r>
              <a:rPr lang="en-US" dirty="0">
                <a:latin typeface="+mn-lt"/>
                <a:cs typeface="+mn-cs"/>
              </a:rPr>
              <a:t>(2) Nothing in Clause (1) shall apply to any judgment, determination, sentence or order passed or made by any Court or Tribunal constituted by or under any law relating to the Armed Forces.</a:t>
            </a:r>
          </a:p>
        </p:txBody>
      </p:sp>
    </p:spTree>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3" name="Content Placeholder 2"/>
          <p:cNvSpPr>
            <a:spLocks noGrp="1"/>
          </p:cNvSpPr>
          <p:nvPr>
            <p:ph idx="1"/>
          </p:nvPr>
        </p:nvSpPr>
        <p:spPr>
          <a:xfrm>
            <a:off x="762000" y="1571625"/>
            <a:ext cx="8153400" cy="4568825"/>
          </a:xfrm>
        </p:spPr>
        <p:txBody>
          <a:bodyPr rtlCol="0">
            <a:normAutofit/>
          </a:bodyPr>
          <a:lstStyle/>
          <a:p>
            <a:pPr algn="just" fontAlgn="auto">
              <a:spcAft>
                <a:spcPts val="0"/>
              </a:spcAft>
              <a:buFont typeface="Arial" panose="020B0604020202020204" pitchFamily="34" charset="0"/>
              <a:buNone/>
              <a:defRPr/>
            </a:pPr>
            <a:endParaRPr lang="en-US" sz="2000" dirty="0" smtClean="0"/>
          </a:p>
          <a:p>
            <a:pPr marL="457200" indent="-457200" algn="just" fontAlgn="auto">
              <a:spcAft>
                <a:spcPts val="0"/>
              </a:spcAft>
              <a:buFont typeface="Arial" panose="020B0604020202020204" pitchFamily="34" charset="0"/>
              <a:buNone/>
              <a:defRPr/>
            </a:pPr>
            <a:endParaRPr lang="en-IN" sz="2000" dirty="0" smtClean="0">
              <a:latin typeface="Arial" pitchFamily="34" charset="0"/>
              <a:cs typeface="Arial" pitchFamily="34" charset="0"/>
            </a:endParaRPr>
          </a:p>
          <a:p>
            <a:pPr algn="just" fontAlgn="auto">
              <a:spcAft>
                <a:spcPts val="0"/>
              </a:spcAft>
              <a:buFont typeface="Arial" panose="020B0604020202020204" pitchFamily="34" charset="0"/>
              <a:buChar char="•"/>
              <a:defRPr/>
            </a:pPr>
            <a:endParaRPr lang="en-US" sz="2000" dirty="0" smtClean="0"/>
          </a:p>
        </p:txBody>
      </p:sp>
      <p:sp>
        <p:nvSpPr>
          <p:cNvPr id="79881" name="Slide Number Placeholder 1"/>
          <p:cNvSpPr>
            <a:spLocks noGrp="1"/>
          </p:cNvSpPr>
          <p:nvPr>
            <p:ph type="sldNum" sz="quarter" idx="12"/>
          </p:nvPr>
        </p:nvSpPr>
        <p:spPr bwMode="auto">
          <a:noFill/>
          <a:ln>
            <a:miter lim="800000"/>
            <a:headEnd/>
            <a:tailEnd/>
          </a:ln>
        </p:spPr>
        <p:txBody>
          <a:bodyPr/>
          <a:lstStyle/>
          <a:p>
            <a:fld id="{6BCEE842-B6A2-4235-AB94-E62A02620C35}" type="slidenum">
              <a:rPr lang="en-IN" smtClean="0"/>
              <a:pPr/>
              <a:t>43</a:t>
            </a:fld>
            <a:endParaRPr lang="en-IN" smtClean="0"/>
          </a:p>
        </p:txBody>
      </p:sp>
      <p:sp>
        <p:nvSpPr>
          <p:cNvPr id="79876" name="Title 3"/>
          <p:cNvSpPr>
            <a:spLocks noGrp="1"/>
          </p:cNvSpPr>
          <p:nvPr>
            <p:ph type="title"/>
          </p:nvPr>
        </p:nvSpPr>
        <p:spPr>
          <a:xfrm>
            <a:off x="457200" y="-17463"/>
            <a:ext cx="8229600" cy="1143001"/>
          </a:xfrm>
        </p:spPr>
        <p:txBody>
          <a:bodyPr anchor="t"/>
          <a:lstStyle/>
          <a:p>
            <a:endParaRPr lang="en-IN" sz="3200" b="1"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11" name="Rectangle 10"/>
          <p:cNvSpPr/>
          <p:nvPr/>
        </p:nvSpPr>
        <p:spPr>
          <a:xfrm>
            <a:off x="2819400" y="2209800"/>
            <a:ext cx="3872769" cy="2585323"/>
          </a:xfrm>
          <a:prstGeom prst="rect">
            <a:avLst/>
          </a:prstGeom>
          <a:noFill/>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hangingPunct="1">
              <a:buFont typeface="Wingdings" pitchFamily="2" charset="2"/>
              <a:buNone/>
              <a:defRPr/>
            </a:pPr>
            <a:r>
              <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a:t>
            </a:r>
            <a:r>
              <a:rPr 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YOU</a:t>
            </a:r>
          </a:p>
          <a:p>
            <a:pPr algn="ctr" eaLnBrk="1" hangingPunct="1">
              <a:defRPr/>
            </a:pPr>
            <a:endParaRPr lang="en-IN"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spd="slow">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7158" y="2440078"/>
            <a:ext cx="8572560" cy="3231654"/>
          </a:xfrm>
          <a:prstGeom prst="rect">
            <a:avLst/>
          </a:prstGeom>
        </p:spPr>
        <p:txBody>
          <a:bodyPr wrap="square">
            <a:spAutoFit/>
          </a:bodyPr>
          <a:lstStyle/>
          <a:p>
            <a:pPr marL="457200" indent="-457200" algn="ctr">
              <a:lnSpc>
                <a:spcPct val="150000"/>
              </a:lnSpc>
              <a:defRPr/>
            </a:pPr>
            <a:r>
              <a:rPr lang="en-IN" sz="2800" b="1" dirty="0">
                <a:solidFill>
                  <a:srgbClr val="002060"/>
                </a:solidFill>
                <a:latin typeface="Footlight MT Light" panose="0204060206030A020304" pitchFamily="18" charset="0"/>
                <a:cs typeface="Arial" charset="0"/>
              </a:rPr>
              <a:t>The Motor Vehicle (Amendment) Act, 2019</a:t>
            </a:r>
          </a:p>
          <a:p>
            <a:pPr marL="457200" indent="-457200" algn="ctr">
              <a:lnSpc>
                <a:spcPct val="150000"/>
              </a:lnSpc>
              <a:defRPr/>
            </a:pPr>
            <a:r>
              <a:rPr lang="en-IN" sz="2400" b="1" dirty="0">
                <a:solidFill>
                  <a:srgbClr val="002060"/>
                </a:solidFill>
                <a:cs typeface="Arial" charset="0"/>
              </a:rPr>
              <a:t> </a:t>
            </a:r>
            <a:r>
              <a:rPr lang="en-IN" sz="2400" b="1" dirty="0">
                <a:solidFill>
                  <a:schemeClr val="accent1">
                    <a:lumMod val="75000"/>
                  </a:schemeClr>
                </a:solidFill>
                <a:latin typeface="Cambria Math" panose="02040503050406030204" pitchFamily="18" charset="0"/>
                <a:ea typeface="Cambria Math" panose="02040503050406030204" pitchFamily="18" charset="0"/>
                <a:cs typeface="Arial" charset="0"/>
              </a:rPr>
              <a:t>Salient Provisions relevant to Third party Liability</a:t>
            </a:r>
          </a:p>
          <a:p>
            <a:pPr algn="ctr">
              <a:buNone/>
            </a:pPr>
            <a:endParaRPr lang="en-US" b="1" dirty="0">
              <a:solidFill>
                <a:srgbClr val="7030A0"/>
              </a:solidFill>
            </a:endParaRPr>
          </a:p>
          <a:p>
            <a:pPr algn="ctr">
              <a:buNone/>
            </a:pPr>
            <a:r>
              <a:rPr lang="en-US" b="1" dirty="0"/>
              <a:t>Prepared By - </a:t>
            </a:r>
          </a:p>
          <a:p>
            <a:pPr algn="ctr">
              <a:buNone/>
            </a:pPr>
            <a:r>
              <a:rPr lang="en-US" sz="3600" b="1" dirty="0" smtClean="0">
                <a:solidFill>
                  <a:srgbClr val="002060"/>
                </a:solidFill>
                <a:latin typeface="Sitka Display" panose="02000505000000020004" pitchFamily="2" charset="0"/>
                <a:cs typeface="Aharoni" panose="02010803020104030203" pitchFamily="2" charset="-79"/>
              </a:rPr>
              <a:t>Jai Verma</a:t>
            </a:r>
          </a:p>
          <a:p>
            <a:pPr algn="ctr">
              <a:buNone/>
            </a:pPr>
            <a:r>
              <a:rPr lang="en-US" b="1" dirty="0" smtClean="0">
                <a:solidFill>
                  <a:srgbClr val="0070C0"/>
                </a:solidFill>
              </a:rPr>
              <a:t>Assistant </a:t>
            </a:r>
            <a:r>
              <a:rPr lang="en-US" b="1" dirty="0">
                <a:solidFill>
                  <a:srgbClr val="0070C0"/>
                </a:solidFill>
              </a:rPr>
              <a:t>Manager (Legal) &amp; Advocate</a:t>
            </a:r>
          </a:p>
          <a:p>
            <a:pPr algn="ctr">
              <a:buNone/>
            </a:pPr>
            <a:r>
              <a:rPr lang="en-US" b="1" dirty="0">
                <a:solidFill>
                  <a:srgbClr val="0070C0"/>
                </a:solidFill>
              </a:rPr>
              <a:t>CRO-I, </a:t>
            </a:r>
            <a:r>
              <a:rPr lang="en-US" b="1" dirty="0" smtClean="0">
                <a:solidFill>
                  <a:srgbClr val="0070C0"/>
                </a:solidFill>
              </a:rPr>
              <a:t>Kolkata</a:t>
            </a:r>
          </a:p>
          <a:p>
            <a:pPr algn="ctr">
              <a:buNone/>
            </a:pPr>
            <a:endParaRPr lang="en-US" b="1" dirty="0">
              <a:solidFill>
                <a:srgbClr val="0070C0"/>
              </a:solidFill>
            </a:endParaRPr>
          </a:p>
        </p:txBody>
      </p:sp>
      <p:pic>
        <p:nvPicPr>
          <p:cNvPr id="4" name="Picture 3"/>
          <p:cNvPicPr>
            <a:picLocks noChangeAspect="1"/>
          </p:cNvPicPr>
          <p:nvPr/>
        </p:nvPicPr>
        <p:blipFill>
          <a:blip r:embed="rId2"/>
          <a:stretch>
            <a:fillRect/>
          </a:stretch>
        </p:blipFill>
        <p:spPr>
          <a:xfrm>
            <a:off x="3830130" y="293298"/>
            <a:ext cx="1727438" cy="1708030"/>
          </a:xfrm>
          <a:prstGeom prst="rect">
            <a:avLst/>
          </a:prstGeom>
        </p:spPr>
      </p:pic>
    </p:spTree>
    <p:extLst>
      <p:ext uri="{BB962C8B-B14F-4D97-AF65-F5344CB8AC3E}">
        <p14:creationId xmlns:p14="http://schemas.microsoft.com/office/powerpoint/2010/main" val="26541070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3075" name="Title 3"/>
          <p:cNvSpPr>
            <a:spLocks noGrp="1"/>
          </p:cNvSpPr>
          <p:nvPr>
            <p:ph type="title"/>
          </p:nvPr>
        </p:nvSpPr>
        <p:spPr>
          <a:xfrm>
            <a:off x="457200" y="-17463"/>
            <a:ext cx="8229600" cy="1143001"/>
          </a:xfrm>
        </p:spPr>
        <p:txBody>
          <a:bodyPr anchor="t"/>
          <a:lstStyle/>
          <a:p>
            <a:pPr eaLnBrk="1" hangingPunct="1"/>
            <a:r>
              <a:rPr lang="en-IN" sz="3200" b="1" smtClean="0"/>
              <a:t>Section 14- Currency of Driving Licence</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304800" y="1066799"/>
          <a:ext cx="8639175" cy="5571940"/>
        </p:xfrm>
        <a:graphic>
          <a:graphicData uri="http://schemas.openxmlformats.org/drawingml/2006/table">
            <a:tbl>
              <a:tblPr firstRow="1" bandRow="1">
                <a:tableStyleId>{5C22544A-7EE6-4342-B048-85BDC9FD1C3A}</a:tableStyleId>
              </a:tblPr>
              <a:tblGrid>
                <a:gridCol w="2174808"/>
                <a:gridCol w="2099814"/>
                <a:gridCol w="2099814"/>
                <a:gridCol w="2264739"/>
              </a:tblGrid>
              <a:tr h="355991">
                <a:tc>
                  <a:txBody>
                    <a:bodyPr/>
                    <a:lstStyle/>
                    <a:p>
                      <a:r>
                        <a:rPr lang="en-IN" dirty="0" smtClean="0"/>
                        <a:t>Authorisation</a:t>
                      </a:r>
                      <a:endParaRPr lang="en-IN" dirty="0"/>
                    </a:p>
                  </a:txBody>
                  <a:tcPr/>
                </a:tc>
                <a:tc>
                  <a:txBody>
                    <a:bodyPr/>
                    <a:lstStyle/>
                    <a:p>
                      <a:r>
                        <a:rPr lang="en-IN" dirty="0" smtClean="0"/>
                        <a:t>Old Provision</a:t>
                      </a:r>
                      <a:endParaRPr lang="en-IN" dirty="0"/>
                    </a:p>
                  </a:txBody>
                  <a:tcPr/>
                </a:tc>
                <a:tc gridSpan="2">
                  <a:txBody>
                    <a:bodyPr/>
                    <a:lstStyle/>
                    <a:p>
                      <a:r>
                        <a:rPr lang="en-IN" dirty="0" smtClean="0"/>
                        <a:t>New Provision</a:t>
                      </a:r>
                      <a:endParaRPr lang="en-IN" dirty="0"/>
                    </a:p>
                  </a:txBody>
                  <a:tcPr/>
                </a:tc>
                <a:tc hMerge="1">
                  <a:txBody>
                    <a:bodyPr/>
                    <a:lstStyle/>
                    <a:p>
                      <a:endParaRPr lang="en-IN"/>
                    </a:p>
                  </a:txBody>
                  <a:tcPr/>
                </a:tc>
              </a:tr>
              <a:tr h="622983">
                <a:tc>
                  <a:txBody>
                    <a:bodyPr/>
                    <a:lstStyle/>
                    <a:p>
                      <a:r>
                        <a:rPr lang="en-IN" dirty="0" smtClean="0"/>
                        <a:t>Transport Vehicle </a:t>
                      </a:r>
                      <a:endParaRPr lang="en-IN" dirty="0"/>
                    </a:p>
                  </a:txBody>
                  <a:tcPr/>
                </a:tc>
                <a:tc>
                  <a:txBody>
                    <a:bodyPr/>
                    <a:lstStyle/>
                    <a:p>
                      <a:r>
                        <a:rPr lang="en-IN" dirty="0" smtClean="0"/>
                        <a:t>Valid</a:t>
                      </a:r>
                      <a:r>
                        <a:rPr lang="en-IN" baseline="0" dirty="0" smtClean="0"/>
                        <a:t> for </a:t>
                      </a:r>
                      <a:r>
                        <a:rPr lang="en-IN" dirty="0" smtClean="0"/>
                        <a:t>3 Years</a:t>
                      </a:r>
                      <a:endParaRPr lang="en-IN"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Valid</a:t>
                      </a:r>
                      <a:r>
                        <a:rPr lang="en-IN" baseline="0" dirty="0" smtClean="0"/>
                        <a:t> for </a:t>
                      </a:r>
                      <a:r>
                        <a:rPr lang="en-IN" dirty="0" smtClean="0"/>
                        <a:t>5 Years</a:t>
                      </a:r>
                    </a:p>
                    <a:p>
                      <a:endParaRPr lang="en-IN" dirty="0"/>
                    </a:p>
                  </a:txBody>
                  <a:tcPr/>
                </a:tc>
                <a:tc hMerge="1">
                  <a:txBody>
                    <a:bodyPr/>
                    <a:lstStyle/>
                    <a:p>
                      <a:endParaRPr lang="en-IN"/>
                    </a:p>
                  </a:txBody>
                  <a:tcPr/>
                </a:tc>
              </a:tr>
              <a:tr h="1156969">
                <a:tc>
                  <a:txBody>
                    <a:bodyPr/>
                    <a:lstStyle/>
                    <a:p>
                      <a:r>
                        <a:rPr lang="en-IN" sz="1800" kern="1200" dirty="0" smtClean="0">
                          <a:solidFill>
                            <a:schemeClr val="dk1"/>
                          </a:solidFill>
                          <a:latin typeface="+mn-lt"/>
                          <a:ea typeface="+mn-ea"/>
                          <a:cs typeface="+mn-cs"/>
                        </a:rPr>
                        <a:t>Transport vehicle carrying goods of dangerous or hazardous nature</a:t>
                      </a:r>
                      <a:endParaRPr lang="en-IN" dirty="0"/>
                    </a:p>
                  </a:txBody>
                  <a:tcPr/>
                </a:tc>
                <a:tc>
                  <a:txBody>
                    <a:bodyPr/>
                    <a:lstStyle/>
                    <a:p>
                      <a:r>
                        <a:rPr lang="en-IN" dirty="0" smtClean="0"/>
                        <a:t>Valid</a:t>
                      </a:r>
                      <a:r>
                        <a:rPr lang="en-IN" baseline="0" dirty="0" smtClean="0"/>
                        <a:t> for </a:t>
                      </a:r>
                      <a:r>
                        <a:rPr lang="en-IN" sz="1800" kern="1200" dirty="0" smtClean="0">
                          <a:solidFill>
                            <a:schemeClr val="dk1"/>
                          </a:solidFill>
                          <a:latin typeface="+mn-lt"/>
                          <a:ea typeface="+mn-ea"/>
                          <a:cs typeface="+mn-cs"/>
                        </a:rPr>
                        <a:t>1 Year</a:t>
                      </a:r>
                      <a:endParaRPr lang="en-IN" dirty="0"/>
                    </a:p>
                  </a:txBody>
                  <a:tcPr/>
                </a:tc>
                <a:tc gridSpan="2">
                  <a:txBody>
                    <a:bodyPr/>
                    <a:lstStyle/>
                    <a:p>
                      <a:r>
                        <a:rPr lang="en-IN" dirty="0" smtClean="0"/>
                        <a:t>Valid</a:t>
                      </a:r>
                      <a:r>
                        <a:rPr lang="en-IN" baseline="0" dirty="0" smtClean="0"/>
                        <a:t> for </a:t>
                      </a:r>
                      <a:r>
                        <a:rPr lang="en-IN" dirty="0" smtClean="0"/>
                        <a:t>3 Years</a:t>
                      </a:r>
                    </a:p>
                    <a:p>
                      <a:endParaRPr lang="en-IN" dirty="0"/>
                    </a:p>
                  </a:txBody>
                  <a:tcPr/>
                </a:tc>
                <a:tc hMerge="1">
                  <a:txBody>
                    <a:bodyPr/>
                    <a:lstStyle/>
                    <a:p>
                      <a:endParaRPr lang="en-IN"/>
                    </a:p>
                  </a:txBody>
                  <a:tcPr/>
                </a:tc>
              </a:tr>
              <a:tr h="622983">
                <a:tc rowSpan="5">
                  <a:txBody>
                    <a:bodyPr/>
                    <a:lstStyle/>
                    <a:p>
                      <a:r>
                        <a:rPr lang="en-IN" dirty="0" smtClean="0"/>
                        <a:t>Any Other Licence</a:t>
                      </a:r>
                      <a:endParaRPr lang="en-IN" dirty="0"/>
                    </a:p>
                  </a:txBody>
                  <a:tcPr/>
                </a:tc>
                <a:tc rowSpan="5">
                  <a:txBody>
                    <a:bodyPr/>
                    <a:lstStyle/>
                    <a:p>
                      <a:r>
                        <a:rPr lang="en-IN" dirty="0" smtClean="0"/>
                        <a:t>Valid</a:t>
                      </a:r>
                      <a:r>
                        <a:rPr lang="en-IN" baseline="0" dirty="0" smtClean="0"/>
                        <a:t> for </a:t>
                      </a:r>
                      <a:r>
                        <a:rPr lang="en-IN" dirty="0" smtClean="0"/>
                        <a:t>20 Years or till the person attains the age of 50</a:t>
                      </a:r>
                      <a:r>
                        <a:rPr lang="en-IN" baseline="0" dirty="0" smtClean="0"/>
                        <a:t> Yrs., whichever is earlier</a:t>
                      </a:r>
                    </a:p>
                    <a:p>
                      <a:endParaRPr lang="en-IN" baseline="0" dirty="0" smtClean="0"/>
                    </a:p>
                    <a:p>
                      <a:r>
                        <a:rPr lang="en-IN" baseline="0" dirty="0" smtClean="0"/>
                        <a:t>If the person has attained the age of 50 Yrs.- </a:t>
                      </a:r>
                      <a:r>
                        <a:rPr lang="en-IN" dirty="0" smtClean="0"/>
                        <a:t>Valid</a:t>
                      </a:r>
                      <a:r>
                        <a:rPr lang="en-IN" baseline="0" dirty="0" smtClean="0"/>
                        <a:t> for 5 Years</a:t>
                      </a:r>
                      <a:endParaRPr lang="en-IN" dirty="0"/>
                    </a:p>
                  </a:txBody>
                  <a:tcPr/>
                </a:tc>
                <a:tc>
                  <a:txBody>
                    <a:bodyPr/>
                    <a:lstStyle/>
                    <a:p>
                      <a:r>
                        <a:rPr lang="en-IN" dirty="0" smtClean="0"/>
                        <a:t>Age of the licence holder</a:t>
                      </a:r>
                      <a:endParaRPr lang="en-IN" dirty="0"/>
                    </a:p>
                  </a:txBody>
                  <a:tcPr/>
                </a:tc>
                <a:tc>
                  <a:txBody>
                    <a:bodyPr/>
                    <a:lstStyle/>
                    <a:p>
                      <a:r>
                        <a:rPr lang="en-IN" dirty="0" smtClean="0"/>
                        <a:t>Validity</a:t>
                      </a:r>
                      <a:endParaRPr lang="en-IN" dirty="0"/>
                    </a:p>
                  </a:txBody>
                  <a:tcPr/>
                </a:tc>
              </a:tr>
              <a:tr h="622983">
                <a:tc vMerge="1">
                  <a:txBody>
                    <a:bodyPr/>
                    <a:lstStyle/>
                    <a:p>
                      <a:endParaRPr lang="en-IN"/>
                    </a:p>
                  </a:txBody>
                  <a:tcPr/>
                </a:tc>
                <a:tc vMerge="1">
                  <a:txBody>
                    <a:bodyPr/>
                    <a:lstStyle/>
                    <a:p>
                      <a:endParaRPr lang="en-IN"/>
                    </a:p>
                  </a:txBody>
                  <a:tcPr/>
                </a:tc>
                <a:tc>
                  <a:txBody>
                    <a:bodyPr/>
                    <a:lstStyle/>
                    <a:p>
                      <a:r>
                        <a:rPr lang="en-IN" dirty="0" smtClean="0"/>
                        <a:t>Below 30 Yrs.</a:t>
                      </a:r>
                      <a:endParaRPr lang="en-IN" dirty="0"/>
                    </a:p>
                  </a:txBody>
                  <a:tcPr/>
                </a:tc>
                <a:tc>
                  <a:txBody>
                    <a:bodyPr/>
                    <a:lstStyle/>
                    <a:p>
                      <a:r>
                        <a:rPr lang="en-IN" dirty="0" smtClean="0"/>
                        <a:t>Till the age of 40 Yrs.</a:t>
                      </a:r>
                      <a:endParaRPr lang="en-IN" dirty="0"/>
                    </a:p>
                  </a:txBody>
                  <a:tcPr/>
                </a:tc>
              </a:tr>
              <a:tr h="622983">
                <a:tc vMerge="1">
                  <a:txBody>
                    <a:bodyPr/>
                    <a:lstStyle/>
                    <a:p>
                      <a:endParaRPr lang="en-IN"/>
                    </a:p>
                  </a:txBody>
                  <a:tcPr/>
                </a:tc>
                <a:tc vMerge="1">
                  <a:txBody>
                    <a:bodyPr/>
                    <a:lstStyle/>
                    <a:p>
                      <a:endParaRPr lang="en-IN"/>
                    </a:p>
                  </a:txBody>
                  <a:tcPr/>
                </a:tc>
                <a:tc>
                  <a:txBody>
                    <a:bodyPr/>
                    <a:lstStyle/>
                    <a:p>
                      <a:r>
                        <a:rPr lang="en-IN" dirty="0" smtClean="0"/>
                        <a:t>Attained 30 Yrs. &amp; Below 50 Yrs.</a:t>
                      </a:r>
                      <a:endParaRPr lang="en-IN" dirty="0"/>
                    </a:p>
                  </a:txBody>
                  <a:tcPr/>
                </a:tc>
                <a:tc>
                  <a:txBody>
                    <a:bodyPr/>
                    <a:lstStyle/>
                    <a:p>
                      <a:r>
                        <a:rPr lang="en-IN" dirty="0" smtClean="0"/>
                        <a:t>Valid for 10 Yrs.</a:t>
                      </a:r>
                      <a:endParaRPr lang="en-IN" dirty="0"/>
                    </a:p>
                  </a:txBody>
                  <a:tcPr/>
                </a:tc>
              </a:tr>
              <a:tr h="889976">
                <a:tc vMerge="1">
                  <a:txBody>
                    <a:bodyPr/>
                    <a:lstStyle/>
                    <a:p>
                      <a:endParaRPr lang="en-IN" dirty="0"/>
                    </a:p>
                  </a:txBody>
                  <a:tcPr/>
                </a:tc>
                <a:tc vMerge="1">
                  <a:txBody>
                    <a:bodyPr/>
                    <a:lstStyle/>
                    <a:p>
                      <a:endParaRPr lang="en-IN" dirty="0"/>
                    </a:p>
                  </a:txBody>
                  <a:tcPr/>
                </a:tc>
                <a:tc>
                  <a:txBody>
                    <a:bodyPr/>
                    <a:lstStyle/>
                    <a:p>
                      <a:r>
                        <a:rPr lang="en-IN" dirty="0" smtClean="0"/>
                        <a:t>Attained 50 Yrs. &amp; below 55 Yrs.</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Till the age of 60 Yrs.</a:t>
                      </a:r>
                    </a:p>
                    <a:p>
                      <a:endParaRPr lang="en-IN" dirty="0"/>
                    </a:p>
                  </a:txBody>
                  <a:tcPr/>
                </a:tc>
              </a:tr>
              <a:tr h="542740">
                <a:tc vMerge="1">
                  <a:txBody>
                    <a:bodyPr/>
                    <a:lstStyle/>
                    <a:p>
                      <a:endParaRPr lang="en-IN" dirty="0"/>
                    </a:p>
                  </a:txBody>
                  <a:tcPr/>
                </a:tc>
                <a:tc vMerge="1">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Attained 55 Yrs.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Valid</a:t>
                      </a:r>
                      <a:r>
                        <a:rPr lang="en-IN" baseline="0" dirty="0" smtClean="0"/>
                        <a:t> for </a:t>
                      </a:r>
                      <a:r>
                        <a:rPr lang="en-IN" dirty="0" smtClean="0"/>
                        <a:t>5 Years</a:t>
                      </a:r>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4099" name="Title 3"/>
          <p:cNvSpPr>
            <a:spLocks noGrp="1"/>
          </p:cNvSpPr>
          <p:nvPr>
            <p:ph type="title"/>
          </p:nvPr>
        </p:nvSpPr>
        <p:spPr>
          <a:xfrm>
            <a:off x="457200" y="-17463"/>
            <a:ext cx="8229600" cy="1143001"/>
          </a:xfrm>
        </p:spPr>
        <p:txBody>
          <a:bodyPr anchor="t"/>
          <a:lstStyle/>
          <a:p>
            <a:pPr eaLnBrk="1" hangingPunct="1"/>
            <a:r>
              <a:rPr lang="en-IN" sz="3200" b="1" smtClean="0"/>
              <a:t>Section 15-Renewal of driving licences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1071563" y="1571625"/>
          <a:ext cx="6415094" cy="3845560"/>
        </p:xfrm>
        <a:graphic>
          <a:graphicData uri="http://schemas.openxmlformats.org/drawingml/2006/table">
            <a:tbl>
              <a:tblPr firstRow="1" bandRow="1">
                <a:tableStyleId>{5C22544A-7EE6-4342-B048-85BDC9FD1C3A}</a:tableStyleId>
              </a:tblPr>
              <a:tblGrid>
                <a:gridCol w="3207547"/>
                <a:gridCol w="3207547"/>
              </a:tblGrid>
              <a:tr h="370840">
                <a:tc>
                  <a:txBody>
                    <a:bodyPr/>
                    <a:lstStyle/>
                    <a:p>
                      <a:r>
                        <a:rPr lang="en-IN" dirty="0" smtClean="0"/>
                        <a:t>Old Provision</a:t>
                      </a:r>
                      <a:endParaRPr lang="en-IN" dirty="0"/>
                    </a:p>
                  </a:txBody>
                  <a:tcPr/>
                </a:tc>
                <a:tc>
                  <a:txBody>
                    <a:bodyPr/>
                    <a:lstStyle/>
                    <a:p>
                      <a:r>
                        <a:rPr lang="en-IN" dirty="0" smtClean="0"/>
                        <a:t>New Provision</a:t>
                      </a:r>
                      <a:endParaRPr lang="en-IN" dirty="0"/>
                    </a:p>
                  </a:txBody>
                  <a:tcPr/>
                </a:tc>
              </a:tr>
              <a:tr h="370840">
                <a:tc>
                  <a:txBody>
                    <a:bodyPr/>
                    <a:lstStyle/>
                    <a:p>
                      <a:pPr algn="just"/>
                      <a:r>
                        <a:rPr lang="en-IN" sz="1800" kern="1200" dirty="0" smtClean="0">
                          <a:solidFill>
                            <a:schemeClr val="dk1"/>
                          </a:solidFill>
                          <a:latin typeface="+mn-lt"/>
                          <a:ea typeface="+mn-ea"/>
                          <a:cs typeface="+mn-cs"/>
                        </a:rPr>
                        <a:t>where the application for the renewal of a licence is made more than </a:t>
                      </a:r>
                      <a:r>
                        <a:rPr lang="en-IN" sz="1800" kern="1200" dirty="0" smtClean="0">
                          <a:solidFill>
                            <a:srgbClr val="C00000"/>
                          </a:solidFill>
                          <a:latin typeface="+mn-lt"/>
                          <a:ea typeface="+mn-ea"/>
                          <a:cs typeface="+mn-cs"/>
                        </a:rPr>
                        <a:t>thirty days </a:t>
                      </a:r>
                      <a:r>
                        <a:rPr lang="en-IN" sz="1800" kern="1200" dirty="0" smtClean="0">
                          <a:solidFill>
                            <a:schemeClr val="dk1"/>
                          </a:solidFill>
                          <a:latin typeface="+mn-lt"/>
                          <a:ea typeface="+mn-ea"/>
                          <a:cs typeface="+mn-cs"/>
                        </a:rPr>
                        <a:t>after the date of its expiry, the driving licence shall be renewed with effect from the date of its renewal</a:t>
                      </a:r>
                      <a:endParaRPr lang="en-IN"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where the application for the renewal of a licence is made either</a:t>
                      </a:r>
                      <a:r>
                        <a:rPr lang="en-IN" sz="1800" kern="1200" baseline="0" dirty="0" smtClean="0">
                          <a:solidFill>
                            <a:schemeClr val="dk1"/>
                          </a:solidFill>
                          <a:latin typeface="+mn-lt"/>
                          <a:ea typeface="+mn-ea"/>
                          <a:cs typeface="+mn-cs"/>
                        </a:rPr>
                        <a:t> </a:t>
                      </a:r>
                      <a:r>
                        <a:rPr lang="en-IN" sz="1800" kern="1200" baseline="0" dirty="0" smtClean="0">
                          <a:solidFill>
                            <a:srgbClr val="C00000"/>
                          </a:solidFill>
                          <a:latin typeface="+mn-lt"/>
                          <a:ea typeface="+mn-ea"/>
                          <a:cs typeface="+mn-cs"/>
                        </a:rPr>
                        <a:t>one year prior to date of its expiry or within one year </a:t>
                      </a:r>
                      <a:r>
                        <a:rPr lang="en-IN" sz="1800" kern="1200" dirty="0" smtClean="0">
                          <a:solidFill>
                            <a:srgbClr val="C00000"/>
                          </a:solidFill>
                          <a:latin typeface="+mn-lt"/>
                          <a:ea typeface="+mn-ea"/>
                          <a:cs typeface="+mn-cs"/>
                        </a:rPr>
                        <a:t> after the date of its expiry</a:t>
                      </a:r>
                      <a:r>
                        <a:rPr lang="en-IN" sz="1800" kern="1200" dirty="0" smtClean="0">
                          <a:solidFill>
                            <a:schemeClr val="dk1"/>
                          </a:solidFill>
                          <a:latin typeface="+mn-lt"/>
                          <a:ea typeface="+mn-ea"/>
                          <a:cs typeface="+mn-cs"/>
                        </a:rPr>
                        <a:t>, the driving licence shall be renewed with effect from the date of its renewal</a:t>
                      </a:r>
                      <a:endParaRPr lang="en-IN" dirty="0" smtClean="0"/>
                    </a:p>
                    <a:p>
                      <a:pPr algn="just"/>
                      <a:endParaRPr lang="en-IN" dirty="0"/>
                    </a:p>
                  </a:txBody>
                  <a:tcPr/>
                </a:tc>
              </a:tr>
              <a:tr h="370840">
                <a:tc gridSpan="2">
                  <a:txBody>
                    <a:bodyPr/>
                    <a:lstStyle/>
                    <a:p>
                      <a:pPr algn="just"/>
                      <a:r>
                        <a:rPr lang="en-IN" dirty="0" smtClean="0"/>
                        <a:t>The grace period of 30 days for </a:t>
                      </a:r>
                      <a:r>
                        <a:rPr lang="en-IN" sz="1800" kern="1200" dirty="0" smtClean="0">
                          <a:solidFill>
                            <a:schemeClr val="dk1"/>
                          </a:solidFill>
                          <a:latin typeface="+mn-lt"/>
                          <a:ea typeface="+mn-ea"/>
                          <a:cs typeface="+mn-cs"/>
                        </a:rPr>
                        <a:t>every driving licence has been omitted by the Amendment Act.</a:t>
                      </a:r>
                      <a:endParaRPr lang="en-IN" dirty="0"/>
                    </a:p>
                  </a:txBody>
                  <a:tcPr/>
                </a:tc>
                <a:tc hMerge="1">
                  <a:txBody>
                    <a:bodyPr/>
                    <a:lstStyle/>
                    <a:p>
                      <a:endParaRPr lang="en-IN" dirty="0"/>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5123" name="Title 3"/>
          <p:cNvSpPr>
            <a:spLocks noGrp="1"/>
          </p:cNvSpPr>
          <p:nvPr>
            <p:ph type="title"/>
          </p:nvPr>
        </p:nvSpPr>
        <p:spPr>
          <a:xfrm>
            <a:off x="457200" y="-17463"/>
            <a:ext cx="8229600" cy="1143001"/>
          </a:xfrm>
        </p:spPr>
        <p:txBody>
          <a:bodyPr anchor="t"/>
          <a:lstStyle/>
          <a:p>
            <a:pPr eaLnBrk="1" hangingPunct="1"/>
            <a:r>
              <a:rPr lang="en-IN" sz="3200" b="1" smtClean="0"/>
              <a:t>NO FAULT LIABILITY TOWARDS THIRD PARTY</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5129" name="Content Placeholder 11"/>
          <p:cNvSpPr>
            <a:spLocks noGrp="1"/>
          </p:cNvSpPr>
          <p:nvPr>
            <p:ph idx="1"/>
          </p:nvPr>
        </p:nvSpPr>
        <p:spPr>
          <a:xfrm>
            <a:off x="428625" y="1071563"/>
            <a:ext cx="8229600" cy="4911725"/>
          </a:xfrm>
        </p:spPr>
        <p:txBody>
          <a:bodyPr/>
          <a:lstStyle/>
          <a:p>
            <a:pPr algn="just"/>
            <a:r>
              <a:rPr lang="en-IN" sz="2000" b="1" smtClean="0"/>
              <a:t>Chapter X dealing with LIABILITY WITHOUT FAULT IN CERTAIN CASES from Section 140 to 144 is deleted .</a:t>
            </a:r>
          </a:p>
          <a:p>
            <a:pPr algn="just"/>
            <a:r>
              <a:rPr lang="en-IN" sz="2000" b="1" smtClean="0"/>
              <a:t>Section 163A- Special provisions as to payment of compensation on structured formula basis along with Schedule II as amended by Notification dt. 22.05.2018  is deleted .</a:t>
            </a:r>
          </a:p>
          <a:p>
            <a:pPr algn="just"/>
            <a:r>
              <a:rPr lang="en-IN" sz="2000" b="1" smtClean="0"/>
              <a:t>A new Section 164 under Chapter XI is introduced on No Fault Liability and the amount received is full &amp; final –</a:t>
            </a:r>
          </a:p>
          <a:p>
            <a:pPr algn="just">
              <a:buFont typeface="Arial" charset="0"/>
              <a:buNone/>
            </a:pPr>
            <a:endParaRPr lang="en-IN" sz="2800" b="1" smtClean="0">
              <a:solidFill>
                <a:srgbClr val="000000"/>
              </a:solidFill>
            </a:endParaRPr>
          </a:p>
          <a:p>
            <a:endParaRPr lang="en-IN" b="1" smtClean="0"/>
          </a:p>
          <a:p>
            <a:endParaRPr lang="en-IN" smtClean="0"/>
          </a:p>
          <a:p>
            <a:endParaRPr lang="en-IN" smtClean="0"/>
          </a:p>
        </p:txBody>
      </p:sp>
      <p:graphicFrame>
        <p:nvGraphicFramePr>
          <p:cNvPr id="12" name="Table 11"/>
          <p:cNvGraphicFramePr>
            <a:graphicFrameLocks noGrp="1"/>
          </p:cNvGraphicFramePr>
          <p:nvPr/>
        </p:nvGraphicFramePr>
        <p:xfrm>
          <a:off x="990600" y="3855720"/>
          <a:ext cx="7848600" cy="2675431"/>
        </p:xfrm>
        <a:graphic>
          <a:graphicData uri="http://schemas.openxmlformats.org/drawingml/2006/table">
            <a:tbl>
              <a:tblPr firstRow="1" bandRow="1">
                <a:tableStyleId>{5C22544A-7EE6-4342-B048-85BDC9FD1C3A}</a:tableStyleId>
              </a:tblPr>
              <a:tblGrid>
                <a:gridCol w="5125616"/>
                <a:gridCol w="2722984"/>
              </a:tblGrid>
              <a:tr h="315176">
                <a:tc>
                  <a:txBody>
                    <a:bodyPr/>
                    <a:lstStyle/>
                    <a:p>
                      <a:pPr algn="just"/>
                      <a:r>
                        <a:rPr lang="en-IN" sz="1800" dirty="0" smtClean="0"/>
                        <a:t>Old Provision</a:t>
                      </a:r>
                      <a:endParaRPr lang="en-IN" sz="1800" dirty="0"/>
                    </a:p>
                  </a:txBody>
                  <a:tcPr/>
                </a:tc>
                <a:tc>
                  <a:txBody>
                    <a:bodyPr/>
                    <a:lstStyle/>
                    <a:p>
                      <a:pPr algn="just"/>
                      <a:r>
                        <a:rPr lang="en-IN" sz="1800" dirty="0" smtClean="0"/>
                        <a:t>New Provision</a:t>
                      </a:r>
                      <a:endParaRPr lang="en-IN" sz="1800" dirty="0"/>
                    </a:p>
                  </a:txBody>
                  <a:tcPr/>
                </a:tc>
              </a:tr>
              <a:tr h="262647">
                <a:tc>
                  <a:txBody>
                    <a:bodyPr/>
                    <a:lstStyle/>
                    <a:p>
                      <a:pPr algn="just"/>
                      <a:r>
                        <a:rPr lang="en-IN" sz="1400" dirty="0" smtClean="0">
                          <a:latin typeface="+mn-lt"/>
                        </a:rPr>
                        <a:t>Section 163A</a:t>
                      </a:r>
                      <a:endParaRPr lang="en-IN" sz="1400" dirty="0">
                        <a:latin typeface="+mn-lt"/>
                      </a:endParaRPr>
                    </a:p>
                  </a:txBody>
                  <a:tcPr/>
                </a:tc>
                <a:tc>
                  <a:txBody>
                    <a:bodyPr/>
                    <a:lstStyle/>
                    <a:p>
                      <a:pPr algn="just"/>
                      <a:r>
                        <a:rPr lang="en-IN" sz="1400" dirty="0" smtClean="0"/>
                        <a:t>Section 164</a:t>
                      </a:r>
                      <a:endParaRPr lang="en-IN" sz="1400" dirty="0"/>
                    </a:p>
                  </a:txBody>
                  <a:tcPr/>
                </a:tc>
              </a:tr>
              <a:tr h="446500">
                <a:tc>
                  <a:txBody>
                    <a:bodyPr/>
                    <a:lstStyle/>
                    <a:p>
                      <a:pPr algn="just"/>
                      <a:r>
                        <a:rPr lang="en-IN" sz="1400" dirty="0" smtClean="0">
                          <a:latin typeface="+mn-lt"/>
                        </a:rPr>
                        <a:t>Death : R. 5,00,000 /-</a:t>
                      </a:r>
                      <a:endParaRPr lang="en-IN" sz="1400" dirty="0">
                        <a:latin typeface="+mn-lt"/>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400" dirty="0" smtClean="0"/>
                        <a:t>Death : Rs. 5,00,000 /-</a:t>
                      </a:r>
                    </a:p>
                    <a:p>
                      <a:pPr algn="just"/>
                      <a:endParaRPr lang="en-IN" sz="1400" dirty="0"/>
                    </a:p>
                  </a:txBody>
                  <a:tcPr/>
                </a:tc>
              </a:tr>
              <a:tr h="1181911">
                <a:tc>
                  <a:txBody>
                    <a:bodyPr/>
                    <a:lstStyle/>
                    <a:p>
                      <a:pPr algn="just"/>
                      <a:r>
                        <a:rPr lang="en-IN" sz="1400" dirty="0" smtClean="0">
                          <a:latin typeface="+mn-lt"/>
                          <a:cs typeface="Arial" charset="0"/>
                        </a:rPr>
                        <a:t>Permanent Disability :</a:t>
                      </a:r>
                      <a:r>
                        <a:rPr lang="en-IN" sz="1400" baseline="0" dirty="0" smtClean="0">
                          <a:latin typeface="+mn-lt"/>
                          <a:cs typeface="Arial" charset="0"/>
                        </a:rPr>
                        <a:t> </a:t>
                      </a:r>
                      <a:r>
                        <a:rPr lang="en-IN" sz="1400" dirty="0" smtClean="0">
                          <a:latin typeface="+mn-lt"/>
                          <a:cs typeface="Arial" charset="0"/>
                        </a:rPr>
                        <a:t>Rs. 5,00,000/- × percentage disability as per Schedule I of the Employee’s Compensation Act, 1923 (8 of 1923)] : Provided that the minimum compensation in case of permanent disability of any kind shall not be less than fifty thousand rupees.</a:t>
                      </a:r>
                      <a:endParaRPr lang="en-IN" sz="1400" dirty="0">
                        <a:latin typeface="+mn-lt"/>
                      </a:endParaRPr>
                    </a:p>
                  </a:txBody>
                  <a:tcPr/>
                </a:tc>
                <a:tc>
                  <a:txBody>
                    <a:bodyPr/>
                    <a:lstStyle/>
                    <a:p>
                      <a:pPr algn="just"/>
                      <a:r>
                        <a:rPr lang="en-IN" sz="1400" dirty="0" smtClean="0"/>
                        <a:t>Grievous Hurt : Rs. 2,50,000 /-</a:t>
                      </a:r>
                      <a:endParaRPr lang="en-IN" sz="1400" dirty="0"/>
                    </a:p>
                  </a:txBody>
                  <a:tcPr/>
                </a:tc>
              </a:tr>
              <a:tr h="262647">
                <a:tc>
                  <a:txBody>
                    <a:bodyPr/>
                    <a:lstStyle/>
                    <a:p>
                      <a:pPr algn="just"/>
                      <a:r>
                        <a:rPr lang="en-IN" sz="1400" dirty="0" smtClean="0">
                          <a:latin typeface="+mn-lt"/>
                        </a:rPr>
                        <a:t>Minor</a:t>
                      </a:r>
                      <a:r>
                        <a:rPr lang="en-IN" sz="1400" baseline="0" dirty="0" smtClean="0">
                          <a:latin typeface="+mn-lt"/>
                        </a:rPr>
                        <a:t> Injury : Rs. 25,000 /-</a:t>
                      </a:r>
                      <a:endParaRPr lang="en-IN" sz="1400" dirty="0">
                        <a:latin typeface="+mn-lt"/>
                      </a:endParaRPr>
                    </a:p>
                  </a:txBody>
                  <a:tcPr/>
                </a:tc>
                <a:tc>
                  <a:txBody>
                    <a:bodyPr/>
                    <a:lstStyle/>
                    <a:p>
                      <a:pPr algn="just"/>
                      <a:r>
                        <a:rPr lang="en-IN" sz="1400" dirty="0" smtClean="0"/>
                        <a:t>None</a:t>
                      </a:r>
                      <a:endParaRPr lang="en-IN" sz="1400" dirty="0"/>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6147" name="Title 3"/>
          <p:cNvSpPr>
            <a:spLocks noGrp="1"/>
          </p:cNvSpPr>
          <p:nvPr>
            <p:ph type="title"/>
          </p:nvPr>
        </p:nvSpPr>
        <p:spPr>
          <a:xfrm>
            <a:off x="457200" y="-17463"/>
            <a:ext cx="8229600" cy="1143001"/>
          </a:xfrm>
        </p:spPr>
        <p:txBody>
          <a:bodyPr anchor="t"/>
          <a:lstStyle/>
          <a:p>
            <a:pPr eaLnBrk="1" hangingPunct="1"/>
            <a:r>
              <a:rPr lang="en-IN" sz="3200" b="1"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1071563" y="1571625"/>
          <a:ext cx="7143800" cy="4307840"/>
        </p:xfrm>
        <a:graphic>
          <a:graphicData uri="http://schemas.openxmlformats.org/drawingml/2006/table">
            <a:tbl>
              <a:tblPr firstRow="1" bandRow="1">
                <a:tableStyleId>{5C22544A-7EE6-4342-B048-85BDC9FD1C3A}</a:tableStyleId>
              </a:tblPr>
              <a:tblGrid>
                <a:gridCol w="3571900"/>
                <a:gridCol w="3571900"/>
              </a:tblGrid>
              <a:tr h="370840">
                <a:tc gridSpan="2">
                  <a:txBody>
                    <a:bodyPr/>
                    <a:lstStyle/>
                    <a:p>
                      <a:r>
                        <a:rPr lang="en-IN" dirty="0" smtClean="0"/>
                        <a:t>Section 145 –Definitions </a:t>
                      </a:r>
                      <a:endParaRPr lang="en-IN" dirty="0"/>
                    </a:p>
                  </a:txBody>
                  <a:tcPr/>
                </a:tc>
                <a:tc hMerge="1">
                  <a:txBody>
                    <a:bodyPr/>
                    <a:lstStyle/>
                    <a:p>
                      <a:endParaRPr lang="en-IN" dirty="0"/>
                    </a:p>
                  </a:txBody>
                  <a:tcPr/>
                </a:tc>
              </a:tr>
              <a:tr h="370840">
                <a:tc>
                  <a:txBody>
                    <a:bodyPr/>
                    <a:lstStyle/>
                    <a:p>
                      <a:pPr algn="just"/>
                      <a:r>
                        <a:rPr lang="en-IN" dirty="0" smtClean="0"/>
                        <a:t>Old Provision</a:t>
                      </a:r>
                      <a:endParaRPr lang="en-IN" dirty="0"/>
                    </a:p>
                  </a:txBody>
                  <a:tcPr/>
                </a:tc>
                <a:tc>
                  <a:txBody>
                    <a:bodyPr/>
                    <a:lstStyle/>
                    <a:p>
                      <a:pPr algn="just"/>
                      <a:r>
                        <a:rPr lang="en-IN" dirty="0" smtClean="0"/>
                        <a:t>New Provision</a:t>
                      </a:r>
                      <a:endParaRPr lang="en-IN" dirty="0"/>
                    </a:p>
                  </a:txBody>
                  <a:tcPr/>
                </a:tc>
              </a:tr>
              <a:tr h="370840">
                <a:tc>
                  <a:txBody>
                    <a:bodyPr/>
                    <a:lstStyle/>
                    <a:p>
                      <a:pPr algn="just"/>
                      <a:r>
                        <a:rPr lang="en-IN" sz="1800" kern="1200" dirty="0" smtClean="0">
                          <a:solidFill>
                            <a:schemeClr val="dk1"/>
                          </a:solidFill>
                          <a:latin typeface="+mn-lt"/>
                          <a:ea typeface="+mn-ea"/>
                          <a:cs typeface="+mn-cs"/>
                        </a:rPr>
                        <a:t>(</a:t>
                      </a:r>
                      <a:r>
                        <a:rPr lang="en-IN" sz="1800" i="1" kern="1200" dirty="0" smtClean="0">
                          <a:solidFill>
                            <a:schemeClr val="dk1"/>
                          </a:solidFill>
                          <a:latin typeface="+mn-lt"/>
                          <a:ea typeface="+mn-ea"/>
                          <a:cs typeface="+mn-cs"/>
                        </a:rPr>
                        <a:t>e</a:t>
                      </a:r>
                      <a:r>
                        <a:rPr lang="en-IN" sz="1800" kern="1200" dirty="0" smtClean="0">
                          <a:solidFill>
                            <a:schemeClr val="dk1"/>
                          </a:solidFill>
                          <a:latin typeface="+mn-lt"/>
                          <a:ea typeface="+mn-ea"/>
                          <a:cs typeface="+mn-cs"/>
                        </a:rPr>
                        <a:t>) “property” includes goods carried in the motor vehicle, roads, bridges, culverts, causeways, trees, posts and mile-stones</a:t>
                      </a:r>
                      <a:endParaRPr lang="en-IN" dirty="0"/>
                    </a:p>
                  </a:txBody>
                  <a:tcPr/>
                </a:tc>
                <a:tc>
                  <a:txBody>
                    <a:bodyPr/>
                    <a:lstStyle/>
                    <a:p>
                      <a:pPr algn="just"/>
                      <a:r>
                        <a:rPr lang="en-IN" sz="1800" i="0" kern="1200" baseline="0" dirty="0" smtClean="0">
                          <a:solidFill>
                            <a:schemeClr val="dk1"/>
                          </a:solidFill>
                          <a:latin typeface="+mn-lt"/>
                          <a:ea typeface="+mn-ea"/>
                          <a:cs typeface="+mn-cs"/>
                        </a:rPr>
                        <a:t>(g) “property” includes roads, bridges, culverts, causeways, trees, posts, milestones </a:t>
                      </a:r>
                      <a:r>
                        <a:rPr lang="en-IN" sz="1800" i="0" kern="1200" baseline="0" dirty="0" smtClean="0">
                          <a:solidFill>
                            <a:srgbClr val="C00000"/>
                          </a:solidFill>
                          <a:latin typeface="+mn-lt"/>
                          <a:ea typeface="+mn-ea"/>
                          <a:cs typeface="+mn-cs"/>
                        </a:rPr>
                        <a:t>and baggage of passengers and goods carried in any motor vehicle</a:t>
                      </a:r>
                      <a:endParaRPr lang="en-IN" i="0" dirty="0">
                        <a:solidFill>
                          <a:srgbClr val="C00000"/>
                        </a:solidFill>
                      </a:endParaRPr>
                    </a:p>
                  </a:txBody>
                  <a:tcPr/>
                </a:tc>
              </a:tr>
              <a:tr h="370840">
                <a:tc>
                  <a:txBody>
                    <a:bodyPr/>
                    <a:lstStyle/>
                    <a:p>
                      <a:pPr algn="just"/>
                      <a:r>
                        <a:rPr lang="en-IN" sz="1800" kern="1200" dirty="0" smtClean="0">
                          <a:solidFill>
                            <a:schemeClr val="dk1"/>
                          </a:solidFill>
                          <a:latin typeface="+mn-lt"/>
                          <a:ea typeface="+mn-ea"/>
                          <a:cs typeface="+mn-cs"/>
                        </a:rPr>
                        <a:t>(</a:t>
                      </a:r>
                      <a:r>
                        <a:rPr lang="en-IN" sz="1800" i="1" kern="1200" dirty="0" smtClean="0">
                          <a:solidFill>
                            <a:schemeClr val="dk1"/>
                          </a:solidFill>
                          <a:latin typeface="+mn-lt"/>
                          <a:ea typeface="+mn-ea"/>
                          <a:cs typeface="+mn-cs"/>
                        </a:rPr>
                        <a:t>g</a:t>
                      </a:r>
                      <a:r>
                        <a:rPr lang="en-IN" sz="1800" kern="1200" dirty="0" smtClean="0">
                          <a:solidFill>
                            <a:schemeClr val="dk1"/>
                          </a:solidFill>
                          <a:latin typeface="+mn-lt"/>
                          <a:ea typeface="+mn-ea"/>
                          <a:cs typeface="+mn-cs"/>
                        </a:rPr>
                        <a:t>) “third party” includes the Government.</a:t>
                      </a:r>
                      <a:endParaRPr lang="en-IN" dirty="0"/>
                    </a:p>
                  </a:txBody>
                  <a:tcPr/>
                </a:tc>
                <a:tc>
                  <a:txBody>
                    <a:bodyPr/>
                    <a:lstStyle/>
                    <a:p>
                      <a:pPr algn="just"/>
                      <a:r>
                        <a:rPr lang="en-IN" sz="1800" i="0" kern="1200" baseline="0" dirty="0" smtClean="0">
                          <a:solidFill>
                            <a:schemeClr val="dk1"/>
                          </a:solidFill>
                          <a:latin typeface="+mn-lt"/>
                          <a:ea typeface="+mn-ea"/>
                          <a:cs typeface="+mn-cs"/>
                        </a:rPr>
                        <a:t>(</a:t>
                      </a:r>
                      <a:r>
                        <a:rPr lang="en-IN" sz="1800" i="0" kern="1200" baseline="0" dirty="0" err="1" smtClean="0">
                          <a:solidFill>
                            <a:schemeClr val="dk1"/>
                          </a:solidFill>
                          <a:latin typeface="+mn-lt"/>
                          <a:ea typeface="+mn-ea"/>
                          <a:cs typeface="+mn-cs"/>
                        </a:rPr>
                        <a:t>i</a:t>
                      </a:r>
                      <a:r>
                        <a:rPr lang="en-IN" sz="1800" i="0" kern="1200" baseline="0" dirty="0" smtClean="0">
                          <a:solidFill>
                            <a:schemeClr val="dk1"/>
                          </a:solidFill>
                          <a:latin typeface="+mn-lt"/>
                          <a:ea typeface="+mn-ea"/>
                          <a:cs typeface="+mn-cs"/>
                        </a:rPr>
                        <a:t>) “third party” includes the Government, </a:t>
                      </a:r>
                      <a:r>
                        <a:rPr lang="en-IN" sz="1800" i="0" kern="1200" baseline="0" dirty="0" smtClean="0">
                          <a:solidFill>
                            <a:srgbClr val="C00000"/>
                          </a:solidFill>
                          <a:latin typeface="+mn-lt"/>
                          <a:ea typeface="+mn-ea"/>
                          <a:cs typeface="+mn-cs"/>
                        </a:rPr>
                        <a:t>the driver and any other co-worker on a transport vehicle.</a:t>
                      </a:r>
                      <a:endParaRPr lang="en-IN" i="0" dirty="0">
                        <a:solidFill>
                          <a:srgbClr val="C00000"/>
                        </a:solidFill>
                      </a:endParaRPr>
                    </a:p>
                  </a:txBody>
                  <a:tcPr/>
                </a:tc>
              </a:tr>
              <a:tr h="370840">
                <a:tc gridSpan="2">
                  <a:txBody>
                    <a:bodyPr/>
                    <a:lstStyle/>
                    <a:p>
                      <a:pPr algn="just"/>
                      <a:r>
                        <a:rPr lang="en-IN" dirty="0" smtClean="0"/>
                        <a:t>Section 146 i.e. </a:t>
                      </a:r>
                      <a:r>
                        <a:rPr lang="en-IN" sz="1800" b="1" kern="1200" dirty="0" smtClean="0">
                          <a:solidFill>
                            <a:schemeClr val="dk1"/>
                          </a:solidFill>
                          <a:latin typeface="+mn-lt"/>
                          <a:ea typeface="+mn-ea"/>
                          <a:cs typeface="+mn-cs"/>
                        </a:rPr>
                        <a:t>Necessity for insurance against third party risk is kept as</a:t>
                      </a:r>
                      <a:r>
                        <a:rPr lang="en-IN" sz="1800" b="1" kern="1200" baseline="0" dirty="0" smtClean="0">
                          <a:solidFill>
                            <a:schemeClr val="dk1"/>
                          </a:solidFill>
                          <a:latin typeface="+mn-lt"/>
                          <a:ea typeface="+mn-ea"/>
                          <a:cs typeface="+mn-cs"/>
                        </a:rPr>
                        <a:t> it is.</a:t>
                      </a:r>
                      <a:endParaRPr lang="en-IN" dirty="0"/>
                    </a:p>
                  </a:txBody>
                  <a:tcPr/>
                </a:tc>
                <a:tc hMerge="1">
                  <a:txBody>
                    <a:bodyPr/>
                    <a:lstStyle/>
                    <a:p>
                      <a:endParaRPr lang="en-IN" dirty="0">
                        <a:solidFill>
                          <a:srgbClr val="C00000"/>
                        </a:solidFill>
                      </a:endParaRPr>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7171" name="Title 3"/>
          <p:cNvSpPr>
            <a:spLocks noGrp="1"/>
          </p:cNvSpPr>
          <p:nvPr>
            <p:ph type="title"/>
          </p:nvPr>
        </p:nvSpPr>
        <p:spPr>
          <a:xfrm>
            <a:off x="457200" y="-17463"/>
            <a:ext cx="8229600" cy="1143001"/>
          </a:xfrm>
        </p:spPr>
        <p:txBody>
          <a:bodyPr anchor="t"/>
          <a:lstStyle/>
          <a:p>
            <a:pPr eaLnBrk="1" hangingPunct="1"/>
            <a:r>
              <a:rPr lang="en-IN" sz="3200" b="1"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785813" y="1071563"/>
          <a:ext cx="8072494" cy="5669280"/>
        </p:xfrm>
        <a:graphic>
          <a:graphicData uri="http://schemas.openxmlformats.org/drawingml/2006/table">
            <a:tbl>
              <a:tblPr firstRow="1" bandRow="1">
                <a:tableStyleId>{5C22544A-7EE6-4342-B048-85BDC9FD1C3A}</a:tableStyleId>
              </a:tblPr>
              <a:tblGrid>
                <a:gridCol w="2640536"/>
                <a:gridCol w="5431958"/>
              </a:tblGrid>
              <a:tr h="352087">
                <a:tc gridSpan="2">
                  <a:txBody>
                    <a:bodyPr/>
                    <a:lstStyle/>
                    <a:p>
                      <a:r>
                        <a:rPr lang="en-IN" dirty="0" smtClean="0"/>
                        <a:t>Section 147 –</a:t>
                      </a:r>
                      <a:r>
                        <a:rPr lang="en-IN" sz="1800" b="1" kern="1200" dirty="0" smtClean="0">
                          <a:solidFill>
                            <a:schemeClr val="lt1"/>
                          </a:solidFill>
                          <a:latin typeface="+mn-lt"/>
                          <a:ea typeface="+mn-ea"/>
                          <a:cs typeface="+mn-cs"/>
                        </a:rPr>
                        <a:t>Requirements of policies and limits of liability</a:t>
                      </a:r>
                      <a:endParaRPr lang="en-IN" dirty="0"/>
                    </a:p>
                  </a:txBody>
                  <a:tcPr/>
                </a:tc>
                <a:tc hMerge="1">
                  <a:txBody>
                    <a:bodyPr/>
                    <a:lstStyle/>
                    <a:p>
                      <a:endParaRPr lang="en-IN" dirty="0"/>
                    </a:p>
                  </a:txBody>
                  <a:tcPr/>
                </a:tc>
              </a:tr>
              <a:tr h="352087">
                <a:tc>
                  <a:txBody>
                    <a:bodyPr/>
                    <a:lstStyle/>
                    <a:p>
                      <a:pPr algn="just"/>
                      <a:r>
                        <a:rPr lang="en-IN" dirty="0" smtClean="0"/>
                        <a:t>Old Provision</a:t>
                      </a:r>
                      <a:endParaRPr lang="en-IN" dirty="0"/>
                    </a:p>
                  </a:txBody>
                  <a:tcPr/>
                </a:tc>
                <a:tc>
                  <a:txBody>
                    <a:bodyPr/>
                    <a:lstStyle/>
                    <a:p>
                      <a:pPr algn="just"/>
                      <a:r>
                        <a:rPr lang="en-IN" dirty="0" smtClean="0"/>
                        <a:t>New Provision</a:t>
                      </a:r>
                      <a:endParaRPr lang="en-IN" dirty="0"/>
                    </a:p>
                  </a:txBody>
                  <a:tcPr/>
                </a:tc>
              </a:tr>
              <a:tr h="2464611">
                <a:tc>
                  <a:txBody>
                    <a:bodyPr/>
                    <a:lstStyle/>
                    <a:p>
                      <a:pPr algn="just"/>
                      <a:r>
                        <a:rPr lang="en-IN" dirty="0" smtClean="0"/>
                        <a:t>Limits of liability :</a:t>
                      </a:r>
                    </a:p>
                    <a:p>
                      <a:pPr algn="just"/>
                      <a:endParaRPr lang="en-IN" dirty="0" smtClean="0"/>
                    </a:p>
                    <a:p>
                      <a:pPr algn="just"/>
                      <a:r>
                        <a:rPr lang="en-IN" dirty="0" smtClean="0"/>
                        <a:t>Injury/Death-Unlimited</a:t>
                      </a:r>
                    </a:p>
                    <a:p>
                      <a:pPr algn="just"/>
                      <a:endParaRPr lang="en-IN" dirty="0" smtClean="0"/>
                    </a:p>
                    <a:p>
                      <a:pPr algn="just"/>
                      <a:r>
                        <a:rPr lang="en-IN" dirty="0" smtClean="0"/>
                        <a:t>TPPD- Rs. 6,000 /- </a:t>
                      </a:r>
                      <a:endParaRPr lang="en-IN"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800" i="1" kern="1200" baseline="0" dirty="0" smtClean="0">
                          <a:solidFill>
                            <a:schemeClr val="dk1"/>
                          </a:solidFill>
                          <a:latin typeface="+mn-lt"/>
                          <a:ea typeface="+mn-ea"/>
                          <a:cs typeface="+mn-cs"/>
                        </a:rPr>
                        <a:t>Notwithstanding anything contained under any other law for the time being </a:t>
                      </a:r>
                      <a:r>
                        <a:rPr lang="en-IN" sz="1800" kern="1200" baseline="0" dirty="0" smtClean="0">
                          <a:solidFill>
                            <a:schemeClr val="dk1"/>
                          </a:solidFill>
                          <a:latin typeface="+mn-lt"/>
                          <a:ea typeface="+mn-ea"/>
                          <a:cs typeface="+mn-cs"/>
                        </a:rPr>
                        <a:t>in force, for the purposes of third party insurance related to either death of a person or grievous hurt to a person, the Central Government shall prescribe a base premium and the liability of an insurer in relation to such premium for an insurance policy under sub-section (</a:t>
                      </a:r>
                      <a:r>
                        <a:rPr lang="en-IN" sz="1800" i="1" kern="1200" baseline="0" dirty="0" smtClean="0">
                          <a:solidFill>
                            <a:schemeClr val="dk1"/>
                          </a:solidFill>
                          <a:latin typeface="+mn-lt"/>
                          <a:ea typeface="+mn-ea"/>
                          <a:cs typeface="+mn-cs"/>
                        </a:rPr>
                        <a:t>1) in consultation with the Insurance Regulatory and Development </a:t>
                      </a:r>
                      <a:r>
                        <a:rPr lang="en-IN" sz="1800" kern="1200" baseline="0" dirty="0" smtClean="0">
                          <a:solidFill>
                            <a:schemeClr val="dk1"/>
                          </a:solidFill>
                          <a:latin typeface="+mn-lt"/>
                          <a:ea typeface="+mn-ea"/>
                          <a:cs typeface="+mn-cs"/>
                        </a:rPr>
                        <a:t>Authority.</a:t>
                      </a:r>
                    </a:p>
                  </a:txBody>
                  <a:tcPr/>
                </a:tc>
              </a:tr>
              <a:tr h="1144284">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800" kern="1200" baseline="0" dirty="0" smtClean="0">
                          <a:solidFill>
                            <a:schemeClr val="dk1"/>
                          </a:solidFill>
                          <a:latin typeface="+mn-lt"/>
                          <a:ea typeface="+mn-ea"/>
                          <a:cs typeface="+mn-cs"/>
                        </a:rPr>
                        <a:t>A policy of Insurance issued before the commencement of the Motor Vehicles (Amendment) Act, 2019 shall be continued on the existing terms under the contract and the provisions of this Act shall apply as if this Act had not been amended by the said Act.</a:t>
                      </a:r>
                      <a:endParaRPr lang="en-IN" sz="1800" dirty="0" smtClean="0"/>
                    </a:p>
                  </a:txBody>
                  <a:tcPr/>
                </a:tc>
                <a:tc hMerge="1">
                  <a:txBody>
                    <a:bodyPr/>
                    <a:lstStyle/>
                    <a:p>
                      <a:pPr algn="just"/>
                      <a:endParaRPr lang="en-IN" i="0" dirty="0">
                        <a:solidFill>
                          <a:srgbClr val="C00000"/>
                        </a:solidFill>
                      </a:endParaRPr>
                    </a:p>
                  </a:txBody>
                  <a:tcPr/>
                </a:tc>
              </a:tr>
              <a:tr h="616153">
                <a:tc gridSpan="2">
                  <a:txBody>
                    <a:bodyPr/>
                    <a:lstStyle/>
                    <a:p>
                      <a:pPr algn="just"/>
                      <a:r>
                        <a:rPr lang="en-IN" dirty="0" smtClean="0"/>
                        <a:t>The provision with respect to covering liability under W.C. Act for named employees and provision</a:t>
                      </a:r>
                      <a:r>
                        <a:rPr lang="en-IN" baseline="0" dirty="0" smtClean="0"/>
                        <a:t> of non-coverage of contractual liability is deleted </a:t>
                      </a:r>
                      <a:endParaRPr lang="en-IN" dirty="0"/>
                    </a:p>
                  </a:txBody>
                  <a:tcPr/>
                </a:tc>
                <a:tc hMerge="1">
                  <a:txBody>
                    <a:bodyPr/>
                    <a:lstStyle/>
                    <a:p>
                      <a:endParaRPr lang="en-IN" dirty="0">
                        <a:solidFill>
                          <a:srgbClr val="C00000"/>
                        </a:solidFill>
                      </a:endParaRPr>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685800" y="1066800"/>
            <a:ext cx="8305800" cy="5257800"/>
          </a:xfrm>
        </p:spPr>
        <p:style>
          <a:lnRef idx="1">
            <a:schemeClr val="accent2"/>
          </a:lnRef>
          <a:fillRef idx="2">
            <a:schemeClr val="accent2"/>
          </a:fillRef>
          <a:effectRef idx="1">
            <a:schemeClr val="accent2"/>
          </a:effectRef>
          <a:fontRef idx="minor">
            <a:schemeClr val="dk1"/>
          </a:fontRef>
        </p:style>
        <p:txBody>
          <a:bodyPr/>
          <a:lstStyle/>
          <a:p>
            <a:pPr>
              <a:buFont typeface="Wingdings" pitchFamily="2" charset="2"/>
              <a:buChar char="q"/>
            </a:pPr>
            <a:r>
              <a:rPr lang="en-US" sz="2400" dirty="0" smtClean="0"/>
              <a:t>The Motor Vehicles Act, 1939 </a:t>
            </a:r>
          </a:p>
          <a:p>
            <a:pPr>
              <a:buFont typeface="Wingdings" pitchFamily="2" charset="2"/>
              <a:buChar char="q"/>
            </a:pPr>
            <a:r>
              <a:rPr lang="en-US" sz="2400" dirty="0" smtClean="0"/>
              <a:t>The Motor Vehicles Act, 1988 </a:t>
            </a:r>
          </a:p>
          <a:p>
            <a:pPr>
              <a:buFont typeface="Wingdings" pitchFamily="2" charset="2"/>
              <a:buChar char="q"/>
            </a:pPr>
            <a:r>
              <a:rPr lang="en-US" sz="2400" dirty="0" smtClean="0"/>
              <a:t>Effective from 1</a:t>
            </a:r>
            <a:r>
              <a:rPr lang="en-US" sz="2400" baseline="30000" dirty="0" smtClean="0"/>
              <a:t>st</a:t>
            </a:r>
            <a:r>
              <a:rPr lang="en-US" sz="2400" dirty="0" smtClean="0"/>
              <a:t> July 1989</a:t>
            </a:r>
          </a:p>
          <a:p>
            <a:pPr>
              <a:buFont typeface="Arial" charset="0"/>
              <a:buNone/>
            </a:pPr>
            <a:r>
              <a:rPr lang="en-US" sz="2400" u="sng" dirty="0" smtClean="0"/>
              <a:t>Deals exclusively with Third Party Insurance </a:t>
            </a:r>
            <a:r>
              <a:rPr lang="en-US" sz="2400" dirty="0" smtClean="0"/>
              <a:t>:</a:t>
            </a:r>
          </a:p>
          <a:p>
            <a:pPr>
              <a:buFont typeface="Wingdings" pitchFamily="2" charset="2"/>
              <a:buChar char="q"/>
            </a:pPr>
            <a:r>
              <a:rPr lang="en-US" sz="2400" dirty="0" smtClean="0"/>
              <a:t>Chapter X ( Sec. 140 to 144) : Liability without Fault</a:t>
            </a:r>
          </a:p>
          <a:p>
            <a:pPr>
              <a:buFont typeface="Wingdings" pitchFamily="2" charset="2"/>
              <a:buChar char="q"/>
            </a:pPr>
            <a:r>
              <a:rPr lang="en-US" sz="2400" dirty="0" smtClean="0"/>
              <a:t>Chapter XI ( Sec. 145 to 164 ) : Insurance of Motor Vehicles against Third Party Risks</a:t>
            </a:r>
          </a:p>
          <a:p>
            <a:pPr>
              <a:buFont typeface="Wingdings" pitchFamily="2" charset="2"/>
              <a:buChar char="q"/>
            </a:pPr>
            <a:r>
              <a:rPr lang="en-US" sz="2400" dirty="0" smtClean="0"/>
              <a:t>Chapter XII (Sec. 165 to 176) : Claims Tribunals</a:t>
            </a:r>
          </a:p>
          <a:p>
            <a:pPr>
              <a:buFont typeface="Wingdings" pitchFamily="2" charset="2"/>
              <a:buChar char="q"/>
            </a:pPr>
            <a:r>
              <a:rPr lang="en-US" sz="2400" dirty="0" smtClean="0"/>
              <a:t>Definitions ( Sec. 2) </a:t>
            </a:r>
          </a:p>
          <a:p>
            <a:pPr>
              <a:buFont typeface="Wingdings" pitchFamily="2" charset="2"/>
              <a:buChar char="q"/>
            </a:pPr>
            <a:r>
              <a:rPr lang="en-US" sz="2400" dirty="0" smtClean="0"/>
              <a:t>Driving </a:t>
            </a:r>
            <a:r>
              <a:rPr lang="en-US" sz="2400" dirty="0" err="1" smtClean="0"/>
              <a:t>Licence</a:t>
            </a:r>
            <a:r>
              <a:rPr lang="en-US" sz="2400" dirty="0" smtClean="0"/>
              <a:t> ( Sec. 3 to 15)</a:t>
            </a:r>
          </a:p>
          <a:p>
            <a:pPr>
              <a:buFont typeface="Wingdings" pitchFamily="2" charset="2"/>
              <a:buChar char="q"/>
            </a:pPr>
            <a:r>
              <a:rPr lang="en-US" sz="2400" dirty="0" smtClean="0"/>
              <a:t>Permit ( Sec. 66 to 87)</a:t>
            </a:r>
          </a:p>
        </p:txBody>
      </p:sp>
      <p:sp>
        <p:nvSpPr>
          <p:cNvPr id="25602"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14288"/>
            <a:ext cx="9144000" cy="1052512"/>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IN" sz="3200" b="1" u="sng" dirty="0">
                <a:solidFill>
                  <a:schemeClr val="tx1"/>
                </a:solidFill>
              </a:rPr>
              <a:t>LEGAL PROVISIONS</a:t>
            </a:r>
          </a:p>
        </p:txBody>
      </p:sp>
      <p:sp>
        <p:nvSpPr>
          <p:cNvPr id="6" name="Title 3"/>
          <p:cNvSpPr txBox="1">
            <a:spLocks/>
          </p:cNvSpPr>
          <p:nvPr/>
        </p:nvSpPr>
        <p:spPr>
          <a:xfrm>
            <a:off x="0" y="0"/>
            <a:ext cx="9144000" cy="1066800"/>
          </a:xfrm>
          <a:prstGeom prst="rect">
            <a:avLst/>
          </a:prstGeom>
        </p:spPr>
        <p:txBody>
          <a:bodyPr>
            <a:normAutofit/>
          </a:bodyPr>
          <a:lstStyle/>
          <a:p>
            <a:pPr algn="ctr" eaLnBrk="1" fontAlgn="auto" hangingPunct="1">
              <a:spcAft>
                <a:spcPts val="0"/>
              </a:spcAft>
              <a:defRPr/>
            </a:pPr>
            <a:r>
              <a:rPr lang="en-IN" sz="3200" b="1" dirty="0">
                <a:latin typeface="+mj-lt"/>
                <a:ea typeface="+mj-ea"/>
                <a:cs typeface="+mj-cs"/>
              </a:rPr>
              <a:t> </a:t>
            </a: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8195" name="Title 3"/>
          <p:cNvSpPr>
            <a:spLocks noGrp="1"/>
          </p:cNvSpPr>
          <p:nvPr>
            <p:ph type="title"/>
          </p:nvPr>
        </p:nvSpPr>
        <p:spPr>
          <a:xfrm>
            <a:off x="457200" y="-17463"/>
            <a:ext cx="8229600" cy="1143001"/>
          </a:xfrm>
        </p:spPr>
        <p:txBody>
          <a:bodyPr anchor="t"/>
          <a:lstStyle/>
          <a:p>
            <a:pPr eaLnBrk="1" hangingPunct="1"/>
            <a:r>
              <a:rPr lang="en-IN" sz="3200" b="1"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1071563" y="1214438"/>
          <a:ext cx="7572428" cy="4785360"/>
        </p:xfrm>
        <a:graphic>
          <a:graphicData uri="http://schemas.openxmlformats.org/drawingml/2006/table">
            <a:tbl>
              <a:tblPr firstRow="1" bandRow="1">
                <a:tableStyleId>{5C22544A-7EE6-4342-B048-85BDC9FD1C3A}</a:tableStyleId>
              </a:tblPr>
              <a:tblGrid>
                <a:gridCol w="7572428"/>
              </a:tblGrid>
              <a:tr h="408466">
                <a:tc>
                  <a:txBody>
                    <a:bodyPr/>
                    <a:lstStyle/>
                    <a:p>
                      <a:r>
                        <a:rPr lang="en-IN" dirty="0" smtClean="0"/>
                        <a:t>A new Section 149 is introduced –Settlement</a:t>
                      </a:r>
                      <a:r>
                        <a:rPr lang="en-IN" baseline="0" dirty="0" smtClean="0"/>
                        <a:t> by insurance company and procedure therefore </a:t>
                      </a:r>
                      <a:endParaRPr lang="en-IN" dirty="0"/>
                    </a:p>
                  </a:txBody>
                  <a:tcPr/>
                </a:tc>
              </a:tr>
              <a:tr h="2725450">
                <a:tc>
                  <a:txBody>
                    <a:bodyPr/>
                    <a:lstStyle/>
                    <a:p>
                      <a:pPr algn="just"/>
                      <a:r>
                        <a:rPr lang="en-IN" sz="1400" kern="1200" baseline="0" dirty="0" smtClean="0">
                          <a:solidFill>
                            <a:schemeClr val="dk1"/>
                          </a:solidFill>
                          <a:latin typeface="+mn-lt"/>
                          <a:ea typeface="+mn-ea"/>
                          <a:cs typeface="+mn-cs"/>
                        </a:rPr>
                        <a:t>(</a:t>
                      </a:r>
                      <a:r>
                        <a:rPr lang="en-IN" sz="1400" i="1" kern="1200" baseline="0" dirty="0" smtClean="0">
                          <a:solidFill>
                            <a:schemeClr val="dk1"/>
                          </a:solidFill>
                          <a:latin typeface="+mn-lt"/>
                          <a:ea typeface="+mn-ea"/>
                          <a:cs typeface="+mn-cs"/>
                        </a:rPr>
                        <a:t>1) The insurance company shall, upon receiving information of the accident, </a:t>
                      </a:r>
                      <a:r>
                        <a:rPr lang="en-IN" sz="1400" kern="1200" baseline="0" dirty="0" smtClean="0">
                          <a:solidFill>
                            <a:schemeClr val="dk1"/>
                          </a:solidFill>
                          <a:latin typeface="+mn-lt"/>
                          <a:ea typeface="+mn-ea"/>
                          <a:cs typeface="+mn-cs"/>
                        </a:rPr>
                        <a:t>either from claimant or through accident information report or otherwise, designate an officer to settle the claims relating to such accident.</a:t>
                      </a:r>
                    </a:p>
                    <a:p>
                      <a:pPr algn="just"/>
                      <a:endParaRPr lang="en-IN" sz="1400" kern="1200" baseline="0" dirty="0" smtClean="0">
                        <a:solidFill>
                          <a:schemeClr val="dk1"/>
                        </a:solidFill>
                        <a:latin typeface="+mn-lt"/>
                        <a:ea typeface="+mn-ea"/>
                        <a:cs typeface="+mn-cs"/>
                      </a:endParaRPr>
                    </a:p>
                    <a:p>
                      <a:pPr algn="just"/>
                      <a:r>
                        <a:rPr lang="en-IN" sz="1400" kern="1200" baseline="0" dirty="0" smtClean="0">
                          <a:solidFill>
                            <a:schemeClr val="dk1"/>
                          </a:solidFill>
                          <a:latin typeface="+mn-lt"/>
                          <a:ea typeface="+mn-ea"/>
                          <a:cs typeface="+mn-cs"/>
                        </a:rPr>
                        <a:t>(</a:t>
                      </a:r>
                      <a:r>
                        <a:rPr lang="en-IN" sz="1400" i="1" kern="1200" baseline="0" dirty="0" smtClean="0">
                          <a:solidFill>
                            <a:schemeClr val="dk1"/>
                          </a:solidFill>
                          <a:latin typeface="+mn-lt"/>
                          <a:ea typeface="+mn-ea"/>
                          <a:cs typeface="+mn-cs"/>
                        </a:rPr>
                        <a:t>2) An officer designated by the insurance company for processing the settlement </a:t>
                      </a:r>
                      <a:r>
                        <a:rPr lang="en-IN" sz="1400" kern="1200" baseline="0" dirty="0" smtClean="0">
                          <a:solidFill>
                            <a:schemeClr val="dk1"/>
                          </a:solidFill>
                          <a:latin typeface="+mn-lt"/>
                          <a:ea typeface="+mn-ea"/>
                          <a:cs typeface="+mn-cs"/>
                        </a:rPr>
                        <a:t>of claim of compensation may make an offer to the claimant for settlement before the Claims Tribunal giving such details, within thirty days and after following such procedure as may be prescribed by the Central Government.</a:t>
                      </a:r>
                    </a:p>
                    <a:p>
                      <a:pPr algn="just"/>
                      <a:endParaRPr lang="en-IN" sz="1400" kern="1200" baseline="0" dirty="0" smtClean="0">
                        <a:solidFill>
                          <a:schemeClr val="dk1"/>
                        </a:solidFill>
                        <a:latin typeface="+mn-lt"/>
                        <a:ea typeface="+mn-ea"/>
                        <a:cs typeface="+mn-cs"/>
                      </a:endParaRPr>
                    </a:p>
                    <a:p>
                      <a:pPr algn="just"/>
                      <a:r>
                        <a:rPr lang="en-IN" sz="1400" kern="1200" baseline="0" dirty="0" smtClean="0">
                          <a:solidFill>
                            <a:schemeClr val="dk1"/>
                          </a:solidFill>
                          <a:latin typeface="+mn-lt"/>
                          <a:ea typeface="+mn-ea"/>
                          <a:cs typeface="+mn-cs"/>
                        </a:rPr>
                        <a:t>(</a:t>
                      </a:r>
                      <a:r>
                        <a:rPr lang="en-IN" sz="1400" i="1" kern="1200" baseline="0" dirty="0" smtClean="0">
                          <a:solidFill>
                            <a:schemeClr val="dk1"/>
                          </a:solidFill>
                          <a:latin typeface="+mn-lt"/>
                          <a:ea typeface="+mn-ea"/>
                          <a:cs typeface="+mn-cs"/>
                        </a:rPr>
                        <a:t>3) If, the claimant to whom the offer is made under sub-section (2),—</a:t>
                      </a:r>
                    </a:p>
                    <a:p>
                      <a:pPr algn="just"/>
                      <a:endParaRPr lang="en-IN" sz="1400" i="1" kern="1200" baseline="0" dirty="0" smtClean="0">
                        <a:solidFill>
                          <a:schemeClr val="dk1"/>
                        </a:solidFill>
                        <a:latin typeface="+mn-lt"/>
                        <a:ea typeface="+mn-ea"/>
                        <a:cs typeface="+mn-cs"/>
                      </a:endParaRPr>
                    </a:p>
                    <a:p>
                      <a:pPr marL="342900" indent="-342900" algn="just">
                        <a:buAutoNum type="alphaLcParenBoth"/>
                      </a:pPr>
                      <a:r>
                        <a:rPr lang="en-IN" sz="1400" i="1" kern="1200" baseline="0" dirty="0" smtClean="0">
                          <a:solidFill>
                            <a:schemeClr val="dk1"/>
                          </a:solidFill>
                          <a:latin typeface="+mn-lt"/>
                          <a:ea typeface="+mn-ea"/>
                          <a:cs typeface="+mn-cs"/>
                        </a:rPr>
                        <a:t>accepts such offer,—</a:t>
                      </a:r>
                    </a:p>
                    <a:p>
                      <a:pPr algn="just"/>
                      <a:r>
                        <a:rPr lang="en-IN" sz="1400" kern="1200" baseline="0" dirty="0" smtClean="0">
                          <a:solidFill>
                            <a:schemeClr val="dk1"/>
                          </a:solidFill>
                          <a:latin typeface="+mn-lt"/>
                          <a:ea typeface="+mn-ea"/>
                          <a:cs typeface="+mn-cs"/>
                        </a:rPr>
                        <a:t>(</a:t>
                      </a:r>
                      <a:r>
                        <a:rPr lang="en-IN" sz="1400" i="1" kern="1200" baseline="0" dirty="0" err="1" smtClean="0">
                          <a:solidFill>
                            <a:schemeClr val="dk1"/>
                          </a:solidFill>
                          <a:latin typeface="+mn-lt"/>
                          <a:ea typeface="+mn-ea"/>
                          <a:cs typeface="+mn-cs"/>
                        </a:rPr>
                        <a:t>i</a:t>
                      </a:r>
                      <a:r>
                        <a:rPr lang="en-IN" sz="1400" i="1" kern="1200" baseline="0" dirty="0" smtClean="0">
                          <a:solidFill>
                            <a:schemeClr val="dk1"/>
                          </a:solidFill>
                          <a:latin typeface="+mn-lt"/>
                          <a:ea typeface="+mn-ea"/>
                          <a:cs typeface="+mn-cs"/>
                        </a:rPr>
                        <a:t>) the Claims Tribunal shall make a record of such settlement, and </a:t>
                      </a:r>
                      <a:r>
                        <a:rPr lang="en-IN" sz="1400" kern="1200" baseline="0" dirty="0" smtClean="0">
                          <a:solidFill>
                            <a:schemeClr val="dk1"/>
                          </a:solidFill>
                          <a:latin typeface="+mn-lt"/>
                          <a:ea typeface="+mn-ea"/>
                          <a:cs typeface="+mn-cs"/>
                        </a:rPr>
                        <a:t>such claim shall be deemed to be settled by consent; and</a:t>
                      </a:r>
                    </a:p>
                    <a:p>
                      <a:pPr algn="just"/>
                      <a:r>
                        <a:rPr lang="en-IN" sz="1400" kern="1200" baseline="0" dirty="0" smtClean="0">
                          <a:solidFill>
                            <a:schemeClr val="dk1"/>
                          </a:solidFill>
                          <a:latin typeface="+mn-lt"/>
                          <a:ea typeface="+mn-ea"/>
                          <a:cs typeface="+mn-cs"/>
                        </a:rPr>
                        <a:t>(</a:t>
                      </a:r>
                      <a:r>
                        <a:rPr lang="en-IN" sz="1400" i="1" kern="1200" baseline="0" dirty="0" smtClean="0">
                          <a:solidFill>
                            <a:schemeClr val="dk1"/>
                          </a:solidFill>
                          <a:latin typeface="+mn-lt"/>
                          <a:ea typeface="+mn-ea"/>
                          <a:cs typeface="+mn-cs"/>
                        </a:rPr>
                        <a:t>ii) the payment shall be made by the insurance company within a </a:t>
                      </a:r>
                      <a:r>
                        <a:rPr lang="en-IN" sz="1400" kern="1200" baseline="0" dirty="0" smtClean="0">
                          <a:solidFill>
                            <a:schemeClr val="dk1"/>
                          </a:solidFill>
                          <a:latin typeface="+mn-lt"/>
                          <a:ea typeface="+mn-ea"/>
                          <a:cs typeface="+mn-cs"/>
                        </a:rPr>
                        <a:t>maximum period of thirty days from the date of receipt of such record of settlement;</a:t>
                      </a:r>
                    </a:p>
                    <a:p>
                      <a:pPr algn="just"/>
                      <a:endParaRPr lang="en-IN" sz="1400" kern="1200" baseline="0" dirty="0" smtClean="0">
                        <a:solidFill>
                          <a:schemeClr val="dk1"/>
                        </a:solidFill>
                        <a:latin typeface="+mn-lt"/>
                        <a:ea typeface="+mn-ea"/>
                        <a:cs typeface="+mn-cs"/>
                      </a:endParaRPr>
                    </a:p>
                    <a:p>
                      <a:pPr algn="just"/>
                      <a:r>
                        <a:rPr lang="en-IN" sz="1400" kern="1200" baseline="0" dirty="0" smtClean="0">
                          <a:solidFill>
                            <a:schemeClr val="dk1"/>
                          </a:solidFill>
                          <a:latin typeface="+mn-lt"/>
                          <a:ea typeface="+mn-ea"/>
                          <a:cs typeface="+mn-cs"/>
                        </a:rPr>
                        <a:t>(</a:t>
                      </a:r>
                      <a:r>
                        <a:rPr lang="en-IN" sz="1400" i="1" kern="1200" baseline="0" dirty="0" smtClean="0">
                          <a:solidFill>
                            <a:schemeClr val="dk1"/>
                          </a:solidFill>
                          <a:latin typeface="+mn-lt"/>
                          <a:ea typeface="+mn-ea"/>
                          <a:cs typeface="+mn-cs"/>
                        </a:rPr>
                        <a:t>b) rejects such offer, a date of hearing shall be fixed by the Claims Tribunal </a:t>
                      </a:r>
                      <a:r>
                        <a:rPr lang="en-IN" sz="1400" kern="1200" baseline="0" dirty="0" smtClean="0">
                          <a:solidFill>
                            <a:schemeClr val="dk1"/>
                          </a:solidFill>
                          <a:latin typeface="+mn-lt"/>
                          <a:ea typeface="+mn-ea"/>
                          <a:cs typeface="+mn-cs"/>
                        </a:rPr>
                        <a:t>to adjudicate such claim on merits.</a:t>
                      </a:r>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9219" name="Title 3"/>
          <p:cNvSpPr>
            <a:spLocks noGrp="1"/>
          </p:cNvSpPr>
          <p:nvPr>
            <p:ph type="title"/>
          </p:nvPr>
        </p:nvSpPr>
        <p:spPr>
          <a:xfrm>
            <a:off x="457200" y="-17463"/>
            <a:ext cx="8229600" cy="1143001"/>
          </a:xfrm>
        </p:spPr>
        <p:txBody>
          <a:bodyPr anchor="t"/>
          <a:lstStyle/>
          <a:p>
            <a:pPr eaLnBrk="1" hangingPunct="1"/>
            <a:r>
              <a:rPr lang="en-IN" sz="3200" b="1"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714375" y="1143000"/>
          <a:ext cx="8286808" cy="5212080"/>
        </p:xfrm>
        <a:graphic>
          <a:graphicData uri="http://schemas.openxmlformats.org/drawingml/2006/table">
            <a:tbl>
              <a:tblPr firstRow="1" bandRow="1">
                <a:tableStyleId>{5C22544A-7EE6-4342-B048-85BDC9FD1C3A}</a:tableStyleId>
              </a:tblPr>
              <a:tblGrid>
                <a:gridCol w="2710639"/>
                <a:gridCol w="5576169"/>
              </a:tblGrid>
              <a:tr h="604982">
                <a:tc gridSpan="2">
                  <a:txBody>
                    <a:bodyPr/>
                    <a:lstStyle/>
                    <a:p>
                      <a:r>
                        <a:rPr lang="en-IN" sz="1800" b="1" kern="1200" dirty="0" smtClean="0">
                          <a:solidFill>
                            <a:schemeClr val="lt1"/>
                          </a:solidFill>
                          <a:latin typeface="+mn-lt"/>
                          <a:ea typeface="+mn-ea"/>
                          <a:cs typeface="+mn-cs"/>
                        </a:rPr>
                        <a:t>Duty of insurers to satisfy judgments and awards against persons insured in respect of third party risks</a:t>
                      </a:r>
                      <a:endParaRPr lang="en-IN" dirty="0"/>
                    </a:p>
                  </a:txBody>
                  <a:tcPr/>
                </a:tc>
                <a:tc hMerge="1">
                  <a:txBody>
                    <a:bodyPr/>
                    <a:lstStyle/>
                    <a:p>
                      <a:endParaRPr lang="en-IN" dirty="0"/>
                    </a:p>
                  </a:txBody>
                  <a:tcPr/>
                </a:tc>
              </a:tr>
              <a:tr h="345704">
                <a:tc>
                  <a:txBody>
                    <a:bodyPr/>
                    <a:lstStyle/>
                    <a:p>
                      <a:pPr algn="just"/>
                      <a:r>
                        <a:rPr lang="en-IN" dirty="0" smtClean="0"/>
                        <a:t>Old Provision</a:t>
                      </a:r>
                      <a:endParaRPr lang="en-IN" dirty="0"/>
                    </a:p>
                  </a:txBody>
                  <a:tcPr/>
                </a:tc>
                <a:tc>
                  <a:txBody>
                    <a:bodyPr/>
                    <a:lstStyle/>
                    <a:p>
                      <a:pPr algn="just"/>
                      <a:r>
                        <a:rPr lang="en-IN" dirty="0" smtClean="0"/>
                        <a:t>New Provision</a:t>
                      </a:r>
                      <a:endParaRPr lang="en-IN" dirty="0"/>
                    </a:p>
                  </a:txBody>
                  <a:tcPr/>
                </a:tc>
              </a:tr>
              <a:tr h="345704">
                <a:tc>
                  <a:txBody>
                    <a:bodyPr/>
                    <a:lstStyle/>
                    <a:p>
                      <a:pPr algn="just"/>
                      <a:r>
                        <a:rPr lang="en-IN" dirty="0" smtClean="0"/>
                        <a:t>Section 149</a:t>
                      </a:r>
                      <a:endParaRPr lang="en-IN"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800" i="0" kern="1200" baseline="0" dirty="0" smtClean="0">
                          <a:solidFill>
                            <a:schemeClr val="dk1"/>
                          </a:solidFill>
                          <a:latin typeface="+mn-lt"/>
                          <a:ea typeface="+mn-ea"/>
                          <a:cs typeface="+mn-cs"/>
                        </a:rPr>
                        <a:t>Section 150</a:t>
                      </a:r>
                    </a:p>
                  </a:txBody>
                  <a:tcPr/>
                </a:tc>
              </a:tr>
              <a:tr h="1642095">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800" dirty="0" smtClean="0"/>
                        <a:t>In addition to the earlier mentioned defences , Section 150 (2) adds following with respect to breach</a:t>
                      </a:r>
                      <a:r>
                        <a:rPr lang="en-IN" sz="1800" baseline="0" dirty="0" smtClean="0"/>
                        <a:t> of a specified condition of policy </a:t>
                      </a:r>
                      <a:r>
                        <a:rPr lang="en-IN" sz="1800" dirty="0" smtClean="0"/>
                        <a:t>:</a:t>
                      </a:r>
                    </a:p>
                    <a:p>
                      <a:pPr marL="0" marR="0" indent="0" algn="just" defTabSz="914400" rtl="0" eaLnBrk="1" fontAlgn="auto" latinLnBrk="0" hangingPunct="1">
                        <a:lnSpc>
                          <a:spcPct val="100000"/>
                        </a:lnSpc>
                        <a:spcBef>
                          <a:spcPts val="0"/>
                        </a:spcBef>
                        <a:spcAft>
                          <a:spcPts val="0"/>
                        </a:spcAft>
                        <a:buClrTx/>
                        <a:buSzTx/>
                        <a:buFontTx/>
                        <a:buNone/>
                        <a:tabLst/>
                        <a:defRPr/>
                      </a:pPr>
                      <a:endParaRPr lang="en-IN" sz="1800" dirty="0" smtClean="0"/>
                    </a:p>
                    <a:p>
                      <a:pPr marL="342900" marR="0" indent="-34290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en-IN" sz="1800" dirty="0" smtClean="0"/>
                        <a:t>Driving under the influence of alcohol or drugs as laid down in Section 185 </a:t>
                      </a:r>
                    </a:p>
                    <a:p>
                      <a:pPr marL="342900" marR="0" indent="-342900" algn="just" defTabSz="914400" rtl="0" eaLnBrk="1" fontAlgn="auto" latinLnBrk="0" hangingPunct="1">
                        <a:lnSpc>
                          <a:spcPct val="100000"/>
                        </a:lnSpc>
                        <a:spcBef>
                          <a:spcPts val="0"/>
                        </a:spcBef>
                        <a:spcAft>
                          <a:spcPts val="0"/>
                        </a:spcAft>
                        <a:buClrTx/>
                        <a:buSzTx/>
                        <a:buFont typeface="Wingdings" pitchFamily="2" charset="2"/>
                        <a:buChar char="ü"/>
                        <a:tabLst/>
                        <a:defRPr/>
                      </a:pPr>
                      <a:r>
                        <a:rPr lang="en-IN" sz="1800" dirty="0" smtClean="0"/>
                        <a:t>There is non-receipt of premium as required under Section 64VB of the Insurance Act , 1938.</a:t>
                      </a:r>
                    </a:p>
                  </a:txBody>
                  <a:tcPr/>
                </a:tc>
                <a:tc hMerge="1">
                  <a:txBody>
                    <a:bodyPr/>
                    <a:lstStyle/>
                    <a:p>
                      <a:pPr algn="just"/>
                      <a:endParaRPr lang="en-IN" i="0" dirty="0">
                        <a:solidFill>
                          <a:srgbClr val="C00000"/>
                        </a:solidFill>
                      </a:endParaRPr>
                    </a:p>
                  </a:txBody>
                  <a:tcPr/>
                </a:tc>
              </a:tr>
              <a:tr h="604982">
                <a:tc gridSpan="2">
                  <a:txBody>
                    <a:bodyPr/>
                    <a:lstStyle/>
                    <a:p>
                      <a:pPr algn="just"/>
                      <a:r>
                        <a:rPr lang="en-IN" dirty="0" smtClean="0"/>
                        <a:t>The aspect of pay &amp; recovery as mentioned earlier in Section</a:t>
                      </a:r>
                      <a:r>
                        <a:rPr lang="en-IN" baseline="0" dirty="0" smtClean="0"/>
                        <a:t> 149(5) is deleted in the Amendment Act.</a:t>
                      </a:r>
                      <a:endParaRPr lang="en-IN" dirty="0"/>
                    </a:p>
                  </a:txBody>
                  <a:tcPr/>
                </a:tc>
                <a:tc hMerge="1">
                  <a:txBody>
                    <a:bodyPr/>
                    <a:lstStyle/>
                    <a:p>
                      <a:endParaRPr lang="en-IN" dirty="0">
                        <a:solidFill>
                          <a:srgbClr val="C00000"/>
                        </a:solidFill>
                      </a:endParaRPr>
                    </a:p>
                  </a:txBody>
                  <a:tcPr/>
                </a:tc>
              </a:tr>
              <a:tr h="1100002">
                <a:tc gridSpan="2">
                  <a:txBody>
                    <a:bodyPr/>
                    <a:lstStyle/>
                    <a:p>
                      <a:r>
                        <a:rPr lang="en-IN" sz="1800" kern="1200" baseline="0" dirty="0" smtClean="0">
                          <a:solidFill>
                            <a:schemeClr val="dk1"/>
                          </a:solidFill>
                          <a:latin typeface="+mn-lt"/>
                          <a:ea typeface="+mn-ea"/>
                          <a:cs typeface="+mn-cs"/>
                        </a:rPr>
                        <a:t>It shall be the duty of the owner of the vehicle to furnish to the tribunal or court the information as to whether the vehicle had been insured on the date of the accident, and if so, the name of the insurance company with which it is insured.</a:t>
                      </a:r>
                      <a:endParaRPr lang="en-IN" dirty="0" smtClean="0"/>
                    </a:p>
                  </a:txBody>
                  <a:tcPr/>
                </a:tc>
                <a:tc hMerge="1">
                  <a:txBody>
                    <a:bodyPr/>
                    <a:lstStyle/>
                    <a:p>
                      <a:endParaRPr lang="en-IN"/>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0243" name="Title 3"/>
          <p:cNvSpPr>
            <a:spLocks noGrp="1"/>
          </p:cNvSpPr>
          <p:nvPr>
            <p:ph type="title"/>
          </p:nvPr>
        </p:nvSpPr>
        <p:spPr>
          <a:xfrm>
            <a:off x="457200" y="-17463"/>
            <a:ext cx="8229600" cy="1143001"/>
          </a:xfrm>
        </p:spPr>
        <p:txBody>
          <a:bodyPr anchor="t"/>
          <a:lstStyle/>
          <a:p>
            <a:pPr eaLnBrk="1" hangingPunct="1"/>
            <a:r>
              <a:rPr lang="en-IN" sz="3200" b="1"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714375" y="1143000"/>
          <a:ext cx="8286808" cy="4389120"/>
        </p:xfrm>
        <a:graphic>
          <a:graphicData uri="http://schemas.openxmlformats.org/drawingml/2006/table">
            <a:tbl>
              <a:tblPr firstRow="1" bandRow="1">
                <a:tableStyleId>{5C22544A-7EE6-4342-B048-85BDC9FD1C3A}</a:tableStyleId>
              </a:tblPr>
              <a:tblGrid>
                <a:gridCol w="3857652"/>
                <a:gridCol w="4429156"/>
              </a:tblGrid>
              <a:tr h="345704">
                <a:tc gridSpan="2">
                  <a:txBody>
                    <a:bodyPr/>
                    <a:lstStyle/>
                    <a:p>
                      <a:pPr algn="just"/>
                      <a:r>
                        <a:rPr lang="en-IN" dirty="0" smtClean="0"/>
                        <a:t>Section 161 : </a:t>
                      </a:r>
                      <a:r>
                        <a:rPr lang="en-IN" sz="1800" b="1" kern="1200" dirty="0" smtClean="0">
                          <a:solidFill>
                            <a:schemeClr val="lt1"/>
                          </a:solidFill>
                          <a:latin typeface="+mn-lt"/>
                          <a:ea typeface="+mn-ea"/>
                          <a:cs typeface="+mn-cs"/>
                        </a:rPr>
                        <a:t>Special provisions as to compensation in case of hit and run motor accident</a:t>
                      </a:r>
                      <a:endParaRPr lang="en-IN" dirty="0"/>
                    </a:p>
                  </a:txBody>
                  <a:tcPr/>
                </a:tc>
                <a:tc hMerge="1">
                  <a:txBody>
                    <a:bodyPr/>
                    <a:lstStyle/>
                    <a:p>
                      <a:pPr algn="just"/>
                      <a:endParaRPr lang="en-IN" dirty="0"/>
                    </a:p>
                  </a:txBody>
                  <a:tcPr/>
                </a:tc>
              </a:tr>
              <a:tr h="345704">
                <a:tc>
                  <a:txBody>
                    <a:bodyPr/>
                    <a:lstStyle/>
                    <a:p>
                      <a:pPr algn="just"/>
                      <a:r>
                        <a:rPr lang="en-IN" dirty="0" smtClean="0"/>
                        <a:t>Old Provision</a:t>
                      </a:r>
                      <a:endParaRPr lang="en-IN" dirty="0"/>
                    </a:p>
                  </a:txBody>
                  <a:tcPr/>
                </a:tc>
                <a:tc>
                  <a:txBody>
                    <a:bodyPr/>
                    <a:lstStyle/>
                    <a:p>
                      <a:pPr algn="just"/>
                      <a:r>
                        <a:rPr lang="en-IN" dirty="0" smtClean="0"/>
                        <a:t>New Provision</a:t>
                      </a:r>
                      <a:endParaRPr lang="en-IN" dirty="0"/>
                    </a:p>
                  </a:txBody>
                  <a:tcPr/>
                </a:tc>
              </a:tr>
              <a:tr h="345704">
                <a:tc>
                  <a:txBody>
                    <a:bodyPr/>
                    <a:lstStyle/>
                    <a:p>
                      <a:pPr algn="just"/>
                      <a:r>
                        <a:rPr lang="en-IN" dirty="0" smtClean="0"/>
                        <a:t>Amount of Compensation :</a:t>
                      </a:r>
                    </a:p>
                    <a:p>
                      <a:pPr algn="just"/>
                      <a:endParaRPr lang="en-IN" dirty="0" smtClean="0"/>
                    </a:p>
                    <a:p>
                      <a:pPr algn="just"/>
                      <a:r>
                        <a:rPr lang="en-IN" dirty="0" smtClean="0"/>
                        <a:t>Death : Rs. 25,000 /-</a:t>
                      </a:r>
                    </a:p>
                    <a:p>
                      <a:pPr algn="just"/>
                      <a:r>
                        <a:rPr lang="en-IN" dirty="0" smtClean="0"/>
                        <a:t>Grievous Hurt : Rs. 12,500 /-</a:t>
                      </a:r>
                      <a:endParaRPr lang="en-IN" dirty="0"/>
                    </a:p>
                  </a:txBody>
                  <a:tcPr/>
                </a:tc>
                <a:tc>
                  <a:txBody>
                    <a:bodyPr/>
                    <a:lstStyle/>
                    <a:p>
                      <a:pPr algn="just"/>
                      <a:r>
                        <a:rPr lang="en-IN" dirty="0" smtClean="0"/>
                        <a:t>Amount of Compensation :</a:t>
                      </a:r>
                    </a:p>
                    <a:p>
                      <a:pPr algn="just"/>
                      <a:endParaRPr lang="en-IN" dirty="0" smtClean="0"/>
                    </a:p>
                    <a:p>
                      <a:pPr algn="just"/>
                      <a:r>
                        <a:rPr lang="en-IN" dirty="0" smtClean="0"/>
                        <a:t>Death : Rs. 2,00,000 /-</a:t>
                      </a:r>
                    </a:p>
                    <a:p>
                      <a:pPr algn="just"/>
                      <a:r>
                        <a:rPr lang="en-IN" dirty="0" smtClean="0"/>
                        <a:t>Grievous Hurt : Rs. 50,000 /-</a:t>
                      </a:r>
                    </a:p>
                  </a:txBody>
                  <a:tcPr/>
                </a:tc>
              </a:tr>
              <a:tr h="345704">
                <a:tc gridSpan="2">
                  <a:txBody>
                    <a:bodyPr/>
                    <a:lstStyle/>
                    <a:p>
                      <a:pPr algn="just"/>
                      <a:r>
                        <a:rPr lang="en-IN" dirty="0" smtClean="0"/>
                        <a:t>The Central Government may</a:t>
                      </a:r>
                      <a:r>
                        <a:rPr lang="en-IN" baseline="0" dirty="0" smtClean="0"/>
                        <a:t> by notification frame scheme for payment of mentioned or such higher amount , specifying the manner in which it shall be administered .</a:t>
                      </a:r>
                    </a:p>
                  </a:txBody>
                  <a:tcPr/>
                </a:tc>
                <a:tc hMerge="1">
                  <a:txBody>
                    <a:bodyPr/>
                    <a:lstStyle/>
                    <a:p>
                      <a:pPr algn="just"/>
                      <a:endParaRPr lang="en-IN" dirty="0" smtClean="0"/>
                    </a:p>
                  </a:txBody>
                  <a:tcPr/>
                </a:tc>
              </a:tr>
              <a:tr h="345704">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baseline="0" dirty="0" smtClean="0"/>
                        <a:t>There is no mention of </a:t>
                      </a:r>
                      <a:r>
                        <a:rPr lang="en-IN" baseline="0" dirty="0" err="1" smtClean="0"/>
                        <a:t>Solatium</a:t>
                      </a:r>
                      <a:r>
                        <a:rPr lang="en-IN" baseline="0" dirty="0" smtClean="0"/>
                        <a:t> Fund.</a:t>
                      </a:r>
                      <a:endParaRPr lang="en-IN" dirty="0" smtClean="0"/>
                    </a:p>
                  </a:txBody>
                  <a:tcPr/>
                </a:tc>
                <a:tc hMerge="1">
                  <a:txBody>
                    <a:bodyPr/>
                    <a:lstStyle/>
                    <a:p>
                      <a:endParaRPr lang="en-IN"/>
                    </a:p>
                  </a:txBody>
                  <a:tcPr/>
                </a:tc>
              </a:tr>
              <a:tr h="345704">
                <a:tc gridSpan="2">
                  <a:txBody>
                    <a:bodyPr/>
                    <a:lstStyle/>
                    <a:p>
                      <a:r>
                        <a:rPr lang="en-IN" dirty="0" smtClean="0"/>
                        <a:t>Section 162 is</a:t>
                      </a:r>
                      <a:r>
                        <a:rPr lang="en-IN" baseline="0" dirty="0" smtClean="0"/>
                        <a:t> a new addition : Scheme </a:t>
                      </a:r>
                      <a:r>
                        <a:rPr lang="en-IN" sz="1800" kern="1200" baseline="0" dirty="0" smtClean="0">
                          <a:solidFill>
                            <a:schemeClr val="dk1"/>
                          </a:solidFill>
                          <a:latin typeface="+mn-lt"/>
                          <a:ea typeface="+mn-ea"/>
                          <a:cs typeface="+mn-cs"/>
                        </a:rPr>
                        <a:t>for the cashless treatment of victims of the accident during the golden hour ( time period lasting one hour following a traumatic injury)</a:t>
                      </a:r>
                      <a:endParaRPr lang="en-IN" dirty="0" smtClean="0"/>
                    </a:p>
                  </a:txBody>
                  <a:tcPr/>
                </a:tc>
                <a:tc hMerge="1">
                  <a:txBody>
                    <a:bodyPr/>
                    <a:lstStyle/>
                    <a:p>
                      <a:endParaRPr lang="en-IN"/>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1267" name="Title 3"/>
          <p:cNvSpPr>
            <a:spLocks noGrp="1"/>
          </p:cNvSpPr>
          <p:nvPr>
            <p:ph type="title"/>
          </p:nvPr>
        </p:nvSpPr>
        <p:spPr>
          <a:xfrm>
            <a:off x="457200" y="-17463"/>
            <a:ext cx="8229600" cy="1143001"/>
          </a:xfrm>
        </p:spPr>
        <p:txBody>
          <a:bodyPr anchor="t"/>
          <a:lstStyle/>
          <a:p>
            <a:pPr eaLnBrk="1" hangingPunct="1"/>
            <a:r>
              <a:rPr lang="en-IN" sz="3200" b="1"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714375" y="1143000"/>
          <a:ext cx="8286808" cy="5394960"/>
        </p:xfrm>
        <a:graphic>
          <a:graphicData uri="http://schemas.openxmlformats.org/drawingml/2006/table">
            <a:tbl>
              <a:tblPr firstRow="1" bandRow="1">
                <a:tableStyleId>{5C22544A-7EE6-4342-B048-85BDC9FD1C3A}</a:tableStyleId>
              </a:tblPr>
              <a:tblGrid>
                <a:gridCol w="4500594"/>
                <a:gridCol w="3786214"/>
              </a:tblGrid>
              <a:tr h="345704">
                <a:tc>
                  <a:txBody>
                    <a:bodyPr/>
                    <a:lstStyle/>
                    <a:p>
                      <a:pPr algn="just"/>
                      <a:r>
                        <a:rPr lang="en-IN" dirty="0" smtClean="0"/>
                        <a:t>Old Provision</a:t>
                      </a:r>
                      <a:endParaRPr lang="en-IN" dirty="0"/>
                    </a:p>
                  </a:txBody>
                  <a:tcPr/>
                </a:tc>
                <a:tc>
                  <a:txBody>
                    <a:bodyPr/>
                    <a:lstStyle/>
                    <a:p>
                      <a:pPr algn="just"/>
                      <a:r>
                        <a:rPr lang="en-IN" dirty="0" smtClean="0"/>
                        <a:t>New Provision</a:t>
                      </a:r>
                      <a:endParaRPr lang="en-IN" dirty="0"/>
                    </a:p>
                  </a:txBody>
                  <a:tcPr/>
                </a:tc>
              </a:tr>
              <a:tr h="345704">
                <a:tc>
                  <a:txBody>
                    <a:bodyPr/>
                    <a:lstStyle/>
                    <a:p>
                      <a:pPr algn="just"/>
                      <a:r>
                        <a:rPr lang="en-IN" dirty="0" smtClean="0"/>
                        <a:t>Section 158(6): </a:t>
                      </a:r>
                      <a:r>
                        <a:rPr lang="en-IN" sz="1800" kern="1200" dirty="0" smtClean="0">
                          <a:solidFill>
                            <a:schemeClr val="dk1"/>
                          </a:solidFill>
                          <a:latin typeface="+mn-lt"/>
                          <a:ea typeface="+mn-ea"/>
                          <a:cs typeface="+mn-cs"/>
                        </a:rPr>
                        <a:t>As soon as any information regarding any accident involving death or bodily injury to any person is recorded or report under this section is completed by a police officer, the officer-in-charge of the police station shall forward a copy of the same within thirty days from the date of recording of information or, as the case may be, on completion of such report to the Claims Tribunal having jurisdiction and a copy thereof to the concerned insurer, and where a copy is made available to the owner, he shall also within </a:t>
                      </a:r>
                      <a:r>
                        <a:rPr lang="en-IN" sz="1800" kern="1200" dirty="0" smtClean="0">
                          <a:solidFill>
                            <a:srgbClr val="C00000"/>
                          </a:solidFill>
                          <a:latin typeface="+mn-lt"/>
                          <a:ea typeface="+mn-ea"/>
                          <a:cs typeface="+mn-cs"/>
                        </a:rPr>
                        <a:t>thirty days </a:t>
                      </a:r>
                      <a:r>
                        <a:rPr lang="en-IN" sz="1800" kern="1200" dirty="0" smtClean="0">
                          <a:solidFill>
                            <a:schemeClr val="dk1"/>
                          </a:solidFill>
                          <a:latin typeface="+mn-lt"/>
                          <a:ea typeface="+mn-ea"/>
                          <a:cs typeface="+mn-cs"/>
                        </a:rPr>
                        <a:t>of receipt of such report, forward the same to such Claims Tribunal and insurer.</a:t>
                      </a:r>
                      <a:endParaRPr lang="en-IN" dirty="0"/>
                    </a:p>
                  </a:txBody>
                  <a:tcPr/>
                </a:tc>
                <a:tc>
                  <a:txBody>
                    <a:bodyPr/>
                    <a:lstStyle/>
                    <a:p>
                      <a:pPr algn="just"/>
                      <a:r>
                        <a:rPr lang="en-IN" sz="1800" i="0" kern="1200" baseline="0" dirty="0" smtClean="0">
                          <a:solidFill>
                            <a:schemeClr val="dk1"/>
                          </a:solidFill>
                          <a:latin typeface="+mn-lt"/>
                          <a:ea typeface="+mn-ea"/>
                          <a:cs typeface="+mn-cs"/>
                        </a:rPr>
                        <a:t>Section 159 :</a:t>
                      </a:r>
                      <a:r>
                        <a:rPr lang="en-IN" sz="1800" kern="1200" baseline="0" dirty="0" smtClean="0">
                          <a:solidFill>
                            <a:schemeClr val="dk1"/>
                          </a:solidFill>
                          <a:latin typeface="+mn-lt"/>
                          <a:ea typeface="+mn-ea"/>
                          <a:cs typeface="+mn-cs"/>
                        </a:rPr>
                        <a:t>The police officer shall, during the investigation, prepare an accident information report to facilitate the settlement of claim in such form and manner, within </a:t>
                      </a:r>
                      <a:r>
                        <a:rPr lang="en-IN" sz="1800" kern="1200" baseline="0" dirty="0" smtClean="0">
                          <a:solidFill>
                            <a:srgbClr val="C00000"/>
                          </a:solidFill>
                          <a:latin typeface="+mn-lt"/>
                          <a:ea typeface="+mn-ea"/>
                          <a:cs typeface="+mn-cs"/>
                        </a:rPr>
                        <a:t>three months </a:t>
                      </a:r>
                      <a:r>
                        <a:rPr lang="en-IN" sz="1800" kern="1200" baseline="0" dirty="0" smtClean="0">
                          <a:solidFill>
                            <a:schemeClr val="dk1"/>
                          </a:solidFill>
                          <a:latin typeface="+mn-lt"/>
                          <a:ea typeface="+mn-ea"/>
                          <a:cs typeface="+mn-cs"/>
                        </a:rPr>
                        <a:t>and containing such particulars  and submit the same to the Claims Tribunal and such other agency as may be prescribed.</a:t>
                      </a:r>
                      <a:endParaRPr lang="en-IN" sz="1800" i="0" kern="1200" baseline="0" dirty="0" smtClean="0">
                        <a:solidFill>
                          <a:schemeClr val="dk1"/>
                        </a:solidFill>
                        <a:latin typeface="+mn-lt"/>
                        <a:ea typeface="+mn-ea"/>
                        <a:cs typeface="+mn-cs"/>
                      </a:endParaRPr>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2291" name="Title 3"/>
          <p:cNvSpPr>
            <a:spLocks noGrp="1"/>
          </p:cNvSpPr>
          <p:nvPr>
            <p:ph type="title"/>
          </p:nvPr>
        </p:nvSpPr>
        <p:spPr>
          <a:xfrm>
            <a:off x="457200" y="-17463"/>
            <a:ext cx="8229600" cy="1143001"/>
          </a:xfrm>
        </p:spPr>
        <p:txBody>
          <a:bodyPr anchor="t"/>
          <a:lstStyle/>
          <a:p>
            <a:pPr eaLnBrk="1" hangingPunct="1"/>
            <a:r>
              <a:rPr lang="en-IN" sz="3200" b="1"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714375" y="1143000"/>
          <a:ext cx="8286808" cy="5394960"/>
        </p:xfrm>
        <a:graphic>
          <a:graphicData uri="http://schemas.openxmlformats.org/drawingml/2006/table">
            <a:tbl>
              <a:tblPr firstRow="1" bandRow="1">
                <a:tableStyleId>{5C22544A-7EE6-4342-B048-85BDC9FD1C3A}</a:tableStyleId>
              </a:tblPr>
              <a:tblGrid>
                <a:gridCol w="3857652"/>
                <a:gridCol w="4429156"/>
              </a:tblGrid>
              <a:tr h="345704">
                <a:tc gridSpan="2">
                  <a:txBody>
                    <a:bodyPr/>
                    <a:lstStyle/>
                    <a:p>
                      <a:pPr algn="just"/>
                      <a:r>
                        <a:rPr lang="en-IN" dirty="0" smtClean="0"/>
                        <a:t>Scheme for Interim relief</a:t>
                      </a:r>
                      <a:endParaRPr lang="en-IN" dirty="0"/>
                    </a:p>
                  </a:txBody>
                  <a:tcPr/>
                </a:tc>
                <a:tc hMerge="1">
                  <a:txBody>
                    <a:bodyPr/>
                    <a:lstStyle/>
                    <a:p>
                      <a:pPr algn="just"/>
                      <a:endParaRPr lang="en-IN" dirty="0"/>
                    </a:p>
                  </a:txBody>
                  <a:tcPr/>
                </a:tc>
              </a:tr>
              <a:tr h="345704">
                <a:tc>
                  <a:txBody>
                    <a:bodyPr/>
                    <a:lstStyle/>
                    <a:p>
                      <a:pPr algn="just"/>
                      <a:r>
                        <a:rPr lang="en-IN" dirty="0" smtClean="0"/>
                        <a:t>Old Provision</a:t>
                      </a:r>
                      <a:endParaRPr lang="en-IN" dirty="0"/>
                    </a:p>
                  </a:txBody>
                  <a:tcPr/>
                </a:tc>
                <a:tc>
                  <a:txBody>
                    <a:bodyPr/>
                    <a:lstStyle/>
                    <a:p>
                      <a:pPr algn="just"/>
                      <a:r>
                        <a:rPr lang="en-IN" smtClean="0"/>
                        <a:t>New Provision</a:t>
                      </a:r>
                      <a:endParaRPr lang="en-IN" dirty="0"/>
                    </a:p>
                  </a:txBody>
                  <a:tcPr/>
                </a:tc>
              </a:tr>
              <a:tr h="345704">
                <a:tc>
                  <a:txBody>
                    <a:bodyPr/>
                    <a:lstStyle/>
                    <a:p>
                      <a:pPr algn="just"/>
                      <a:r>
                        <a:rPr lang="en-IN" dirty="0" smtClean="0"/>
                        <a:t>Section 140 to 144</a:t>
                      </a:r>
                      <a:endParaRPr lang="en-IN" dirty="0"/>
                    </a:p>
                  </a:txBody>
                  <a:tcPr/>
                </a:tc>
                <a:tc>
                  <a:txBody>
                    <a:bodyPr/>
                    <a:lstStyle/>
                    <a:p>
                      <a:pPr algn="just"/>
                      <a:r>
                        <a:rPr lang="en-IN" sz="1800" i="0" kern="1200" baseline="0" smtClean="0">
                          <a:solidFill>
                            <a:schemeClr val="dk1"/>
                          </a:solidFill>
                          <a:latin typeface="+mn-lt"/>
                          <a:ea typeface="+mn-ea"/>
                          <a:cs typeface="+mn-cs"/>
                        </a:rPr>
                        <a:t>Section 164A, 164B </a:t>
                      </a:r>
                      <a:endParaRPr lang="en-IN" sz="1800" i="0" kern="1200" baseline="0" dirty="0" smtClean="0">
                        <a:solidFill>
                          <a:schemeClr val="dk1"/>
                        </a:solidFill>
                        <a:latin typeface="+mn-lt"/>
                        <a:ea typeface="+mn-ea"/>
                        <a:cs typeface="+mn-cs"/>
                      </a:endParaRPr>
                    </a:p>
                  </a:txBody>
                  <a:tcPr/>
                </a:tc>
              </a:tr>
              <a:tr h="345704">
                <a:tc>
                  <a:txBody>
                    <a:bodyPr/>
                    <a:lstStyle/>
                    <a:p>
                      <a:pPr algn="just"/>
                      <a:r>
                        <a:rPr lang="en-IN" dirty="0" smtClean="0"/>
                        <a:t>Death : Rs. 50,000 /-</a:t>
                      </a:r>
                    </a:p>
                    <a:p>
                      <a:pPr algn="just"/>
                      <a:r>
                        <a:rPr lang="en-IN" dirty="0" smtClean="0"/>
                        <a:t>Permanent Disablement : Rs. 25,000 /-</a:t>
                      </a:r>
                      <a:endParaRPr lang="en-IN" dirty="0"/>
                    </a:p>
                  </a:txBody>
                  <a:tcPr/>
                </a:tc>
                <a:tc>
                  <a:txBody>
                    <a:bodyPr/>
                    <a:lstStyle/>
                    <a:p>
                      <a:pPr algn="just">
                        <a:buFont typeface="Wingdings" pitchFamily="2" charset="2"/>
                        <a:buChar char="Ø"/>
                      </a:pPr>
                      <a:r>
                        <a:rPr lang="en-IN" sz="1800" i="0" kern="1200" baseline="0" smtClean="0">
                          <a:solidFill>
                            <a:schemeClr val="dk1"/>
                          </a:solidFill>
                          <a:latin typeface="+mn-lt"/>
                          <a:ea typeface="+mn-ea"/>
                          <a:cs typeface="+mn-cs"/>
                        </a:rPr>
                        <a:t>The Central Government may make schemes</a:t>
                      </a:r>
                    </a:p>
                    <a:p>
                      <a:pPr algn="just">
                        <a:buFont typeface="Wingdings" pitchFamily="2" charset="2"/>
                        <a:buChar char="Ø"/>
                      </a:pPr>
                      <a:r>
                        <a:rPr lang="en-IN" sz="1800" i="0" kern="1200" baseline="0" smtClean="0">
                          <a:solidFill>
                            <a:schemeClr val="dk1"/>
                          </a:solidFill>
                          <a:latin typeface="+mn-lt"/>
                          <a:ea typeface="+mn-ea"/>
                          <a:cs typeface="+mn-cs"/>
                        </a:rPr>
                        <a:t>It </a:t>
                      </a:r>
                      <a:r>
                        <a:rPr lang="en-IN" sz="1800" kern="1200" baseline="0" smtClean="0">
                          <a:solidFill>
                            <a:schemeClr val="dk1"/>
                          </a:solidFill>
                          <a:latin typeface="+mn-lt"/>
                          <a:ea typeface="+mn-ea"/>
                          <a:cs typeface="+mn-cs"/>
                        </a:rPr>
                        <a:t>shall also provide for procedure to</a:t>
                      </a:r>
                    </a:p>
                    <a:p>
                      <a:r>
                        <a:rPr lang="en-IN" sz="1800" kern="1200" baseline="0" smtClean="0">
                          <a:solidFill>
                            <a:schemeClr val="dk1"/>
                          </a:solidFill>
                          <a:latin typeface="+mn-lt"/>
                          <a:ea typeface="+mn-ea"/>
                          <a:cs typeface="+mn-cs"/>
                        </a:rPr>
                        <a:t>recover funds disbursed under such scheme from the owner of the motor vehicle, where the claim arises out of the use of such motor vehicle</a:t>
                      </a:r>
                    </a:p>
                    <a:p>
                      <a:pPr>
                        <a:buFont typeface="Wingdings" pitchFamily="2" charset="2"/>
                        <a:buChar char="Ø"/>
                      </a:pPr>
                      <a:r>
                        <a:rPr lang="en-IN" sz="1800" i="0" kern="1200" baseline="0" smtClean="0">
                          <a:solidFill>
                            <a:schemeClr val="dk1"/>
                          </a:solidFill>
                          <a:latin typeface="+mn-lt"/>
                          <a:ea typeface="+mn-ea"/>
                          <a:cs typeface="+mn-cs"/>
                        </a:rPr>
                        <a:t>Creation of Motor Vehicle Accident Fund for providing interim relief, cashless payment during golden hour, payment to be made in hit &amp; run cases, and for providing compulsory insurance cover to all road users in the territory of India.</a:t>
                      </a:r>
                      <a:endParaRPr lang="en-IN" sz="1800" i="0" kern="1200" baseline="0" dirty="0" smtClean="0">
                        <a:solidFill>
                          <a:schemeClr val="dk1"/>
                        </a:solidFill>
                        <a:latin typeface="+mn-lt"/>
                        <a:ea typeface="+mn-ea"/>
                        <a:cs typeface="+mn-cs"/>
                      </a:endParaRPr>
                    </a:p>
                  </a:txBody>
                  <a:tcPr/>
                </a:tc>
              </a:tr>
              <a:tr h="345704">
                <a:tc gridSpan="2">
                  <a:txBody>
                    <a:bodyPr/>
                    <a:lstStyle/>
                    <a:p>
                      <a:pPr algn="just"/>
                      <a:endParaRPr lang="en-IN" dirty="0"/>
                    </a:p>
                  </a:txBody>
                  <a:tcPr/>
                </a:tc>
                <a:tc hMerge="1">
                  <a:txBody>
                    <a:bodyPr/>
                    <a:lstStyle/>
                    <a:p>
                      <a:pPr algn="just"/>
                      <a:endParaRPr lang="en-IN" sz="1800" i="0" kern="1200" baseline="0" dirty="0" smtClean="0">
                        <a:solidFill>
                          <a:schemeClr val="dk1"/>
                        </a:solidFill>
                        <a:latin typeface="+mn-lt"/>
                        <a:ea typeface="+mn-ea"/>
                        <a:cs typeface="+mn-cs"/>
                      </a:endParaRPr>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3315" name="Title 3"/>
          <p:cNvSpPr>
            <a:spLocks noGrp="1"/>
          </p:cNvSpPr>
          <p:nvPr>
            <p:ph type="title"/>
          </p:nvPr>
        </p:nvSpPr>
        <p:spPr>
          <a:xfrm>
            <a:off x="457200" y="-17463"/>
            <a:ext cx="8229600" cy="855663"/>
          </a:xfrm>
        </p:spPr>
        <p:txBody>
          <a:bodyPr anchor="t">
            <a:normAutofit fontScale="90000"/>
          </a:bodyPr>
          <a:lstStyle/>
          <a:p>
            <a:pPr algn="ctr" eaLnBrk="1" hangingPunct="1"/>
            <a:r>
              <a:rPr lang="en-IN" sz="3200" b="1" dirty="0" smtClean="0"/>
              <a:t>Chapter XI- Insurance of Motor Vehicles against Third Party Risks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graphicFrame>
        <p:nvGraphicFramePr>
          <p:cNvPr id="13" name="Content Placeholder 12"/>
          <p:cNvGraphicFramePr>
            <a:graphicFrameLocks noGrp="1"/>
          </p:cNvGraphicFramePr>
          <p:nvPr>
            <p:ph idx="1"/>
          </p:nvPr>
        </p:nvGraphicFramePr>
        <p:xfrm>
          <a:off x="0" y="892615"/>
          <a:ext cx="9144000" cy="5889185"/>
        </p:xfrm>
        <a:graphic>
          <a:graphicData uri="http://schemas.openxmlformats.org/drawingml/2006/table">
            <a:tbl>
              <a:tblPr firstRow="1" bandRow="1">
                <a:tableStyleId>{5C22544A-7EE6-4342-B048-85BDC9FD1C3A}</a:tableStyleId>
              </a:tblPr>
              <a:tblGrid>
                <a:gridCol w="4256689"/>
                <a:gridCol w="315311"/>
                <a:gridCol w="4572000"/>
              </a:tblGrid>
              <a:tr h="191575">
                <a:tc gridSpan="3">
                  <a:txBody>
                    <a:bodyPr/>
                    <a:lstStyle/>
                    <a:p>
                      <a:pPr algn="just"/>
                      <a:r>
                        <a:rPr lang="en-IN" dirty="0" smtClean="0"/>
                        <a:t>Section 166 : </a:t>
                      </a:r>
                      <a:r>
                        <a:rPr lang="en-IN" sz="1800" b="1" kern="1200" dirty="0" smtClean="0">
                          <a:solidFill>
                            <a:schemeClr val="lt1"/>
                          </a:solidFill>
                          <a:latin typeface="+mn-lt"/>
                          <a:ea typeface="+mn-ea"/>
                          <a:cs typeface="+mn-cs"/>
                        </a:rPr>
                        <a:t>Application for compensation</a:t>
                      </a:r>
                      <a:endParaRPr lang="en-IN" dirty="0"/>
                    </a:p>
                  </a:txBody>
                  <a:tcPr/>
                </a:tc>
                <a:tc hMerge="1">
                  <a:txBody>
                    <a:bodyPr/>
                    <a:lstStyle/>
                    <a:p>
                      <a:pPr algn="just"/>
                      <a:endParaRPr lang="en-IN" dirty="0"/>
                    </a:p>
                  </a:txBody>
                  <a:tcPr/>
                </a:tc>
                <a:tc hMerge="1">
                  <a:txBody>
                    <a:bodyPr/>
                    <a:lstStyle/>
                    <a:p>
                      <a:endParaRPr lang="en-IN"/>
                    </a:p>
                  </a:txBody>
                  <a:tcPr/>
                </a:tc>
              </a:tr>
              <a:tr h="378564">
                <a:tc>
                  <a:txBody>
                    <a:bodyPr/>
                    <a:lstStyle/>
                    <a:p>
                      <a:pPr algn="just"/>
                      <a:r>
                        <a:rPr lang="en-IN" dirty="0" smtClean="0"/>
                        <a:t>Old Provision</a:t>
                      </a:r>
                      <a:endParaRPr lang="en-IN" dirty="0"/>
                    </a:p>
                  </a:txBody>
                  <a:tcPr/>
                </a:tc>
                <a:tc gridSpan="2">
                  <a:txBody>
                    <a:bodyPr/>
                    <a:lstStyle/>
                    <a:p>
                      <a:pPr algn="just"/>
                      <a:r>
                        <a:rPr lang="en-IN" dirty="0" smtClean="0"/>
                        <a:t>New Provision</a:t>
                      </a:r>
                      <a:endParaRPr lang="en-IN" dirty="0"/>
                    </a:p>
                  </a:txBody>
                  <a:tcPr/>
                </a:tc>
                <a:tc hMerge="1">
                  <a:txBody>
                    <a:bodyPr/>
                    <a:lstStyle/>
                    <a:p>
                      <a:endParaRPr lang="en-IN"/>
                    </a:p>
                  </a:txBody>
                  <a:tcPr/>
                </a:tc>
              </a:tr>
              <a:tr h="1230332">
                <a:tc>
                  <a:txBody>
                    <a:bodyPr/>
                    <a:lstStyle/>
                    <a:p>
                      <a:pPr algn="just"/>
                      <a:r>
                        <a:rPr lang="en-IN" dirty="0" smtClean="0"/>
                        <a:t>No Time Limit for filing compensation</a:t>
                      </a:r>
                      <a:endParaRPr lang="en-IN" dirty="0"/>
                    </a:p>
                  </a:txBody>
                  <a:tcPr/>
                </a:tc>
                <a:tc gridSpan="2">
                  <a:txBody>
                    <a:bodyPr/>
                    <a:lstStyle/>
                    <a:p>
                      <a:r>
                        <a:rPr lang="en-IN" sz="1800" kern="1200" baseline="0" dirty="0" smtClean="0">
                          <a:solidFill>
                            <a:schemeClr val="dk1"/>
                          </a:solidFill>
                          <a:latin typeface="+mn-lt"/>
                          <a:ea typeface="+mn-ea"/>
                          <a:cs typeface="+mn-cs"/>
                        </a:rPr>
                        <a:t>No application for compensation shall be entertained unless it is made within</a:t>
                      </a:r>
                      <a:r>
                        <a:rPr lang="en-IN" sz="1800" kern="1200" baseline="0" dirty="0" smtClean="0">
                          <a:solidFill>
                            <a:srgbClr val="C00000"/>
                          </a:solidFill>
                          <a:latin typeface="+mn-lt"/>
                          <a:ea typeface="+mn-ea"/>
                          <a:cs typeface="+mn-cs"/>
                        </a:rPr>
                        <a:t> six months </a:t>
                      </a:r>
                      <a:r>
                        <a:rPr lang="en-IN" sz="1800" kern="1200" baseline="0" dirty="0" smtClean="0">
                          <a:solidFill>
                            <a:schemeClr val="dk1"/>
                          </a:solidFill>
                          <a:latin typeface="+mn-lt"/>
                          <a:ea typeface="+mn-ea"/>
                          <a:cs typeface="+mn-cs"/>
                        </a:rPr>
                        <a:t>of the occurrence of the accident</a:t>
                      </a:r>
                      <a:endParaRPr lang="en-IN" sz="1800" i="0" kern="1200" baseline="0" dirty="0" smtClean="0">
                        <a:solidFill>
                          <a:schemeClr val="dk1"/>
                        </a:solidFill>
                        <a:latin typeface="+mn-lt"/>
                        <a:ea typeface="+mn-ea"/>
                        <a:cs typeface="+mn-cs"/>
                      </a:endParaRPr>
                    </a:p>
                  </a:txBody>
                  <a:tcPr/>
                </a:tc>
                <a:tc hMerge="1">
                  <a:txBody>
                    <a:bodyPr/>
                    <a:lstStyle/>
                    <a:p>
                      <a:endParaRPr lang="en-IN"/>
                    </a:p>
                  </a:txBody>
                  <a:tcPr/>
                </a:tc>
              </a:tr>
              <a:tr h="2347245">
                <a:tc>
                  <a:txBody>
                    <a:bodyPr/>
                    <a:lstStyle/>
                    <a:p>
                      <a:pPr algn="just"/>
                      <a:r>
                        <a:rPr lang="en-IN" dirty="0" smtClean="0"/>
                        <a:t>Nexus</a:t>
                      </a:r>
                      <a:r>
                        <a:rPr lang="en-IN" baseline="0" dirty="0" smtClean="0"/>
                        <a:t> between accidental injury and death was required</a:t>
                      </a:r>
                      <a:endParaRPr lang="en-IN" dirty="0"/>
                    </a:p>
                  </a:txBody>
                  <a:tcPr/>
                </a:tc>
                <a:tc gridSpan="2">
                  <a:txBody>
                    <a:bodyPr/>
                    <a:lstStyle/>
                    <a:p>
                      <a:r>
                        <a:rPr lang="en-IN" sz="1800" kern="1200" baseline="0" dirty="0" smtClean="0">
                          <a:solidFill>
                            <a:schemeClr val="dk1"/>
                          </a:solidFill>
                          <a:latin typeface="+mn-lt"/>
                          <a:ea typeface="+mn-ea"/>
                          <a:cs typeface="+mn-cs"/>
                        </a:rPr>
                        <a:t>The right of a person to claim compensation for injury in an accident shall, upon the death of the person injured, survive to his legal representatives, irrespective of whether the cause of death is relatable to or had any nexus with the injury or not.”.</a:t>
                      </a:r>
                      <a:endParaRPr lang="en-IN" sz="1800" i="0" kern="1200" baseline="0" dirty="0" smtClean="0">
                        <a:solidFill>
                          <a:schemeClr val="dk1"/>
                        </a:solidFill>
                        <a:latin typeface="+mn-lt"/>
                        <a:ea typeface="+mn-ea"/>
                        <a:cs typeface="+mn-cs"/>
                      </a:endParaRPr>
                    </a:p>
                  </a:txBody>
                  <a:tcPr/>
                </a:tc>
                <a:tc hMerge="1">
                  <a:txBody>
                    <a:bodyPr/>
                    <a:lstStyle/>
                    <a:p>
                      <a:endParaRPr lang="en-IN"/>
                    </a:p>
                  </a:txBody>
                  <a:tcPr/>
                </a:tc>
              </a:tr>
              <a:tr h="378564">
                <a:tc gridSpan="3">
                  <a:txBody>
                    <a:bodyPr/>
                    <a:lstStyle/>
                    <a:p>
                      <a:pPr algn="just"/>
                      <a:r>
                        <a:rPr lang="en-IN" sz="1800" b="1" kern="1200" dirty="0" smtClean="0">
                          <a:solidFill>
                            <a:schemeClr val="dk1"/>
                          </a:solidFill>
                          <a:latin typeface="+mn-lt"/>
                          <a:ea typeface="+mn-ea"/>
                          <a:cs typeface="+mn-cs"/>
                        </a:rPr>
                        <a:t>Section 173 : Appeals</a:t>
                      </a:r>
                      <a:endParaRPr lang="en-IN" dirty="0"/>
                    </a:p>
                  </a:txBody>
                  <a:tcPr/>
                </a:tc>
                <a:tc hMerge="1">
                  <a:txBody>
                    <a:bodyPr/>
                    <a:lstStyle/>
                    <a:p>
                      <a:pPr algn="just"/>
                      <a:endParaRPr lang="en-IN" sz="1800" i="0" kern="1200" baseline="0" dirty="0" smtClean="0">
                        <a:solidFill>
                          <a:schemeClr val="dk1"/>
                        </a:solidFill>
                        <a:latin typeface="+mn-lt"/>
                        <a:ea typeface="+mn-ea"/>
                        <a:cs typeface="+mn-cs"/>
                      </a:endParaRPr>
                    </a:p>
                  </a:txBody>
                  <a:tcPr/>
                </a:tc>
                <a:tc hMerge="1">
                  <a:txBody>
                    <a:bodyPr/>
                    <a:lstStyle/>
                    <a:p>
                      <a:endParaRPr lang="en-IN"/>
                    </a:p>
                  </a:txBody>
                  <a:tcPr/>
                </a:tc>
              </a:tr>
              <a:tr h="1090735">
                <a:tc gridSpan="2">
                  <a:txBody>
                    <a:bodyPr/>
                    <a:lstStyle/>
                    <a:p>
                      <a:pPr algn="just"/>
                      <a:r>
                        <a:rPr lang="en-IN" sz="1800" kern="1200" dirty="0" smtClean="0">
                          <a:solidFill>
                            <a:schemeClr val="dk1"/>
                          </a:solidFill>
                          <a:latin typeface="+mn-lt"/>
                          <a:ea typeface="+mn-ea"/>
                          <a:cs typeface="+mn-cs"/>
                        </a:rPr>
                        <a:t>No appeal shall lie against any award of a Claims Tribunal if the amount in dispute in the appeal is less than </a:t>
                      </a:r>
                      <a:r>
                        <a:rPr lang="en-IN" sz="1800" kern="1200" dirty="0" smtClean="0">
                          <a:solidFill>
                            <a:srgbClr val="C00000"/>
                          </a:solidFill>
                          <a:latin typeface="+mn-lt"/>
                          <a:ea typeface="+mn-ea"/>
                          <a:cs typeface="+mn-cs"/>
                        </a:rPr>
                        <a:t>ten thousand rupees</a:t>
                      </a:r>
                      <a:endParaRPr lang="en-IN" dirty="0">
                        <a:solidFill>
                          <a:srgbClr val="C00000"/>
                        </a:solidFill>
                      </a:endParaRPr>
                    </a:p>
                  </a:txBody>
                  <a:tcPr/>
                </a:tc>
                <a:tc hMerge="1">
                  <a:txBody>
                    <a:bodyPr/>
                    <a:lstStyle/>
                    <a:p>
                      <a:endParaRPr lang="en-IN"/>
                    </a:p>
                  </a:txBody>
                  <a:tcPr/>
                </a:tc>
                <a:tc>
                  <a:txBody>
                    <a:bodyPr/>
                    <a:lstStyle/>
                    <a:p>
                      <a:pPr algn="just"/>
                      <a:r>
                        <a:rPr lang="en-IN" sz="1800" kern="1200" dirty="0" smtClean="0">
                          <a:solidFill>
                            <a:schemeClr val="dk1"/>
                          </a:solidFill>
                          <a:latin typeface="+mn-lt"/>
                          <a:ea typeface="+mn-ea"/>
                          <a:cs typeface="+mn-cs"/>
                        </a:rPr>
                        <a:t>No appeal shall lie against any award of a Claims Tribunal if the amount in dispute in the appeal is less than </a:t>
                      </a:r>
                      <a:r>
                        <a:rPr lang="en-IN" sz="1800" kern="1200" dirty="0" smtClean="0">
                          <a:solidFill>
                            <a:srgbClr val="C00000"/>
                          </a:solidFill>
                          <a:latin typeface="+mn-lt"/>
                          <a:ea typeface="+mn-ea"/>
                          <a:cs typeface="+mn-cs"/>
                        </a:rPr>
                        <a:t>one</a:t>
                      </a:r>
                      <a:r>
                        <a:rPr lang="en-IN" sz="1800" kern="1200" baseline="0" dirty="0" smtClean="0">
                          <a:solidFill>
                            <a:srgbClr val="C00000"/>
                          </a:solidFill>
                          <a:latin typeface="+mn-lt"/>
                          <a:ea typeface="+mn-ea"/>
                          <a:cs typeface="+mn-cs"/>
                        </a:rPr>
                        <a:t> </a:t>
                      </a:r>
                      <a:r>
                        <a:rPr lang="en-IN" sz="1800" kern="1200" baseline="0" dirty="0" err="1" smtClean="0">
                          <a:solidFill>
                            <a:srgbClr val="C00000"/>
                          </a:solidFill>
                          <a:latin typeface="+mn-lt"/>
                          <a:ea typeface="+mn-ea"/>
                          <a:cs typeface="+mn-cs"/>
                        </a:rPr>
                        <a:t>lakh</a:t>
                      </a:r>
                      <a:r>
                        <a:rPr lang="en-IN" sz="1800" kern="1200" dirty="0" smtClean="0">
                          <a:solidFill>
                            <a:srgbClr val="C00000"/>
                          </a:solidFill>
                          <a:latin typeface="+mn-lt"/>
                          <a:ea typeface="+mn-ea"/>
                          <a:cs typeface="+mn-cs"/>
                        </a:rPr>
                        <a:t> rupees</a:t>
                      </a:r>
                      <a:endParaRPr lang="en-IN" dirty="0">
                        <a:solidFill>
                          <a:srgbClr val="C00000"/>
                        </a:solidFill>
                      </a:endParaRPr>
                    </a:p>
                  </a:txBody>
                  <a:tcPr/>
                </a:tc>
              </a:tr>
            </a:tbl>
          </a:graphicData>
        </a:graphic>
      </p:graphicFrame>
    </p:spTree>
  </p:cSld>
  <p:clrMapOvr>
    <a:masterClrMapping/>
  </p:clrMapOvr>
  <p:transition spd="slow">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4339" name="Title 3"/>
          <p:cNvSpPr>
            <a:spLocks noGrp="1"/>
          </p:cNvSpPr>
          <p:nvPr>
            <p:ph type="title"/>
          </p:nvPr>
        </p:nvSpPr>
        <p:spPr>
          <a:xfrm>
            <a:off x="457200" y="-17463"/>
            <a:ext cx="8229600" cy="1143001"/>
          </a:xfrm>
        </p:spPr>
        <p:txBody>
          <a:bodyPr anchor="t"/>
          <a:lstStyle/>
          <a:p>
            <a:pPr eaLnBrk="1" hangingPunct="1"/>
            <a:r>
              <a:rPr lang="en-IN" sz="3200" b="1" smtClean="0"/>
              <a:t>OTHER IMPORTANT PROVISIONS</a:t>
            </a:r>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14" name="Content Placeholder 13"/>
          <p:cNvSpPr>
            <a:spLocks noGrp="1"/>
          </p:cNvSpPr>
          <p:nvPr>
            <p:ph idx="1"/>
          </p:nvPr>
        </p:nvSpPr>
        <p:spPr>
          <a:xfrm>
            <a:off x="457200" y="1214422"/>
            <a:ext cx="8258204" cy="6420219"/>
          </a:xfr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defRPr/>
            </a:pPr>
            <a:r>
              <a:rPr lang="en-US" sz="2000" b="1" dirty="0" smtClean="0"/>
              <a:t>Section 66A: National Transportation Policy</a:t>
            </a:r>
          </a:p>
          <a:p>
            <a:pPr algn="just">
              <a:defRPr/>
            </a:pPr>
            <a:r>
              <a:rPr lang="en-US" sz="2000" b="1" dirty="0" smtClean="0"/>
              <a:t>Section 88A : Power of Central Government to frame schemes for inter-state permits   </a:t>
            </a:r>
          </a:p>
          <a:p>
            <a:pPr algn="just">
              <a:defRPr/>
            </a:pPr>
            <a:r>
              <a:rPr lang="en-US" sz="2000" b="1" dirty="0" smtClean="0"/>
              <a:t>Section 134A : Protection of Good Samaritans</a:t>
            </a:r>
          </a:p>
          <a:p>
            <a:pPr algn="just">
              <a:defRPr/>
            </a:pPr>
            <a:r>
              <a:rPr lang="en-US" sz="2000" b="1" dirty="0" smtClean="0"/>
              <a:t>Section 198A : CONTRACTOR/CONSULTANT/CONCESSIONAIRE TO BE LIABLE IN CASE OF FAULTY ROAD DESIGN.</a:t>
            </a:r>
          </a:p>
          <a:p>
            <a:pPr algn="just">
              <a:defRPr/>
            </a:pPr>
            <a:r>
              <a:rPr lang="en-US" sz="2000" b="1" dirty="0" smtClean="0"/>
              <a:t>Section 199A : Liability of Guardians in case of accidents by juveniles</a:t>
            </a:r>
          </a:p>
          <a:p>
            <a:pPr algn="just">
              <a:defRPr/>
            </a:pPr>
            <a:r>
              <a:rPr lang="en-US" sz="2000" b="1" dirty="0" smtClean="0"/>
              <a:t>Driver Refresher Training Course</a:t>
            </a:r>
          </a:p>
          <a:p>
            <a:pPr algn="just">
              <a:defRPr/>
            </a:pPr>
            <a:r>
              <a:rPr lang="en-US" sz="2000" b="1" dirty="0" smtClean="0"/>
              <a:t>Licensing of Cab Aggregators</a:t>
            </a:r>
          </a:p>
          <a:p>
            <a:pPr algn="just">
              <a:defRPr/>
            </a:pPr>
            <a:r>
              <a:rPr lang="en-US" sz="2000" b="1" dirty="0" smtClean="0"/>
              <a:t>Section 215B: National Road Safety Board</a:t>
            </a:r>
          </a:p>
          <a:p>
            <a:pPr algn="just">
              <a:defRPr/>
            </a:pPr>
            <a:r>
              <a:rPr lang="en-US" sz="2000" b="1" dirty="0" smtClean="0"/>
              <a:t>Community Service as punishment</a:t>
            </a:r>
          </a:p>
          <a:p>
            <a:pPr algn="just">
              <a:defRPr/>
            </a:pPr>
            <a:r>
              <a:rPr lang="en-US" sz="2000" b="1" dirty="0" smtClean="0"/>
              <a:t>Recall of VEHICLES or COMPONENTS FOUND DEFECTIVE BY MANUFACTURERS.</a:t>
            </a:r>
          </a:p>
          <a:p>
            <a:pPr>
              <a:defRPr/>
            </a:pPr>
            <a:endParaRPr lang="en-US" dirty="0" smtClean="0">
              <a:solidFill>
                <a:srgbClr val="FF0000"/>
              </a:solidFill>
            </a:endParaRPr>
          </a:p>
          <a:p>
            <a:pPr>
              <a:defRPr/>
            </a:pPr>
            <a:endParaRPr lang="en-US" dirty="0" smtClean="0">
              <a:solidFill>
                <a:srgbClr val="FF0000"/>
              </a:solidFill>
            </a:endParaRPr>
          </a:p>
          <a:p>
            <a:pPr>
              <a:defRPr/>
            </a:pPr>
            <a:endParaRPr lang="en-IN" dirty="0"/>
          </a:p>
        </p:txBody>
      </p:sp>
    </p:spTree>
  </p:cSld>
  <p:clrMapOvr>
    <a:masterClrMapping/>
  </p:clrMapOvr>
  <p:transition spd="slow">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052513"/>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3" name="Content Placeholder 2"/>
          <p:cNvSpPr>
            <a:spLocks noGrp="1"/>
          </p:cNvSpPr>
          <p:nvPr>
            <p:ph idx="1"/>
          </p:nvPr>
        </p:nvSpPr>
        <p:spPr>
          <a:xfrm>
            <a:off x="1143000" y="1571625"/>
            <a:ext cx="7570788" cy="4568825"/>
          </a:xfrm>
        </p:spPr>
        <p:txBody>
          <a:bodyPr rtlCol="0">
            <a:normAutofit/>
          </a:bodyPr>
          <a:lstStyle/>
          <a:p>
            <a:pPr algn="just" eaLnBrk="1" fontAlgn="auto" hangingPunct="1">
              <a:spcAft>
                <a:spcPts val="0"/>
              </a:spcAft>
              <a:buFont typeface="Arial" panose="020B0604020202020204" pitchFamily="34" charset="0"/>
              <a:buNone/>
              <a:defRPr/>
            </a:pPr>
            <a:endParaRPr lang="en-US" sz="2000" dirty="0" smtClean="0"/>
          </a:p>
          <a:p>
            <a:pPr marL="457200" indent="-457200" algn="just" eaLnBrk="1" fontAlgn="auto" hangingPunct="1">
              <a:spcAft>
                <a:spcPts val="0"/>
              </a:spcAft>
              <a:buFont typeface="Arial" panose="020B0604020202020204" pitchFamily="34" charset="0"/>
              <a:buNone/>
              <a:defRPr/>
            </a:pPr>
            <a:endParaRPr lang="en-IN" sz="2000" dirty="0" smtClean="0">
              <a:latin typeface="Arial" pitchFamily="34" charset="0"/>
              <a:cs typeface="Arial" pitchFamily="34" charset="0"/>
            </a:endParaRPr>
          </a:p>
          <a:p>
            <a:pPr algn="just" eaLnBrk="1" fontAlgn="auto" hangingPunct="1">
              <a:spcAft>
                <a:spcPts val="0"/>
              </a:spcAft>
              <a:buFont typeface="Arial" panose="020B0604020202020204" pitchFamily="34" charset="0"/>
              <a:buChar char="•"/>
              <a:defRPr/>
            </a:pPr>
            <a:endParaRPr lang="en-US" sz="2000" dirty="0" smtClean="0"/>
          </a:p>
        </p:txBody>
      </p:sp>
      <p:sp>
        <p:nvSpPr>
          <p:cNvPr id="15364" name="Title 3"/>
          <p:cNvSpPr>
            <a:spLocks noGrp="1"/>
          </p:cNvSpPr>
          <p:nvPr>
            <p:ph type="title"/>
          </p:nvPr>
        </p:nvSpPr>
        <p:spPr>
          <a:xfrm>
            <a:off x="457200" y="-17463"/>
            <a:ext cx="8229600" cy="1143001"/>
          </a:xfrm>
        </p:spPr>
        <p:txBody>
          <a:bodyPr anchor="t"/>
          <a:lstStyle/>
          <a:p>
            <a:pPr eaLnBrk="1" hangingPunct="1"/>
            <a:endParaRPr lang="en-IN" sz="3200" b="1" smtClean="0"/>
          </a:p>
        </p:txBody>
      </p:sp>
      <p:cxnSp>
        <p:nvCxnSpPr>
          <p:cNvPr id="5" name="Straight Connector 4"/>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51210" name="Slide Number Placeholder 1"/>
          <p:cNvSpPr>
            <a:spLocks noGrp="1"/>
          </p:cNvSpPr>
          <p:nvPr>
            <p:ph type="sldNum" sz="quarter" idx="12"/>
          </p:nvPr>
        </p:nvSpPr>
        <p:spPr bwMode="auto">
          <a:ln>
            <a:miter lim="800000"/>
            <a:headEnd/>
            <a:tailEnd/>
          </a:ln>
        </p:spPr>
        <p:txBody>
          <a:bodyPr/>
          <a:lstStyle/>
          <a:p>
            <a:pPr>
              <a:defRPr/>
            </a:pPr>
            <a:fld id="{538D500D-1A40-4ADE-95DA-31F594D5CB4A}" type="slidenum">
              <a:rPr lang="en-IN"/>
              <a:pPr>
                <a:defRPr/>
              </a:pPr>
              <a:t>57</a:t>
            </a:fld>
            <a:endParaRPr lang="en-IN"/>
          </a:p>
        </p:txBody>
      </p:sp>
      <p:sp>
        <p:nvSpPr>
          <p:cNvPr id="11" name="Rectangle 10"/>
          <p:cNvSpPr/>
          <p:nvPr/>
        </p:nvSpPr>
        <p:spPr>
          <a:xfrm>
            <a:off x="2756631" y="2780928"/>
            <a:ext cx="3630738" cy="923330"/>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cs typeface="+mn-cs"/>
              </a:rPr>
              <a:t>THANK YOU</a:t>
            </a:r>
            <a:endParaRPr lang="en-IN"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cs typeface="+mn-cs"/>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style>
          <a:lnRef idx="1">
            <a:schemeClr val="accent2"/>
          </a:lnRef>
          <a:fillRef idx="2">
            <a:schemeClr val="accent2"/>
          </a:fillRef>
          <a:effectRef idx="1">
            <a:schemeClr val="accent2"/>
          </a:effectRef>
          <a:fontRef idx="minor">
            <a:schemeClr val="dk1"/>
          </a:fontRef>
        </p:style>
        <p:txBody>
          <a:bodyPr/>
          <a:lstStyle/>
          <a:p>
            <a:pPr eaLnBrk="1" hangingPunct="1">
              <a:defRPr/>
            </a:pPr>
            <a:r>
              <a:rPr lang="en-US" dirty="0" smtClean="0"/>
              <a:t>In respect of death/bodily injury of third party – No limit stipulated.</a:t>
            </a:r>
          </a:p>
          <a:p>
            <a:pPr eaLnBrk="1" hangingPunct="1">
              <a:defRPr/>
            </a:pPr>
            <a:r>
              <a:rPr lang="en-US" dirty="0" smtClean="0"/>
              <a:t>In respect of third party property damage – Rs 6000/- . Our policies provide higher limit of indemnity for TPPD. If higher indemnity limit not required discount will be given on TP premium.</a:t>
            </a:r>
          </a:p>
        </p:txBody>
      </p:sp>
      <p:sp>
        <p:nvSpPr>
          <p:cNvPr id="15362" name="Rectangle 2"/>
          <p:cNvSpPr>
            <a:spLocks noGrp="1" noRot="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defRPr/>
            </a:pPr>
            <a:r>
              <a:rPr lang="en-US" sz="2400" dirty="0" smtClean="0"/>
              <a:t>LIMIT OF LIABILITY TO BE COVERED AS PER M.V.ACT</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a:xfrm>
            <a:off x="457200" y="274638"/>
            <a:ext cx="8229600" cy="944562"/>
          </a:xfrm>
        </p:spPr>
        <p:style>
          <a:lnRef idx="1">
            <a:schemeClr val="accent1"/>
          </a:lnRef>
          <a:fillRef idx="2">
            <a:schemeClr val="accent1"/>
          </a:fillRef>
          <a:effectRef idx="1">
            <a:schemeClr val="accent1"/>
          </a:effectRef>
          <a:fontRef idx="minor">
            <a:schemeClr val="dk1"/>
          </a:fontRef>
        </p:style>
        <p:txBody>
          <a:bodyPr>
            <a:normAutofit/>
          </a:bodyPr>
          <a:lstStyle/>
          <a:p>
            <a:pPr algn="ctr" eaLnBrk="1" hangingPunct="1">
              <a:defRPr/>
            </a:pPr>
            <a:r>
              <a:rPr lang="en-US" sz="3600" dirty="0" smtClean="0"/>
              <a:t>INBUILT TPPD COVER</a:t>
            </a:r>
          </a:p>
        </p:txBody>
      </p:sp>
      <p:sp>
        <p:nvSpPr>
          <p:cNvPr id="105476" name="Rectangle 4"/>
          <p:cNvSpPr>
            <a:spLocks noGrp="1" noChangeArrowheads="1"/>
          </p:cNvSpPr>
          <p:nvPr>
            <p:ph type="body" sz="half" idx="1"/>
          </p:nvPr>
        </p:nvSpPr>
        <p:spPr>
          <a:xfrm>
            <a:off x="457200" y="1219200"/>
            <a:ext cx="8229600" cy="1905000"/>
          </a:xfrm>
        </p:spPr>
        <p:style>
          <a:lnRef idx="1">
            <a:schemeClr val="accent2"/>
          </a:lnRef>
          <a:fillRef idx="2">
            <a:schemeClr val="accent2"/>
          </a:fillRef>
          <a:effectRef idx="1">
            <a:schemeClr val="accent2"/>
          </a:effectRef>
          <a:fontRef idx="minor">
            <a:schemeClr val="dk1"/>
          </a:fontRef>
        </p:style>
        <p:txBody>
          <a:bodyPr/>
          <a:lstStyle/>
          <a:p>
            <a:pPr eaLnBrk="1" hangingPunct="1">
              <a:defRPr/>
            </a:pPr>
            <a:r>
              <a:rPr lang="en-US" sz="2800" dirty="0" smtClean="0"/>
              <a:t>Following TPPD cover is inbuilt in motor policies. If Cover is to be restricted to statutory limit of Rs 6000/- discount as per following table will be allowed:</a:t>
            </a:r>
          </a:p>
        </p:txBody>
      </p:sp>
      <p:graphicFrame>
        <p:nvGraphicFramePr>
          <p:cNvPr id="105504" name="Group 32"/>
          <p:cNvGraphicFramePr>
            <a:graphicFrameLocks noGrp="1"/>
          </p:cNvGraphicFramePr>
          <p:nvPr>
            <p:ph sz="half" idx="2"/>
          </p:nvPr>
        </p:nvGraphicFramePr>
        <p:xfrm>
          <a:off x="457200" y="3200400"/>
          <a:ext cx="8229600" cy="3017520"/>
        </p:xfrm>
        <a:graphic>
          <a:graphicData uri="http://schemas.openxmlformats.org/drawingml/2006/table">
            <a:tbl>
              <a:tblPr/>
              <a:tblGrid>
                <a:gridCol w="2743200"/>
                <a:gridCol w="2743200"/>
                <a:gridCol w="2743200"/>
              </a:tblGrid>
              <a:tr h="4381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Type of Vehicle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TPPD cover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Discount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6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Private 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Rs 750000/-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Rs 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81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Two Wheeler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Rs 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Rs 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6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Three Wheeler &amp; Taxi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Rs 750000/-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Rs 150/-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81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Commercial Veh.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Rs 750000/-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Rs 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66800"/>
            <a:ext cx="8305800" cy="5257800"/>
          </a:xfrm>
        </p:spPr>
        <p:style>
          <a:lnRef idx="1">
            <a:schemeClr val="accent2"/>
          </a:lnRef>
          <a:fillRef idx="2">
            <a:schemeClr val="accent2"/>
          </a:fillRef>
          <a:effectRef idx="1">
            <a:schemeClr val="accent2"/>
          </a:effectRef>
          <a:fontRef idx="minor">
            <a:schemeClr val="dk1"/>
          </a:fontRef>
        </p:style>
        <p:txBody>
          <a:bodyPr rtlCol="0">
            <a:normAutofit lnSpcReduction="10000"/>
          </a:bodyPr>
          <a:lstStyle/>
          <a:p>
            <a:pPr marL="0" indent="0" algn="just" eaLnBrk="1" fontAlgn="auto" hangingPunct="1">
              <a:spcAft>
                <a:spcPts val="0"/>
              </a:spcAft>
              <a:buFont typeface="Arial" charset="0"/>
              <a:buNone/>
              <a:defRPr/>
            </a:pPr>
            <a:r>
              <a:rPr lang="en-US" sz="2000" dirty="0" smtClean="0">
                <a:latin typeface="Arial" pitchFamily="34" charset="0"/>
                <a:cs typeface="Arial" pitchFamily="34" charset="0"/>
              </a:rPr>
              <a:t>Sec.145 of MV Act,1988—Few of the relevant </a:t>
            </a:r>
            <a:r>
              <a:rPr lang="en-US" sz="2000" dirty="0" smtClean="0">
                <a:solidFill>
                  <a:srgbClr val="0000FF"/>
                </a:solidFill>
                <a:latin typeface="Arial" pitchFamily="34" charset="0"/>
                <a:cs typeface="Arial" pitchFamily="34" charset="0"/>
              </a:rPr>
              <a:t>definitions</a:t>
            </a:r>
            <a:r>
              <a:rPr lang="en-US" sz="2000" dirty="0" smtClean="0">
                <a:latin typeface="Arial" pitchFamily="34" charset="0"/>
                <a:cs typeface="Arial" pitchFamily="34" charset="0"/>
              </a:rPr>
              <a:t> are as follows:-</a:t>
            </a:r>
          </a:p>
          <a:p>
            <a:pPr marL="457200" indent="-457200" algn="just" eaLnBrk="1" fontAlgn="auto" hangingPunct="1">
              <a:spcAft>
                <a:spcPts val="0"/>
              </a:spcAft>
              <a:buFont typeface="Wingdings" pitchFamily="2" charset="2"/>
              <a:buChar char="q"/>
              <a:defRPr/>
            </a:pPr>
            <a:r>
              <a:rPr lang="en-US" sz="2000" dirty="0" smtClean="0">
                <a:latin typeface="Arial" pitchFamily="34" charset="0"/>
                <a:cs typeface="Arial" pitchFamily="34" charset="0"/>
              </a:rPr>
              <a:t>  </a:t>
            </a:r>
            <a:r>
              <a:rPr lang="en-US" sz="2000" dirty="0" err="1" smtClean="0">
                <a:solidFill>
                  <a:srgbClr val="0000FF"/>
                </a:solidFill>
                <a:latin typeface="Arial" pitchFamily="34" charset="0"/>
                <a:cs typeface="Arial" pitchFamily="34" charset="0"/>
              </a:rPr>
              <a:t>Authorised</a:t>
            </a:r>
            <a:r>
              <a:rPr lang="en-US" sz="2000" dirty="0" smtClean="0">
                <a:solidFill>
                  <a:srgbClr val="0000FF"/>
                </a:solidFill>
                <a:latin typeface="Arial" pitchFamily="34" charset="0"/>
                <a:cs typeface="Arial" pitchFamily="34" charset="0"/>
              </a:rPr>
              <a:t> Insurer</a:t>
            </a:r>
            <a:r>
              <a:rPr lang="en-US" sz="2000" dirty="0" smtClean="0">
                <a:latin typeface="Arial" pitchFamily="34" charset="0"/>
                <a:cs typeface="Arial" pitchFamily="34" charset="0"/>
              </a:rPr>
              <a:t>—Carrying on General insurance business in    </a:t>
            </a:r>
          </a:p>
          <a:p>
            <a:pPr marL="0" indent="0" algn="just" eaLnBrk="1" fontAlgn="auto" hangingPunct="1">
              <a:spcAft>
                <a:spcPts val="0"/>
              </a:spcAft>
              <a:buFont typeface="Arial" charset="0"/>
              <a:buNone/>
              <a:defRPr/>
            </a:pPr>
            <a:r>
              <a:rPr lang="en-US" sz="2000" dirty="0" smtClean="0">
                <a:latin typeface="Arial" pitchFamily="34" charset="0"/>
                <a:cs typeface="Arial" pitchFamily="34" charset="0"/>
              </a:rPr>
              <a:t>        India under GIBNA, 1972.</a:t>
            </a:r>
          </a:p>
          <a:p>
            <a:pPr algn="just" eaLnBrk="1" hangingPunct="1">
              <a:buFont typeface="Wingdings" pitchFamily="2" charset="2"/>
              <a:buChar char="q"/>
              <a:defRPr/>
            </a:pPr>
            <a:r>
              <a:rPr lang="en-US" sz="2000" dirty="0" smtClean="0">
                <a:latin typeface="Arial" pitchFamily="34" charset="0"/>
                <a:cs typeface="Arial" pitchFamily="34" charset="0"/>
              </a:rPr>
              <a:t>   </a:t>
            </a:r>
            <a:r>
              <a:rPr lang="en-US" sz="2000" dirty="0" smtClean="0">
                <a:solidFill>
                  <a:srgbClr val="0000FF"/>
                </a:solidFill>
                <a:latin typeface="Arial" pitchFamily="34" charset="0"/>
                <a:cs typeface="Arial" pitchFamily="34" charset="0"/>
              </a:rPr>
              <a:t>Liability</a:t>
            </a:r>
            <a:r>
              <a:rPr lang="en-US" sz="2000" dirty="0" smtClean="0">
                <a:latin typeface="Arial" pitchFamily="34" charset="0"/>
                <a:cs typeface="Arial" pitchFamily="34" charset="0"/>
              </a:rPr>
              <a:t>—The term ‘liability’ includes no fault liability.</a:t>
            </a:r>
            <a:endParaRPr lang="en-IN" sz="2000" dirty="0" smtClean="0">
              <a:latin typeface="Arial" pitchFamily="34" charset="0"/>
              <a:cs typeface="Arial" pitchFamily="34" charset="0"/>
            </a:endParaRPr>
          </a:p>
          <a:p>
            <a:pPr algn="just" eaLnBrk="1" hangingPunct="1">
              <a:buFont typeface="Wingdings" pitchFamily="2" charset="2"/>
              <a:buChar char="q"/>
              <a:defRPr/>
            </a:pPr>
            <a:r>
              <a:rPr lang="en-US" sz="2000" dirty="0" smtClean="0">
                <a:latin typeface="Arial" pitchFamily="34" charset="0"/>
                <a:cs typeface="Arial" pitchFamily="34" charset="0"/>
              </a:rPr>
              <a:t>   </a:t>
            </a:r>
            <a:r>
              <a:rPr lang="en-US" sz="2000" dirty="0" smtClean="0">
                <a:solidFill>
                  <a:srgbClr val="0000FF"/>
                </a:solidFill>
                <a:latin typeface="Arial" pitchFamily="34" charset="0"/>
                <a:cs typeface="Arial" pitchFamily="34" charset="0"/>
              </a:rPr>
              <a:t>Policy of Insurance</a:t>
            </a:r>
            <a:r>
              <a:rPr lang="en-US" sz="2000" dirty="0" smtClean="0">
                <a:latin typeface="Arial" pitchFamily="34" charset="0"/>
                <a:cs typeface="Arial" pitchFamily="34" charset="0"/>
              </a:rPr>
              <a:t>—Expression includes certificate of insurance.</a:t>
            </a:r>
          </a:p>
          <a:p>
            <a:pPr algn="just" eaLnBrk="1" hangingPunct="1">
              <a:buFont typeface="Wingdings" pitchFamily="2" charset="2"/>
              <a:buChar char="q"/>
              <a:defRPr/>
            </a:pPr>
            <a:r>
              <a:rPr lang="en-US" sz="2000" dirty="0" smtClean="0">
                <a:latin typeface="Arial" pitchFamily="34" charset="0"/>
                <a:cs typeface="Arial" pitchFamily="34" charset="0"/>
              </a:rPr>
              <a:t>   </a:t>
            </a:r>
            <a:r>
              <a:rPr lang="en-US" sz="2000" dirty="0" smtClean="0">
                <a:solidFill>
                  <a:srgbClr val="0000FF"/>
                </a:solidFill>
                <a:latin typeface="Arial" pitchFamily="34" charset="0"/>
                <a:cs typeface="Arial" pitchFamily="34" charset="0"/>
              </a:rPr>
              <a:t>Property</a:t>
            </a:r>
            <a:r>
              <a:rPr lang="en-US" sz="2000" dirty="0" smtClean="0">
                <a:latin typeface="Arial" pitchFamily="34" charset="0"/>
                <a:cs typeface="Arial" pitchFamily="34" charset="0"/>
              </a:rPr>
              <a:t>—Includes goods carried in the motor vehicle, roads,   </a:t>
            </a:r>
          </a:p>
          <a:p>
            <a:pPr marL="0" indent="0" algn="just" eaLnBrk="1" hangingPunct="1">
              <a:buFont typeface="Arial" charset="0"/>
              <a:buNone/>
              <a:defRPr/>
            </a:pPr>
            <a:r>
              <a:rPr lang="en-US" sz="2000" dirty="0">
                <a:latin typeface="Arial" pitchFamily="34" charset="0"/>
                <a:cs typeface="Arial" pitchFamily="34" charset="0"/>
              </a:rPr>
              <a:t> </a:t>
            </a:r>
            <a:r>
              <a:rPr lang="en-US" sz="2000" dirty="0" smtClean="0">
                <a:latin typeface="Arial" pitchFamily="34" charset="0"/>
                <a:cs typeface="Arial" pitchFamily="34" charset="0"/>
              </a:rPr>
              <a:t>       bridges, culverts, causeways, trees, posts and milestones.</a:t>
            </a:r>
          </a:p>
          <a:p>
            <a:pPr algn="just" eaLnBrk="1" hangingPunct="1">
              <a:buFont typeface="Wingdings" pitchFamily="2" charset="2"/>
              <a:buChar char="q"/>
              <a:defRPr/>
            </a:pPr>
            <a:r>
              <a:rPr lang="en-US" sz="2000" dirty="0" smtClean="0">
                <a:latin typeface="Arial" pitchFamily="34" charset="0"/>
                <a:cs typeface="Arial" pitchFamily="34" charset="0"/>
              </a:rPr>
              <a:t>   </a:t>
            </a:r>
            <a:r>
              <a:rPr lang="en-US" sz="2000" dirty="0" smtClean="0">
                <a:solidFill>
                  <a:srgbClr val="0000FF"/>
                </a:solidFill>
                <a:latin typeface="Arial" pitchFamily="34" charset="0"/>
                <a:cs typeface="Arial" pitchFamily="34" charset="0"/>
              </a:rPr>
              <a:t>Third Party</a:t>
            </a:r>
            <a:r>
              <a:rPr lang="en-US" sz="2000" dirty="0" smtClean="0">
                <a:latin typeface="Arial" pitchFamily="34" charset="0"/>
                <a:cs typeface="Arial" pitchFamily="34" charset="0"/>
              </a:rPr>
              <a:t>—Includes the government—Sec. 145(g)</a:t>
            </a:r>
          </a:p>
          <a:p>
            <a:pPr marL="0" indent="0" algn="just" eaLnBrk="1" hangingPunct="1">
              <a:buFont typeface="Arial" charset="0"/>
              <a:buNone/>
              <a:defRPr/>
            </a:pPr>
            <a:endParaRPr lang="en-US" sz="2000" dirty="0" smtClean="0">
              <a:latin typeface="Arial" pitchFamily="34" charset="0"/>
              <a:cs typeface="Arial" pitchFamily="34" charset="0"/>
            </a:endParaRPr>
          </a:p>
          <a:p>
            <a:pPr marL="457200" indent="-457200" algn="just" eaLnBrk="1" fontAlgn="auto" hangingPunct="1">
              <a:spcAft>
                <a:spcPts val="0"/>
              </a:spcAft>
              <a:buFont typeface="Wingdings" pitchFamily="2" charset="2"/>
              <a:buChar char="q"/>
              <a:defRPr/>
            </a:pPr>
            <a:r>
              <a:rPr lang="en-US" sz="2000" dirty="0" smtClean="0">
                <a:latin typeface="Arial" pitchFamily="34" charset="0"/>
                <a:cs typeface="Arial" pitchFamily="34" charset="0"/>
              </a:rPr>
              <a:t> Sec.</a:t>
            </a:r>
            <a:r>
              <a:rPr lang="en-US" sz="2000" dirty="0" smtClean="0">
                <a:solidFill>
                  <a:srgbClr val="FF0000"/>
                </a:solidFill>
                <a:latin typeface="Arial" pitchFamily="34" charset="0"/>
                <a:cs typeface="Arial" pitchFamily="34" charset="0"/>
              </a:rPr>
              <a:t>146</a:t>
            </a:r>
            <a:r>
              <a:rPr lang="en-US" sz="2000" dirty="0" smtClean="0">
                <a:latin typeface="Arial" pitchFamily="34" charset="0"/>
                <a:cs typeface="Arial" pitchFamily="34" charset="0"/>
              </a:rPr>
              <a:t> of the MV ACT,1988—Necessity of </a:t>
            </a:r>
            <a:r>
              <a:rPr lang="en-US" sz="2000" dirty="0" smtClean="0">
                <a:solidFill>
                  <a:srgbClr val="FF0000"/>
                </a:solidFill>
                <a:latin typeface="Arial" pitchFamily="34" charset="0"/>
                <a:cs typeface="Arial" pitchFamily="34" charset="0"/>
              </a:rPr>
              <a:t>insurance against Third Party risk</a:t>
            </a:r>
            <a:r>
              <a:rPr lang="en-US" sz="2000" dirty="0" smtClean="0">
                <a:latin typeface="Arial" pitchFamily="34" charset="0"/>
                <a:cs typeface="Arial" pitchFamily="34" charset="0"/>
              </a:rPr>
              <a:t>—No person shall use, except as a passenger, or cause or allow any other person to use, a motor vehicle in a </a:t>
            </a:r>
            <a:r>
              <a:rPr lang="en-US" sz="2000" dirty="0" smtClean="0">
                <a:solidFill>
                  <a:srgbClr val="0000FF"/>
                </a:solidFill>
                <a:latin typeface="Arial" pitchFamily="34" charset="0"/>
                <a:cs typeface="Arial" pitchFamily="34" charset="0"/>
              </a:rPr>
              <a:t>public place</a:t>
            </a:r>
            <a:r>
              <a:rPr lang="en-US" sz="2000" dirty="0" smtClean="0">
                <a:latin typeface="Arial" pitchFamily="34" charset="0"/>
                <a:cs typeface="Arial" pitchFamily="34" charset="0"/>
              </a:rPr>
              <a:t>, unless there is in force in relation to the use of the vehicle, a policy of insurance complying with the provisions of </a:t>
            </a:r>
            <a:r>
              <a:rPr lang="en-US" sz="2000" dirty="0" smtClean="0">
                <a:solidFill>
                  <a:srgbClr val="FF0000"/>
                </a:solidFill>
                <a:latin typeface="Arial" pitchFamily="34" charset="0"/>
                <a:cs typeface="Arial" pitchFamily="34" charset="0"/>
              </a:rPr>
              <a:t>chapter-XI </a:t>
            </a:r>
            <a:r>
              <a:rPr lang="en-US" sz="2000" dirty="0" smtClean="0">
                <a:latin typeface="Arial" pitchFamily="34" charset="0"/>
                <a:cs typeface="Arial" pitchFamily="34" charset="0"/>
              </a:rPr>
              <a:t>of the Act.</a:t>
            </a:r>
            <a:endParaRPr lang="en-IN" sz="2000" dirty="0" smtClean="0">
              <a:latin typeface="Arial" pitchFamily="34" charset="0"/>
              <a:cs typeface="Arial" pitchFamily="34" charset="0"/>
            </a:endParaRPr>
          </a:p>
          <a:p>
            <a:pPr marL="457200" indent="-457200" algn="just" eaLnBrk="1" fontAlgn="auto" hangingPunct="1">
              <a:spcAft>
                <a:spcPts val="0"/>
              </a:spcAft>
              <a:buFont typeface="Arial" panose="020B0604020202020204" pitchFamily="34" charset="0"/>
              <a:buNone/>
              <a:defRPr/>
            </a:pPr>
            <a:endParaRPr lang="en-IN" sz="2000" dirty="0" smtClean="0">
              <a:latin typeface="Arial" pitchFamily="34" charset="0"/>
              <a:cs typeface="Arial" pitchFamily="34" charset="0"/>
            </a:endParaRPr>
          </a:p>
        </p:txBody>
      </p:sp>
      <p:sp>
        <p:nvSpPr>
          <p:cNvPr id="26626"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0" y="14288"/>
            <a:ext cx="9144000" cy="1052512"/>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6" name="Title 3"/>
          <p:cNvSpPr txBox="1">
            <a:spLocks/>
          </p:cNvSpPr>
          <p:nvPr/>
        </p:nvSpPr>
        <p:spPr>
          <a:xfrm>
            <a:off x="0" y="0"/>
            <a:ext cx="9144000" cy="1066800"/>
          </a:xfrm>
          <a:prstGeom prst="rect">
            <a:avLst/>
          </a:prstGeom>
        </p:spPr>
        <p:txBody>
          <a:bodyPr>
            <a:normAutofit/>
          </a:bodyPr>
          <a:lstStyle/>
          <a:p>
            <a:pPr algn="ctr" eaLnBrk="1" fontAlgn="auto" hangingPunct="1">
              <a:spcAft>
                <a:spcPts val="0"/>
              </a:spcAft>
              <a:defRPr/>
            </a:pPr>
            <a:r>
              <a:rPr lang="en-IN" sz="3200" b="1" dirty="0">
                <a:latin typeface="+mj-lt"/>
                <a:ea typeface="+mj-ea"/>
                <a:cs typeface="+mj-cs"/>
              </a:rPr>
              <a:t> </a:t>
            </a:r>
          </a:p>
        </p:txBody>
      </p:sp>
      <p:cxnSp>
        <p:nvCxnSpPr>
          <p:cNvPr id="7" name="Straight Connector 6"/>
          <p:cNvCxnSpPr/>
          <p:nvPr/>
        </p:nvCxnSpPr>
        <p:spPr>
          <a:xfrm rot="5400000">
            <a:off x="-3001168" y="3429794"/>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785268" y="3428206"/>
            <a:ext cx="6858000" cy="158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26634" name="TextBox 1"/>
          <p:cNvSpPr txBox="1">
            <a:spLocks noChangeArrowheads="1"/>
          </p:cNvSpPr>
          <p:nvPr/>
        </p:nvSpPr>
        <p:spPr bwMode="auto">
          <a:xfrm>
            <a:off x="644525" y="381000"/>
            <a:ext cx="8270875" cy="369888"/>
          </a:xfrm>
          <a:prstGeom prst="rect">
            <a:avLst/>
          </a:prstGeom>
          <a:noFill/>
          <a:ln w="9525">
            <a:noFill/>
            <a:miter lim="800000"/>
            <a:headEnd/>
            <a:tailEnd/>
          </a:ln>
        </p:spPr>
        <p:txBody>
          <a:bodyPr>
            <a:spAutoFit/>
          </a:bodyPr>
          <a:lstStyle/>
          <a:p>
            <a:pPr eaLnBrk="1" hangingPunct="1"/>
            <a:r>
              <a:rPr lang="en-US" b="1"/>
              <a:t>INSURANCE OF MOTOR VEHICLES AGAINST THIRD PARTY RISKS</a:t>
            </a: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9788"/>
            <a:ext cx="8763000" cy="5410200"/>
          </a:xfrm>
        </p:spPr>
        <p:style>
          <a:lnRef idx="1">
            <a:schemeClr val="accent2"/>
          </a:lnRef>
          <a:fillRef idx="2">
            <a:schemeClr val="accent2"/>
          </a:fillRef>
          <a:effectRef idx="1">
            <a:schemeClr val="accent2"/>
          </a:effectRef>
          <a:fontRef idx="minor">
            <a:schemeClr val="dk1"/>
          </a:fontRef>
        </p:style>
        <p:txBody>
          <a:bodyPr rtlCol="0">
            <a:normAutofit fontScale="70000" lnSpcReduction="20000"/>
          </a:bodyPr>
          <a:lstStyle/>
          <a:p>
            <a:pPr algn="just" eaLnBrk="1" fontAlgn="auto" hangingPunct="1">
              <a:spcAft>
                <a:spcPts val="0"/>
              </a:spcAft>
              <a:buFont typeface="Arial" panose="020B0604020202020204" pitchFamily="34" charset="0"/>
              <a:buNone/>
              <a:defRPr/>
            </a:pPr>
            <a:endParaRPr lang="en-US" dirty="0" smtClean="0"/>
          </a:p>
          <a:p>
            <a:pPr algn="just" eaLnBrk="1" fontAlgn="auto" hangingPunct="1">
              <a:spcAft>
                <a:spcPts val="0"/>
              </a:spcAft>
              <a:buFont typeface="Wingdings" pitchFamily="2" charset="2"/>
              <a:buChar char="q"/>
              <a:defRPr/>
            </a:pPr>
            <a:r>
              <a:rPr lang="en-US" dirty="0" smtClean="0"/>
              <a:t>Vehicle carries or meant to carry dangerous or hazardous goods—Additional policy of insurance under the Public Liability Insurance Act, 1991.</a:t>
            </a:r>
            <a:endParaRPr lang="en-US" dirty="0" smtClean="0">
              <a:latin typeface="Arial" pitchFamily="34" charset="0"/>
              <a:cs typeface="Arial" pitchFamily="34" charset="0"/>
            </a:endParaRPr>
          </a:p>
          <a:p>
            <a:pPr algn="just" eaLnBrk="1" hangingPunct="1">
              <a:buFont typeface="Wingdings" pitchFamily="2" charset="2"/>
              <a:buChar char="q"/>
              <a:defRPr/>
            </a:pPr>
            <a:r>
              <a:rPr lang="en-US" dirty="0" smtClean="0">
                <a:solidFill>
                  <a:srgbClr val="FF0000"/>
                </a:solidFill>
              </a:rPr>
              <a:t>Sec.2(34)</a:t>
            </a:r>
            <a:r>
              <a:rPr lang="en-US" dirty="0" smtClean="0"/>
              <a:t> of MV Act, 1988—</a:t>
            </a:r>
            <a:r>
              <a:rPr lang="en-US" dirty="0" smtClean="0">
                <a:solidFill>
                  <a:srgbClr val="FF0000"/>
                </a:solidFill>
              </a:rPr>
              <a:t>Public Place</a:t>
            </a:r>
            <a:r>
              <a:rPr lang="en-US" dirty="0" smtClean="0"/>
              <a:t>—Road, Street, way or other place, whether a through fare or not, to which </a:t>
            </a:r>
            <a:r>
              <a:rPr lang="en-US" dirty="0" smtClean="0">
                <a:solidFill>
                  <a:srgbClr val="0000FF"/>
                </a:solidFill>
              </a:rPr>
              <a:t>the public have a right of access</a:t>
            </a:r>
            <a:r>
              <a:rPr lang="en-US" dirty="0" smtClean="0"/>
              <a:t>—Covers even places of private ownership where members of public have access whether free or controlled—Accident in garage in the process of reversing a </a:t>
            </a:r>
            <a:r>
              <a:rPr lang="en-US" sz="2900" dirty="0" smtClean="0"/>
              <a:t>tractor—Road</a:t>
            </a:r>
            <a:r>
              <a:rPr lang="en-US" dirty="0" smtClean="0"/>
              <a:t> inside the gate of the secretariat- considered as Public Place. </a:t>
            </a:r>
          </a:p>
          <a:p>
            <a:pPr algn="just" eaLnBrk="1" hangingPunct="1">
              <a:buFont typeface="Wingdings" pitchFamily="2" charset="2"/>
              <a:buChar char="q"/>
              <a:defRPr/>
            </a:pPr>
            <a:r>
              <a:rPr lang="en-US" dirty="0" smtClean="0">
                <a:solidFill>
                  <a:srgbClr val="FF0000"/>
                </a:solidFill>
              </a:rPr>
              <a:t>Sec.2(28)</a:t>
            </a:r>
            <a:r>
              <a:rPr lang="en-US" dirty="0" smtClean="0"/>
              <a:t> of MV Act, 1988—</a:t>
            </a:r>
            <a:r>
              <a:rPr lang="en-US" dirty="0" smtClean="0">
                <a:solidFill>
                  <a:srgbClr val="FF0000"/>
                </a:solidFill>
              </a:rPr>
              <a:t> ‘Motor Vehicle’ </a:t>
            </a:r>
            <a:r>
              <a:rPr lang="en-US" dirty="0" smtClean="0"/>
              <a:t>means any mechanically propelled vehicle </a:t>
            </a:r>
            <a:r>
              <a:rPr lang="en-US" dirty="0" smtClean="0">
                <a:solidFill>
                  <a:srgbClr val="0000FF"/>
                </a:solidFill>
              </a:rPr>
              <a:t>adopted for use upon roads</a:t>
            </a:r>
            <a:r>
              <a:rPr lang="en-US" dirty="0" smtClean="0"/>
              <a:t> whether the power of propulsion is transmitted thereto from an external or internal source.</a:t>
            </a:r>
          </a:p>
          <a:p>
            <a:pPr marL="0" indent="0" algn="just" eaLnBrk="1" hangingPunct="1">
              <a:buFont typeface="Arial" charset="0"/>
              <a:buNone/>
              <a:defRPr/>
            </a:pPr>
            <a:endParaRPr lang="en-US" dirty="0" smtClean="0"/>
          </a:p>
          <a:p>
            <a:pPr algn="just" eaLnBrk="1" hangingPunct="1">
              <a:buFont typeface="Wingdings" pitchFamily="2" charset="2"/>
              <a:buChar char="q"/>
              <a:defRPr/>
            </a:pPr>
            <a:r>
              <a:rPr lang="en-US" dirty="0" smtClean="0"/>
              <a:t> Violation of Sec. </a:t>
            </a:r>
            <a:r>
              <a:rPr lang="en-US" dirty="0" smtClean="0">
                <a:solidFill>
                  <a:srgbClr val="FF0000"/>
                </a:solidFill>
              </a:rPr>
              <a:t>146</a:t>
            </a:r>
            <a:r>
              <a:rPr lang="en-US" dirty="0" smtClean="0"/>
              <a:t>—</a:t>
            </a:r>
            <a:r>
              <a:rPr lang="en-US" dirty="0" smtClean="0">
                <a:solidFill>
                  <a:srgbClr val="0000FF"/>
                </a:solidFill>
              </a:rPr>
              <a:t>No insurance—Punishable u/s 196</a:t>
            </a:r>
            <a:r>
              <a:rPr lang="en-US" dirty="0" smtClean="0"/>
              <a:t>—Upto three months imprisonment or with fine </a:t>
            </a:r>
            <a:r>
              <a:rPr lang="en-US" dirty="0" err="1" smtClean="0"/>
              <a:t>upto</a:t>
            </a:r>
            <a:r>
              <a:rPr lang="en-US" dirty="0" smtClean="0"/>
              <a:t> Rs. 1,000, or with both.</a:t>
            </a:r>
          </a:p>
          <a:p>
            <a:pPr algn="just" eaLnBrk="1" hangingPunct="1">
              <a:buFont typeface="Arial" panose="020B0604020202020204" pitchFamily="34" charset="0"/>
              <a:buChar char="•"/>
              <a:defRPr/>
            </a:pPr>
            <a:r>
              <a:rPr lang="en-US" dirty="0" smtClean="0"/>
              <a:t>Compulsory Insurance not applicable to vehicle owned by </a:t>
            </a:r>
            <a:r>
              <a:rPr lang="en-US" dirty="0" smtClean="0">
                <a:solidFill>
                  <a:srgbClr val="0000FF"/>
                </a:solidFill>
              </a:rPr>
              <a:t>Central Government or State Government  and used for government purposes</a:t>
            </a:r>
            <a:r>
              <a:rPr lang="en-US" dirty="0" smtClean="0"/>
              <a:t>.</a:t>
            </a:r>
          </a:p>
          <a:p>
            <a:pPr algn="just" eaLnBrk="1" hangingPunct="1">
              <a:buFont typeface="Arial" panose="020B0604020202020204" pitchFamily="34" charset="0"/>
              <a:buChar char="•"/>
              <a:defRPr/>
            </a:pPr>
            <a:endParaRPr lang="en-US" dirty="0" smtClean="0"/>
          </a:p>
        </p:txBody>
      </p:sp>
      <p:sp>
        <p:nvSpPr>
          <p:cNvPr id="27650" name="Title 1"/>
          <p:cNvSpPr>
            <a:spLocks noGrp="1"/>
          </p:cNvSpPr>
          <p:nvPr>
            <p:ph type="title"/>
          </p:nvPr>
        </p:nvSpPr>
        <p:spPr>
          <a:xfrm>
            <a:off x="0" y="0"/>
            <a:ext cx="9144000" cy="1066800"/>
          </a:xfrm>
        </p:spPr>
        <p:txBody>
          <a:bodyPr/>
          <a:lstStyle/>
          <a:p>
            <a:pPr eaLnBrk="1" hangingPunct="1"/>
            <a:endParaRPr lang="en-US" smtClean="0"/>
          </a:p>
        </p:txBody>
      </p:sp>
      <p:sp>
        <p:nvSpPr>
          <p:cNvPr id="4" name="Rectangle 3"/>
          <p:cNvSpPr/>
          <p:nvPr/>
        </p:nvSpPr>
        <p:spPr>
          <a:xfrm>
            <a:off x="152400" y="0"/>
            <a:ext cx="8991600" cy="762000"/>
          </a:xfrm>
          <a:prstGeom prst="rect">
            <a:avLst/>
          </a:prstGeom>
          <a:solidFill>
            <a:srgbClr val="4EBEC4"/>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Aft>
                <a:spcPts val="0"/>
              </a:spcAft>
              <a:defRPr/>
            </a:pPr>
            <a:endParaRPr lang="en-IN" sz="3200" b="1" dirty="0">
              <a:solidFill>
                <a:schemeClr val="tx1"/>
              </a:solidFill>
            </a:endParaRPr>
          </a:p>
        </p:txBody>
      </p:sp>
      <p:sp>
        <p:nvSpPr>
          <p:cNvPr id="6" name="Title 3"/>
          <p:cNvSpPr txBox="1">
            <a:spLocks/>
          </p:cNvSpPr>
          <p:nvPr/>
        </p:nvSpPr>
        <p:spPr>
          <a:xfrm>
            <a:off x="1752600" y="1600200"/>
            <a:ext cx="8229600" cy="703263"/>
          </a:xfrm>
          <a:prstGeom prst="rect">
            <a:avLst/>
          </a:prstGeom>
        </p:spPr>
        <p:txBody>
          <a:bodyPr>
            <a:normAutofit/>
          </a:bodyPr>
          <a:lstStyle/>
          <a:p>
            <a:pPr algn="ctr" eaLnBrk="1" fontAlgn="auto" hangingPunct="1">
              <a:spcAft>
                <a:spcPts val="0"/>
              </a:spcAft>
              <a:defRPr/>
            </a:pPr>
            <a:endParaRPr lang="en-IN" sz="3200" b="1" dirty="0">
              <a:latin typeface="+mj-lt"/>
              <a:ea typeface="+mj-ea"/>
              <a:cs typeface="+mj-cs"/>
            </a:endParaRPr>
          </a:p>
        </p:txBody>
      </p:sp>
      <p:cxnSp>
        <p:nvCxnSpPr>
          <p:cNvPr id="7" name="Straight Connector 6"/>
          <p:cNvCxnSpPr/>
          <p:nvPr/>
        </p:nvCxnSpPr>
        <p:spPr>
          <a:xfrm rot="5400000">
            <a:off x="-3429794"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27580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142456" y="3428206"/>
            <a:ext cx="6858000" cy="1588"/>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42875" y="5929313"/>
            <a:ext cx="642938" cy="642937"/>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
        <p:nvSpPr>
          <p:cNvPr id="27658" name="TextBox 1"/>
          <p:cNvSpPr txBox="1">
            <a:spLocks noChangeArrowheads="1"/>
          </p:cNvSpPr>
          <p:nvPr/>
        </p:nvSpPr>
        <p:spPr bwMode="auto">
          <a:xfrm>
            <a:off x="465138" y="225425"/>
            <a:ext cx="8221662" cy="523220"/>
          </a:xfrm>
          <a:prstGeom prst="rect">
            <a:avLst/>
          </a:prstGeom>
          <a:noFill/>
          <a:ln w="9525">
            <a:noFill/>
            <a:miter lim="800000"/>
            <a:headEnd/>
            <a:tailEnd/>
          </a:ln>
        </p:spPr>
        <p:txBody>
          <a:bodyPr>
            <a:spAutoFit/>
          </a:bodyPr>
          <a:lstStyle/>
          <a:p>
            <a:pPr algn="ctr" eaLnBrk="1" hangingPunct="1"/>
            <a:r>
              <a:rPr lang="en-US" sz="2800" b="1" dirty="0"/>
              <a:t>MOTOR VEHICLE &amp; PUBLIC PLACE</a:t>
            </a:r>
          </a:p>
        </p:txBody>
      </p:sp>
    </p:spTree>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3109</TotalTime>
  <Words>7244</Words>
  <Application>Microsoft Office PowerPoint</Application>
  <PresentationFormat>On-screen Show (4:3)</PresentationFormat>
  <Paragraphs>638</Paragraphs>
  <Slides>57</Slides>
  <Notes>32</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73" baseType="lpstr">
      <vt:lpstr>ＭＳ Ｐゴシック</vt:lpstr>
      <vt:lpstr>Aharoni</vt:lpstr>
      <vt:lpstr>Arial</vt:lpstr>
      <vt:lpstr>Arial Rounded MT Bold</vt:lpstr>
      <vt:lpstr>Calibri</vt:lpstr>
      <vt:lpstr>Cambria Math</vt:lpstr>
      <vt:lpstr>Footlight MT Light</vt:lpstr>
      <vt:lpstr>Garamond</vt:lpstr>
      <vt:lpstr>Lucida Sans Unicode</vt:lpstr>
      <vt:lpstr>Sitka Display</vt:lpstr>
      <vt:lpstr>Verdana</vt:lpstr>
      <vt:lpstr>Wingdings</vt:lpstr>
      <vt:lpstr>Wingdings 2</vt:lpstr>
      <vt:lpstr>Wingdings 3</vt:lpstr>
      <vt:lpstr>Concourse</vt:lpstr>
      <vt:lpstr>Worksheet</vt:lpstr>
      <vt:lpstr>PowerPoint Presentation</vt:lpstr>
      <vt:lpstr>INDIAN MOTOR TARIFF</vt:lpstr>
      <vt:lpstr>INDIAN MOTOR TARIFF</vt:lpstr>
      <vt:lpstr>INDIAN MOTOR TARIFF</vt:lpstr>
      <vt:lpstr>PowerPoint Presentation</vt:lpstr>
      <vt:lpstr>LIMIT OF LIABILITY TO BE COVERED AS PER M.V.ACT</vt:lpstr>
      <vt:lpstr>INBUILT TPPD COVER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NEGLIGENCE IN MOTOR TP CASES</vt:lpstr>
      <vt:lpstr>LIABILITY UNDER EC ACT</vt:lpstr>
      <vt:lpstr>LIABILITY UNDER EC ACT</vt:lpstr>
      <vt:lpstr> DEFENSES  AVAILABLE  UNDER  SECTION 149(2) OF THE M.V.ACT,1988  </vt:lpstr>
      <vt:lpstr>  Section 149 (2) (a) (ii) - DL Defense </vt:lpstr>
      <vt:lpstr>PowerPoint Presentation</vt:lpstr>
      <vt:lpstr>PowerPoint Presentation</vt:lpstr>
      <vt:lpstr>PowerPoint Presentation</vt:lpstr>
      <vt:lpstr>PowerPoint Presentation</vt:lpstr>
      <vt:lpstr>PowerPoint Presentation</vt:lpstr>
      <vt:lpstr>PowerPoint Presentation</vt:lpstr>
      <vt:lpstr>  QUANTIFYING JUST COMPENSATION</vt:lpstr>
      <vt:lpstr>  QUANTIFYING JUST COMPENSATION</vt:lpstr>
      <vt:lpstr>INJURY CASES</vt:lpstr>
      <vt:lpstr>COMMON CHARGES IN CHARGE-SHEET AGAINST THE DRIVER OF OFFENDING VEHICLE</vt:lpstr>
      <vt:lpstr>COMMON CHARGES IN CHARGE-SHEET AGAINST THE DRIVER OF OFFENDING VEHICLE</vt:lpstr>
      <vt:lpstr>COMMON CHARGES IN CHARGE-SHEET AGAINST THE DRIVER OF OFFENDING VEHICLE</vt:lpstr>
      <vt:lpstr>COMMON CHARGES IN CHARGE-SHEET AGAINST THE DRIVER OF OFFENDING VEHICLE</vt:lpstr>
      <vt:lpstr>COMMON CHARGES IN CHARGE-SHEET AGAINST THE DRIVER OF OFFENDING VEHICLE</vt:lpstr>
      <vt:lpstr>RELEVANCE OF THE DOCUMENTS PROCURED</vt:lpstr>
      <vt:lpstr>EXPLORING THE POSSIBILITIES OF COMPROMISE THROUGH ADRs</vt:lpstr>
      <vt:lpstr>PROVISIONS RELATING TO APPEAL</vt:lpstr>
      <vt:lpstr>PROVISIONS RELATING TO ESCALATED CHALLENGE OF AWARD</vt:lpstr>
      <vt:lpstr>PowerPoint Presentation</vt:lpstr>
      <vt:lpstr>PowerPoint Presentation</vt:lpstr>
      <vt:lpstr>Section 14- Currency of Driving Licence</vt:lpstr>
      <vt:lpstr>Section 15-Renewal of driving licences</vt:lpstr>
      <vt:lpstr>NO FAULT LIABILITY TOWARDS THIRD PARTY</vt:lpstr>
      <vt:lpstr>Chapter XI- Insurance of Motor Vehicles against Third Party Risks</vt:lpstr>
      <vt:lpstr>Chapter XI- Insurance of Motor Vehicles against Third Party Risks</vt:lpstr>
      <vt:lpstr>Chapter XI- Insurance of Motor Vehicles against Third Party Risks</vt:lpstr>
      <vt:lpstr>Chapter XI- Insurance of Motor Vehicles against Third Party Risks</vt:lpstr>
      <vt:lpstr>Chapter XI- Insurance of Motor Vehicles against Third Party Risks</vt:lpstr>
      <vt:lpstr>Chapter XI- Insurance of Motor Vehicles against Third Party Risks</vt:lpstr>
      <vt:lpstr>Chapter XI- Insurance of Motor Vehicles against Third Party Risks</vt:lpstr>
      <vt:lpstr>Chapter XI- Insurance of Motor Vehicles against Third Party Risks</vt:lpstr>
      <vt:lpstr>OTHER IMPORTANT PROVISIONS</vt:lpstr>
      <vt:lpstr>PowerPoint Presentation</vt:lpstr>
    </vt:vector>
  </TitlesOfParts>
  <Company>HCL Infosystems Limited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the operating environment in which National operates</dc:title>
  <dc:creator>70562</dc:creator>
  <cp:lastModifiedBy>JAI VERMA</cp:lastModifiedBy>
  <cp:revision>420</cp:revision>
  <dcterms:created xsi:type="dcterms:W3CDTF">2014-01-03T06:46:51Z</dcterms:created>
  <dcterms:modified xsi:type="dcterms:W3CDTF">2022-04-11T09:34:09Z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b4df4768-1b21-4e2f-bc11-a78fea9e352b</vt:lpwstr>
  </property>
  <property fmtid="{D5CDD505-2E9C-101B-9397-08002B2CF9AE}" pid="3" name="Classification">
    <vt:lpwstr>NIC_PUBL1C</vt:lpwstr>
  </property>
</Properties>
</file>