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95" r:id="rId2"/>
    <p:sldId id="297" r:id="rId3"/>
    <p:sldId id="298" r:id="rId4"/>
    <p:sldId id="299" r:id="rId5"/>
    <p:sldId id="300" r:id="rId6"/>
    <p:sldId id="301" r:id="rId7"/>
    <p:sldId id="302" r:id="rId8"/>
    <p:sldId id="303" r:id="rId9"/>
    <p:sldId id="304" r:id="rId10"/>
    <p:sldId id="305" r:id="rId11"/>
    <p:sldId id="307" r:id="rId12"/>
    <p:sldId id="308" r:id="rId13"/>
    <p:sldId id="309" r:id="rId14"/>
    <p:sldId id="310" r:id="rId15"/>
    <p:sldId id="311" r:id="rId16"/>
    <p:sldId id="312" r:id="rId17"/>
    <p:sldId id="313" r:id="rId18"/>
    <p:sldId id="314" r:id="rId19"/>
    <p:sldId id="315" r:id="rId20"/>
    <p:sldId id="306" r:id="rId21"/>
    <p:sldId id="292" r:id="rId22"/>
    <p:sldId id="293" r:id="rId23"/>
    <p:sldId id="294" r:id="rId24"/>
    <p:sldId id="31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5B0FD5-1B8E-4010-A23B-D872FE54387F}"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3444687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5B0FD5-1B8E-4010-A23B-D872FE54387F}"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214397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5B0FD5-1B8E-4010-A23B-D872FE54387F}"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A98FCF-04DA-4028-A10F-A8C998CBF7A6}"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38088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35B0FD5-1B8E-4010-A23B-D872FE54387F}" type="datetimeFigureOut">
              <a:rPr lang="en-US" smtClean="0"/>
              <a:pPr/>
              <a:t>8/13/2021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1943245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35B0FD5-1B8E-4010-A23B-D872FE54387F}" type="datetimeFigureOut">
              <a:rPr lang="en-US" smtClean="0"/>
              <a:pPr/>
              <a:t>8/13/2021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A98FCF-04DA-4028-A10F-A8C998CBF7A6}"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4895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35B0FD5-1B8E-4010-A23B-D872FE54387F}" type="datetimeFigureOut">
              <a:rPr lang="en-US" smtClean="0"/>
              <a:pPr/>
              <a:t>8/13/2021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1567636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5B0FD5-1B8E-4010-A23B-D872FE54387F}"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517315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5B0FD5-1B8E-4010-A23B-D872FE54387F}"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608975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5B0FD5-1B8E-4010-A23B-D872FE54387F}"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2209050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5B0FD5-1B8E-4010-A23B-D872FE54387F}"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390608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5B0FD5-1B8E-4010-A23B-D872FE54387F}" type="datetimeFigureOut">
              <a:rPr lang="en-US" smtClean="0"/>
              <a:pPr/>
              <a:t>8/13/2021</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21105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5B0FD5-1B8E-4010-A23B-D872FE54387F}" type="datetimeFigureOut">
              <a:rPr lang="en-US" smtClean="0"/>
              <a:pPr/>
              <a:t>8/13/2021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1777714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5B0FD5-1B8E-4010-A23B-D872FE54387F}" type="datetimeFigureOut">
              <a:rPr lang="en-US" smtClean="0"/>
              <a:pPr/>
              <a:t>8/13/2021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191218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B0FD5-1B8E-4010-A23B-D872FE54387F}" type="datetimeFigureOut">
              <a:rPr lang="en-US" smtClean="0"/>
              <a:pPr/>
              <a:t>8/13/2021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413455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5B0FD5-1B8E-4010-A23B-D872FE54387F}" type="datetimeFigureOut">
              <a:rPr lang="en-US" smtClean="0"/>
              <a:pPr/>
              <a:t>8/13/2021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3234970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5B0FD5-1B8E-4010-A23B-D872FE54387F}" type="datetimeFigureOut">
              <a:rPr lang="en-US" smtClean="0"/>
              <a:pPr/>
              <a:t>8/13/2021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A98FCF-04DA-4028-A10F-A8C998CBF7A6}" type="slidenum">
              <a:rPr lang="en-US" smtClean="0"/>
              <a:pPr/>
              <a:t>‹#›</a:t>
            </a:fld>
            <a:endParaRPr lang="en-US"/>
          </a:p>
        </p:txBody>
      </p:sp>
    </p:spTree>
    <p:extLst>
      <p:ext uri="{BB962C8B-B14F-4D97-AF65-F5344CB8AC3E}">
        <p14:creationId xmlns:p14="http://schemas.microsoft.com/office/powerpoint/2010/main" val="245751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35B0FD5-1B8E-4010-A23B-D872FE54387F}" type="datetimeFigureOut">
              <a:rPr lang="en-US" smtClean="0"/>
              <a:pPr/>
              <a:t>8/13/2021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9A98FCF-04DA-4028-A10F-A8C998CBF7A6}" type="slidenum">
              <a:rPr lang="en-US" smtClean="0"/>
              <a:pPr/>
              <a:t>‹#›</a:t>
            </a:fld>
            <a:endParaRPr lang="en-US"/>
          </a:p>
        </p:txBody>
      </p:sp>
    </p:spTree>
    <p:extLst>
      <p:ext uri="{BB962C8B-B14F-4D97-AF65-F5344CB8AC3E}">
        <p14:creationId xmlns:p14="http://schemas.microsoft.com/office/powerpoint/2010/main" val="33202602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Business Interruption</a:t>
            </a:r>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1074715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Definitions</a:t>
            </a:r>
            <a:endParaRPr lang="en-IN" dirty="0"/>
          </a:p>
        </p:txBody>
      </p:sp>
      <p:sp>
        <p:nvSpPr>
          <p:cNvPr id="3" name="Content Placeholder 2"/>
          <p:cNvSpPr>
            <a:spLocks noGrp="1"/>
          </p:cNvSpPr>
          <p:nvPr>
            <p:ph idx="1"/>
          </p:nvPr>
        </p:nvSpPr>
        <p:spPr>
          <a:xfrm>
            <a:off x="1097280" y="1845733"/>
            <a:ext cx="10058400" cy="4522116"/>
          </a:xfrm>
        </p:spPr>
        <p:txBody>
          <a:bodyPr>
            <a:normAutofit fontScale="92500" lnSpcReduction="10000"/>
          </a:bodyPr>
          <a:lstStyle/>
          <a:p>
            <a:pPr marL="0" lvl="0" indent="0" fontAlgn="base">
              <a:buNone/>
            </a:pPr>
            <a:r>
              <a:rPr lang="en-IN" b="1" dirty="0"/>
              <a:t>Gross Profit</a:t>
            </a:r>
            <a:r>
              <a:rPr lang="en-IN" dirty="0"/>
              <a:t>	</a:t>
            </a:r>
            <a:r>
              <a:rPr lang="en-IN" sz="1800" dirty="0"/>
              <a:t>= </a:t>
            </a:r>
            <a:r>
              <a:rPr lang="en-IN" sz="1800" dirty="0" err="1"/>
              <a:t>SC+Net</a:t>
            </a:r>
            <a:r>
              <a:rPr lang="en-IN" sz="1800" dirty="0"/>
              <a:t> Profit / SC-Net Loss 	</a:t>
            </a:r>
            <a:r>
              <a:rPr lang="en-IN" sz="1800" dirty="0" smtClean="0"/>
              <a:t>} </a:t>
            </a:r>
            <a:r>
              <a:rPr lang="en-IN" sz="1800" dirty="0"/>
              <a:t>Addition basis</a:t>
            </a:r>
          </a:p>
          <a:p>
            <a:pPr marL="1828800" lvl="4" indent="0">
              <a:buNone/>
            </a:pPr>
            <a:r>
              <a:rPr lang="en-IN" sz="1800" dirty="0"/>
              <a:t>= (Turnover – UWE) </a:t>
            </a:r>
            <a:r>
              <a:rPr lang="en-IN" sz="1800" dirty="0" smtClean="0"/>
              <a:t>} </a:t>
            </a:r>
            <a:r>
              <a:rPr lang="en-IN" sz="1800" dirty="0"/>
              <a:t>Difference </a:t>
            </a:r>
            <a:r>
              <a:rPr lang="en-IN" sz="1800" dirty="0" smtClean="0"/>
              <a:t>basis</a:t>
            </a:r>
          </a:p>
          <a:p>
            <a:pPr marL="1828800" lvl="4" indent="0">
              <a:buNone/>
            </a:pPr>
            <a:r>
              <a:rPr lang="en-IN" sz="1800" dirty="0" smtClean="0"/>
              <a:t>=(</a:t>
            </a:r>
            <a:r>
              <a:rPr lang="en-IN" sz="1800" dirty="0"/>
              <a:t>TO+ </a:t>
            </a:r>
            <a:r>
              <a:rPr lang="en-IN" sz="1800" dirty="0" err="1" smtClean="0"/>
              <a:t>Closingg</a:t>
            </a:r>
            <a:r>
              <a:rPr lang="en-IN" sz="1800" dirty="0" smtClean="0"/>
              <a:t> </a:t>
            </a:r>
            <a:r>
              <a:rPr lang="en-IN" sz="1800" dirty="0"/>
              <a:t>Stock) – (</a:t>
            </a:r>
            <a:r>
              <a:rPr lang="en-IN" sz="1800" dirty="0" smtClean="0"/>
              <a:t>Opening  </a:t>
            </a:r>
            <a:r>
              <a:rPr lang="en-IN" sz="1800" dirty="0"/>
              <a:t>Stock+ UWE)	} Difference basis</a:t>
            </a:r>
          </a:p>
          <a:p>
            <a:r>
              <a:rPr lang="en-IN" sz="1800" b="1" dirty="0" smtClean="0"/>
              <a:t>Notes</a:t>
            </a:r>
          </a:p>
          <a:p>
            <a:pPr lvl="0" algn="just">
              <a:buFont typeface="Wingdings" pitchFamily="2" charset="2"/>
              <a:buChar char="§"/>
            </a:pPr>
            <a:r>
              <a:rPr lang="en-IN" sz="1800" dirty="0" smtClean="0"/>
              <a:t>This is a </a:t>
            </a:r>
            <a:r>
              <a:rPr lang="en-IN" sz="1800" dirty="0" smtClean="0">
                <a:solidFill>
                  <a:srgbClr val="FF0000"/>
                </a:solidFill>
              </a:rPr>
              <a:t>Measure of Loss </a:t>
            </a:r>
            <a:r>
              <a:rPr lang="en-IN" sz="1800" dirty="0" smtClean="0"/>
              <a:t>a Business would suffer post a MD incident and hence fixed as Sum Insured in proportion to IP.</a:t>
            </a:r>
          </a:p>
          <a:p>
            <a:pPr lvl="0" algn="just">
              <a:buFont typeface="Wingdings" pitchFamily="2" charset="2"/>
              <a:buChar char="§"/>
            </a:pPr>
            <a:r>
              <a:rPr lang="en-IN" sz="1800" dirty="0" smtClean="0"/>
              <a:t>This is not the same as an </a:t>
            </a:r>
            <a:r>
              <a:rPr lang="en-IN" sz="1800" dirty="0" smtClean="0">
                <a:solidFill>
                  <a:srgbClr val="FF0000"/>
                </a:solidFill>
              </a:rPr>
              <a:t>accountant's definition </a:t>
            </a:r>
            <a:r>
              <a:rPr lang="en-IN" sz="1800" dirty="0" smtClean="0"/>
              <a:t>of gross profit - a fact which leads to much confusion and underinsurance. Accountant’s GP does not contain Standing charges and shows the PBT as GP.</a:t>
            </a:r>
          </a:p>
          <a:p>
            <a:pPr lvl="0" algn="just">
              <a:buFont typeface="Wingdings" pitchFamily="2" charset="2"/>
              <a:buChar char="§"/>
            </a:pPr>
            <a:r>
              <a:rPr lang="en-IN" sz="1800" dirty="0" smtClean="0"/>
              <a:t>The gross profit basis of cover is generally used for </a:t>
            </a:r>
            <a:r>
              <a:rPr lang="en-IN" sz="1800" dirty="0" smtClean="0">
                <a:solidFill>
                  <a:srgbClr val="FF0000"/>
                </a:solidFill>
              </a:rPr>
              <a:t>manufacturing risks </a:t>
            </a:r>
            <a:r>
              <a:rPr lang="en-IN" sz="1800" dirty="0" smtClean="0"/>
              <a:t>where the business has costs that vary in direct proportion to turnover.</a:t>
            </a:r>
          </a:p>
          <a:p>
            <a:pPr algn="just">
              <a:buFont typeface="Wingdings" pitchFamily="2" charset="2"/>
              <a:buChar char="§"/>
            </a:pPr>
            <a:r>
              <a:rPr lang="en-IN" sz="1800" dirty="0" smtClean="0">
                <a:solidFill>
                  <a:srgbClr val="FF0000"/>
                </a:solidFill>
              </a:rPr>
              <a:t>Addition basis </a:t>
            </a:r>
            <a:r>
              <a:rPr lang="en-IN" sz="1800" dirty="0" smtClean="0"/>
              <a:t>– Insured can omit some EXPENSES thinking them as variable to find out that they are SC during the IP.</a:t>
            </a:r>
          </a:p>
          <a:p>
            <a:pPr lvl="0" algn="just">
              <a:buFont typeface="Wingdings" pitchFamily="2" charset="2"/>
              <a:buChar char="§"/>
            </a:pPr>
            <a:r>
              <a:rPr lang="en-IN" sz="1800" dirty="0" smtClean="0">
                <a:solidFill>
                  <a:srgbClr val="FF0000"/>
                </a:solidFill>
              </a:rPr>
              <a:t>Difference basis- </a:t>
            </a:r>
            <a:r>
              <a:rPr lang="en-IN" sz="1800" dirty="0" smtClean="0"/>
              <a:t>As WEs are omitted from the TO , little chance of above.</a:t>
            </a:r>
          </a:p>
          <a:p>
            <a:pPr algn="just">
              <a:buFont typeface="Wingdings" pitchFamily="2" charset="2"/>
              <a:buChar char="§"/>
            </a:pPr>
            <a:endParaRPr lang="en-IN" sz="1800" dirty="0" smtClean="0"/>
          </a:p>
          <a:p>
            <a:pPr lvl="0" algn="just">
              <a:buFont typeface="Wingdings" pitchFamily="2" charset="2"/>
              <a:buChar char="§"/>
            </a:pPr>
            <a:endParaRPr lang="en-IN" sz="1800" dirty="0" smtClean="0"/>
          </a:p>
          <a:p>
            <a:pPr algn="just">
              <a:buFont typeface="Wingdings" pitchFamily="2" charset="2"/>
              <a:buChar char="§"/>
            </a:pPr>
            <a:endParaRPr lang="en-IN" sz="1800" dirty="0"/>
          </a:p>
        </p:txBody>
      </p:sp>
    </p:spTree>
    <p:extLst>
      <p:ext uri="{BB962C8B-B14F-4D97-AF65-F5344CB8AC3E}">
        <p14:creationId xmlns:p14="http://schemas.microsoft.com/office/powerpoint/2010/main" val="2304989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Definitions</a:t>
            </a:r>
            <a:endParaRPr lang="en-IN" dirty="0"/>
          </a:p>
        </p:txBody>
      </p:sp>
      <p:sp>
        <p:nvSpPr>
          <p:cNvPr id="3" name="Content Placeholder 2"/>
          <p:cNvSpPr>
            <a:spLocks noGrp="1"/>
          </p:cNvSpPr>
          <p:nvPr>
            <p:ph idx="1"/>
          </p:nvPr>
        </p:nvSpPr>
        <p:spPr>
          <a:xfrm>
            <a:off x="1097280" y="1738185"/>
            <a:ext cx="10058400" cy="4530810"/>
          </a:xfrm>
        </p:spPr>
        <p:txBody>
          <a:bodyPr>
            <a:normAutofit lnSpcReduction="10000"/>
          </a:bodyPr>
          <a:lstStyle/>
          <a:p>
            <a:pPr marL="457200" lvl="0" indent="-457200" fontAlgn="base">
              <a:buAutoNum type="arabicPeriod" startAt="2"/>
            </a:pPr>
            <a:r>
              <a:rPr lang="en-IN" dirty="0" smtClean="0"/>
              <a:t>Net </a:t>
            </a:r>
            <a:r>
              <a:rPr lang="en-IN" dirty="0"/>
              <a:t>Profit		= Profit before </a:t>
            </a:r>
            <a:r>
              <a:rPr lang="en-IN" dirty="0" smtClean="0"/>
              <a:t>tax</a:t>
            </a:r>
            <a:endParaRPr lang="en-IN" dirty="0"/>
          </a:p>
          <a:p>
            <a:pPr marL="457200" lvl="0" indent="-457200" fontAlgn="base">
              <a:buAutoNum type="arabicPeriod" startAt="2"/>
            </a:pPr>
            <a:r>
              <a:rPr lang="en-IN" dirty="0" smtClean="0"/>
              <a:t>Turn </a:t>
            </a:r>
            <a:r>
              <a:rPr lang="en-IN" dirty="0"/>
              <a:t>Over		=Money paid or </a:t>
            </a:r>
            <a:r>
              <a:rPr lang="en-IN" b="1" dirty="0"/>
              <a:t>payable</a:t>
            </a:r>
            <a:r>
              <a:rPr lang="en-IN" dirty="0"/>
              <a:t>(</a:t>
            </a:r>
            <a:r>
              <a:rPr lang="en-IN" b="1" dirty="0"/>
              <a:t>or earned</a:t>
            </a:r>
            <a:r>
              <a:rPr lang="en-IN" dirty="0"/>
              <a:t>) for the Goods/Services done in course of Business. At the premises.</a:t>
            </a:r>
          </a:p>
          <a:p>
            <a:pPr marL="0" lvl="0" indent="0">
              <a:buFont typeface="Wingdings" pitchFamily="2" charset="2"/>
              <a:buChar char="§"/>
            </a:pPr>
            <a:r>
              <a:rPr lang="en-IN" sz="1800" dirty="0" smtClean="0"/>
              <a:t>Payments </a:t>
            </a:r>
            <a:r>
              <a:rPr lang="en-IN" sz="1800" dirty="0"/>
              <a:t>may be made in stages outside the indemnity period even though the work was done within this time. In this situation, unless the additional words "</a:t>
            </a:r>
            <a:r>
              <a:rPr lang="en-IN" sz="1800" b="1" dirty="0"/>
              <a:t>or earned</a:t>
            </a:r>
            <a:r>
              <a:rPr lang="en-IN" sz="1800" dirty="0"/>
              <a:t>" are added, the policy would not respond</a:t>
            </a:r>
            <a:r>
              <a:rPr lang="en-IN" sz="1800" dirty="0" smtClean="0"/>
              <a:t>.</a:t>
            </a:r>
          </a:p>
          <a:p>
            <a:pPr marL="0" lvl="0" indent="0">
              <a:buFont typeface="Wingdings" pitchFamily="2" charset="2"/>
              <a:buChar char="§"/>
            </a:pPr>
            <a:r>
              <a:rPr lang="en-IN" sz="1800" dirty="0"/>
              <a:t>The actual loss sustained by a business is </a:t>
            </a:r>
            <a:r>
              <a:rPr lang="en-IN" sz="1800" b="1" dirty="0"/>
              <a:t>not the Loss of Turnover</a:t>
            </a:r>
            <a:r>
              <a:rPr lang="en-IN" sz="1800" dirty="0"/>
              <a:t>, as there are variable costs that are not incurred </a:t>
            </a:r>
            <a:r>
              <a:rPr lang="en-IN" sz="1800" dirty="0" smtClean="0"/>
              <a:t>.</a:t>
            </a:r>
          </a:p>
          <a:p>
            <a:pPr marL="0" indent="0">
              <a:buNone/>
            </a:pPr>
            <a:r>
              <a:rPr lang="en-IN" dirty="0" smtClean="0"/>
              <a:t>4. Increased cost of working (ICOW): is </a:t>
            </a:r>
            <a:r>
              <a:rPr lang="en-IN" b="1" dirty="0" smtClean="0"/>
              <a:t>additional costs</a:t>
            </a:r>
            <a:r>
              <a:rPr lang="en-IN" dirty="0" smtClean="0"/>
              <a:t> spent to maintain the business at pre-loss levels and mitigate the loss of gross profit.</a:t>
            </a:r>
          </a:p>
          <a:p>
            <a:pPr lvl="1"/>
            <a:r>
              <a:rPr lang="en-IN" sz="1400" b="1" dirty="0" smtClean="0"/>
              <a:t>Sole Purpose Test: </a:t>
            </a:r>
            <a:r>
              <a:rPr lang="en-IN" sz="1400" dirty="0" smtClean="0"/>
              <a:t>expense must be for the sole purpose of avoiding or diminishing the reduction in Turnover. E.g. </a:t>
            </a:r>
            <a:r>
              <a:rPr lang="en-IN" sz="1400" dirty="0" smtClean="0">
                <a:solidFill>
                  <a:srgbClr val="FF0000"/>
                </a:solidFill>
              </a:rPr>
              <a:t>Air freighting </a:t>
            </a:r>
            <a:r>
              <a:rPr lang="en-IN" sz="1400" dirty="0" smtClean="0"/>
              <a:t>an import of a machine than conventional sea freight , if it saves TO / reduces IP</a:t>
            </a:r>
          </a:p>
          <a:p>
            <a:pPr lvl="1"/>
            <a:r>
              <a:rPr lang="en-IN" sz="1400" b="1" dirty="0" smtClean="0"/>
              <a:t>Economic Limit</a:t>
            </a:r>
            <a:r>
              <a:rPr lang="en-IN" sz="1400" dirty="0" smtClean="0"/>
              <a:t>: it means that you cannot claim more as an Increased Cost of Working item than was saved by way of reduction in loss of insured gross profit. </a:t>
            </a:r>
            <a:r>
              <a:rPr lang="en-IN" sz="1400" b="1" dirty="0" smtClean="0"/>
              <a:t>Capped</a:t>
            </a:r>
            <a:r>
              <a:rPr lang="en-IN" sz="1400" dirty="0" smtClean="0"/>
              <a:t> by ( TO saved x </a:t>
            </a:r>
            <a:r>
              <a:rPr lang="en-IN" sz="1400" dirty="0" err="1" smtClean="0"/>
              <a:t>RoGP</a:t>
            </a:r>
            <a:r>
              <a:rPr lang="en-IN" sz="1400" dirty="0" smtClean="0"/>
              <a:t>)</a:t>
            </a:r>
          </a:p>
          <a:p>
            <a:pPr marL="0" lvl="0" indent="0">
              <a:buFont typeface="Wingdings" pitchFamily="2" charset="2"/>
              <a:buChar char="§"/>
            </a:pPr>
            <a:endParaRPr lang="en-IN" sz="1800" dirty="0" smtClean="0"/>
          </a:p>
          <a:p>
            <a:pPr marL="0" lvl="0" indent="0">
              <a:buFont typeface="Wingdings" pitchFamily="2" charset="2"/>
              <a:buChar char="§"/>
            </a:pPr>
            <a:endParaRPr lang="en-IN" sz="1800" dirty="0" smtClean="0"/>
          </a:p>
          <a:p>
            <a:pPr marL="0" indent="0">
              <a:buNone/>
            </a:pPr>
            <a:endParaRPr lang="en-IN" dirty="0"/>
          </a:p>
          <a:p>
            <a:pPr marL="457200" indent="-457200">
              <a:buFont typeface="+mj-lt"/>
              <a:buAutoNum type="arabicPeriod"/>
            </a:pPr>
            <a:endParaRPr lang="en-IN" dirty="0"/>
          </a:p>
        </p:txBody>
      </p:sp>
    </p:spTree>
    <p:extLst>
      <p:ext uri="{BB962C8B-B14F-4D97-AF65-F5344CB8AC3E}">
        <p14:creationId xmlns:p14="http://schemas.microsoft.com/office/powerpoint/2010/main" val="3011026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a:t>
            </a:r>
            <a:endParaRPr lang="en-IN" dirty="0"/>
          </a:p>
        </p:txBody>
      </p:sp>
      <p:sp>
        <p:nvSpPr>
          <p:cNvPr id="3" name="Content Placeholder 2"/>
          <p:cNvSpPr>
            <a:spLocks noGrp="1"/>
          </p:cNvSpPr>
          <p:nvPr>
            <p:ph idx="1"/>
          </p:nvPr>
        </p:nvSpPr>
        <p:spPr>
          <a:xfrm>
            <a:off x="543697" y="1853514"/>
            <a:ext cx="10750379" cy="4022354"/>
          </a:xfrm>
        </p:spPr>
        <p:txBody>
          <a:bodyPr>
            <a:normAutofit/>
          </a:bodyPr>
          <a:lstStyle/>
          <a:p>
            <a:pPr marL="0" indent="0" algn="just">
              <a:buNone/>
            </a:pPr>
            <a:r>
              <a:rPr lang="en-IN" dirty="0" smtClean="0"/>
              <a:t>5. </a:t>
            </a:r>
            <a:r>
              <a:rPr lang="en-IN" sz="1800" b="1" dirty="0" smtClean="0"/>
              <a:t>Indemnity </a:t>
            </a:r>
            <a:r>
              <a:rPr lang="en-IN" sz="1800" b="1" dirty="0" err="1" smtClean="0"/>
              <a:t>Period</a:t>
            </a:r>
            <a:r>
              <a:rPr lang="en-IN" sz="1800" dirty="0" err="1" smtClean="0"/>
              <a:t>:The</a:t>
            </a:r>
            <a:r>
              <a:rPr lang="en-IN" sz="1800" dirty="0" smtClean="0"/>
              <a:t> period beginning with the </a:t>
            </a:r>
            <a:r>
              <a:rPr lang="en-IN" sz="1800" b="1" dirty="0" smtClean="0"/>
              <a:t>occurrence of the damage</a:t>
            </a:r>
            <a:r>
              <a:rPr lang="en-IN" sz="1800" dirty="0" smtClean="0"/>
              <a:t> and ending not later than </a:t>
            </a:r>
            <a:r>
              <a:rPr lang="en-IN" sz="1800" u="sng" dirty="0" smtClean="0"/>
              <a:t>the IP selected by the Insured</a:t>
            </a:r>
            <a:r>
              <a:rPr lang="en-IN" sz="1800" dirty="0" smtClean="0"/>
              <a:t> thereafter during which the </a:t>
            </a:r>
            <a:r>
              <a:rPr lang="en-IN" sz="1800" b="1" dirty="0" smtClean="0"/>
              <a:t>results of the business</a:t>
            </a:r>
            <a:r>
              <a:rPr lang="en-IN" sz="1800" dirty="0" smtClean="0"/>
              <a:t> shall be affected in consequence of the damage.</a:t>
            </a:r>
          </a:p>
          <a:p>
            <a:pPr marL="0" indent="0" algn="just">
              <a:buFont typeface="Wingdings" pitchFamily="2" charset="2"/>
              <a:buChar char="§"/>
            </a:pPr>
            <a:r>
              <a:rPr lang="en-IN" sz="1800" dirty="0" smtClean="0"/>
              <a:t>IP is chosen by the Insured based on his assessment of max repair period in worst case scenario </a:t>
            </a:r>
            <a:endParaRPr lang="en-IN" sz="1800" dirty="0" smtClean="0"/>
          </a:p>
          <a:p>
            <a:pPr marL="0" indent="0" algn="just">
              <a:buFont typeface="Wingdings" pitchFamily="2" charset="2"/>
              <a:buChar char="§"/>
            </a:pPr>
            <a:r>
              <a:rPr lang="en-IN" sz="1800" dirty="0" smtClean="0"/>
              <a:t>IP </a:t>
            </a:r>
            <a:r>
              <a:rPr lang="en-IN" sz="1800" dirty="0" smtClean="0"/>
              <a:t>= Premises Restoration </a:t>
            </a:r>
            <a:r>
              <a:rPr lang="en-IN" sz="1800" dirty="0" smtClean="0"/>
              <a:t>period</a:t>
            </a:r>
            <a:endParaRPr lang="en-IN" sz="1800" dirty="0" smtClean="0"/>
          </a:p>
          <a:p>
            <a:pPr lvl="0" algn="just">
              <a:buFont typeface="Wingdings" pitchFamily="2" charset="2"/>
              <a:buChar char="§"/>
            </a:pPr>
            <a:r>
              <a:rPr lang="en-IN" sz="1800" dirty="0"/>
              <a:t>IP can be Min 3 Months / max 24 months for </a:t>
            </a:r>
            <a:r>
              <a:rPr lang="en-IN" sz="1800" dirty="0" err="1"/>
              <a:t>Mfg</a:t>
            </a:r>
            <a:r>
              <a:rPr lang="en-IN" sz="1800" dirty="0"/>
              <a:t> &amp; 36 months for Non </a:t>
            </a:r>
            <a:r>
              <a:rPr lang="en-IN" sz="1800" dirty="0" err="1"/>
              <a:t>Mfg</a:t>
            </a:r>
            <a:endParaRPr lang="en-IN" sz="1800" dirty="0"/>
          </a:p>
          <a:p>
            <a:pPr lvl="0" algn="just">
              <a:buFont typeface="Wingdings" pitchFamily="2" charset="2"/>
              <a:buChar char="§"/>
            </a:pPr>
            <a:r>
              <a:rPr lang="en-IN" sz="1800" dirty="0" smtClean="0"/>
              <a:t>Effect on Sum Insured: SI </a:t>
            </a:r>
            <a:r>
              <a:rPr lang="en-IN" sz="1800" dirty="0"/>
              <a:t>has to be AGP for </a:t>
            </a:r>
            <a:r>
              <a:rPr lang="en-IN" sz="1800" dirty="0" smtClean="0"/>
              <a:t>IP of  </a:t>
            </a:r>
            <a:r>
              <a:rPr lang="en-IN" sz="1800" dirty="0" err="1"/>
              <a:t>upto</a:t>
            </a:r>
            <a:r>
              <a:rPr lang="en-IN" sz="1800" dirty="0"/>
              <a:t> 12 months &amp; beyond on Pro rata</a:t>
            </a:r>
          </a:p>
          <a:p>
            <a:pPr lvl="0" algn="just">
              <a:buFont typeface="Wingdings" pitchFamily="2" charset="2"/>
              <a:buChar char="§"/>
            </a:pPr>
            <a:r>
              <a:rPr lang="en-IN" sz="1800" dirty="0"/>
              <a:t>Delayed </a:t>
            </a:r>
            <a:r>
              <a:rPr lang="en-IN" sz="1800" dirty="0" smtClean="0"/>
              <a:t>IP- </a:t>
            </a:r>
            <a:r>
              <a:rPr lang="en-IN" sz="1800" dirty="0"/>
              <a:t>The period beginning with the occurrence of the damage or </a:t>
            </a:r>
            <a:r>
              <a:rPr lang="en-IN" sz="1800" b="1" dirty="0"/>
              <a:t>the interference with the Business</a:t>
            </a:r>
            <a:r>
              <a:rPr lang="en-IN" sz="1800" b="1" dirty="0" smtClean="0"/>
              <a:t>.</a:t>
            </a:r>
          </a:p>
          <a:p>
            <a:pPr algn="just">
              <a:buFont typeface="Wingdings" pitchFamily="2" charset="2"/>
              <a:buChar char="§"/>
            </a:pPr>
            <a:r>
              <a:rPr lang="en-IN" sz="1800" b="1" dirty="0" smtClean="0"/>
              <a:t>Leased Premises</a:t>
            </a:r>
            <a:r>
              <a:rPr lang="en-IN" sz="1800" dirty="0" smtClean="0"/>
              <a:t> can pose problems with the restoration as it is in Landlord’s hands.</a:t>
            </a:r>
          </a:p>
          <a:p>
            <a:pPr lvl="0" algn="just">
              <a:buFont typeface="Wingdings" pitchFamily="2" charset="2"/>
              <a:buChar char="§"/>
            </a:pPr>
            <a:endParaRPr lang="en-IN" sz="1800" dirty="0"/>
          </a:p>
          <a:p>
            <a:endParaRPr lang="en-IN" dirty="0" smtClean="0"/>
          </a:p>
          <a:p>
            <a:endParaRPr lang="en-IN" dirty="0"/>
          </a:p>
        </p:txBody>
      </p:sp>
    </p:spTree>
    <p:extLst>
      <p:ext uri="{BB962C8B-B14F-4D97-AF65-F5344CB8AC3E}">
        <p14:creationId xmlns:p14="http://schemas.microsoft.com/office/powerpoint/2010/main" val="1127794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a:t>
            </a:r>
            <a:endParaRPr lang="en-IN" dirty="0"/>
          </a:p>
        </p:txBody>
      </p:sp>
      <p:sp>
        <p:nvSpPr>
          <p:cNvPr id="3" name="Content Placeholder 2"/>
          <p:cNvSpPr>
            <a:spLocks noGrp="1"/>
          </p:cNvSpPr>
          <p:nvPr>
            <p:ph idx="1"/>
          </p:nvPr>
        </p:nvSpPr>
        <p:spPr/>
        <p:txBody>
          <a:bodyPr>
            <a:normAutofit fontScale="92500" lnSpcReduction="20000"/>
          </a:bodyPr>
          <a:lstStyle/>
          <a:p>
            <a:pPr marL="0" lvl="0" indent="0">
              <a:buNone/>
            </a:pPr>
            <a:r>
              <a:rPr lang="en-IN" sz="1800" dirty="0" smtClean="0"/>
              <a:t>6. Standing Charges - </a:t>
            </a:r>
            <a:r>
              <a:rPr lang="en-IN" sz="1800" dirty="0"/>
              <a:t>Expenses which continue unabated after a MD loss at premises </a:t>
            </a:r>
            <a:r>
              <a:rPr lang="en-IN" sz="1800" dirty="0" smtClean="0"/>
              <a:t>. Insured has to identify the SCs from his P&amp; L account for insurance, which are called ISC.</a:t>
            </a:r>
          </a:p>
          <a:p>
            <a:pPr marL="0" lvl="0" indent="0">
              <a:buNone/>
            </a:pPr>
            <a:r>
              <a:rPr lang="en-IN" sz="1800" dirty="0" smtClean="0"/>
              <a:t>7. </a:t>
            </a:r>
            <a:r>
              <a:rPr lang="en-IN" sz="1800" dirty="0"/>
              <a:t>Working Expenses	</a:t>
            </a:r>
            <a:r>
              <a:rPr lang="en-IN" sz="1800" baseline="-25000" dirty="0"/>
              <a:t>: </a:t>
            </a:r>
            <a:r>
              <a:rPr lang="en-IN" sz="1800" dirty="0" smtClean="0"/>
              <a:t> The Expenses which reduce in direct proportion to the Turn over post loss. That is, if turnover reduces by 50%, the cost reduces by 50% also. </a:t>
            </a:r>
            <a:r>
              <a:rPr lang="en-IN" sz="1800" dirty="0" smtClean="0">
                <a:solidFill>
                  <a:srgbClr val="FF0000"/>
                </a:solidFill>
              </a:rPr>
              <a:t>No loss results the Insured </a:t>
            </a:r>
            <a:r>
              <a:rPr lang="en-IN" sz="1800" dirty="0" smtClean="0"/>
              <a:t>and need not be insured. Also called UWE.</a:t>
            </a:r>
          </a:p>
          <a:p>
            <a:pPr marL="0" lvl="0" indent="0" fontAlgn="base">
              <a:buNone/>
            </a:pPr>
            <a:r>
              <a:rPr lang="en-IN" sz="1800" dirty="0" smtClean="0"/>
              <a:t>8. RATE </a:t>
            </a:r>
            <a:r>
              <a:rPr lang="en-IN" sz="1800" dirty="0"/>
              <a:t>OF GROSS PROFIT	:The rate of Gross Profit earned on the turnover during the financial year immediately before the date of the damage.  </a:t>
            </a:r>
          </a:p>
          <a:p>
            <a:r>
              <a:rPr lang="en-IN" sz="1800" dirty="0"/>
              <a:t>Formula	= GP/TO in </a:t>
            </a:r>
            <a:r>
              <a:rPr lang="en-IN" sz="1800" dirty="0" smtClean="0"/>
              <a:t>%</a:t>
            </a:r>
          </a:p>
          <a:p>
            <a:pPr lvl="0"/>
            <a:r>
              <a:rPr lang="en-IN" sz="1800" dirty="0" smtClean="0"/>
              <a:t>9.</a:t>
            </a:r>
            <a:r>
              <a:rPr lang="en-IN" sz="1800" b="1" dirty="0" smtClean="0"/>
              <a:t> Annual Turn Over/Check for adequacy of SI</a:t>
            </a:r>
            <a:r>
              <a:rPr lang="en-IN" sz="1800" dirty="0" smtClean="0"/>
              <a:t>	:The Turnover during the twelve months immediately before the date of the damage. </a:t>
            </a:r>
          </a:p>
          <a:p>
            <a:pPr lvl="0"/>
            <a:r>
              <a:rPr lang="en-IN" sz="1800" dirty="0" smtClean="0"/>
              <a:t>10.</a:t>
            </a:r>
            <a:r>
              <a:rPr lang="en-IN" sz="1800" b="1" dirty="0" smtClean="0"/>
              <a:t> Standard Turn Over</a:t>
            </a:r>
            <a:r>
              <a:rPr lang="en-IN" sz="1800" dirty="0" smtClean="0"/>
              <a:t>	:The Turnover during </a:t>
            </a:r>
            <a:r>
              <a:rPr lang="en-IN" sz="1800" dirty="0" smtClean="0">
                <a:solidFill>
                  <a:srgbClr val="FF0000"/>
                </a:solidFill>
              </a:rPr>
              <a:t>that Period </a:t>
            </a:r>
            <a:r>
              <a:rPr lang="en-IN" sz="1800" dirty="0" smtClean="0"/>
              <a:t>in the twelve months immediately before the date of the damage which corresponds with the Indemnity Period.</a:t>
            </a:r>
          </a:p>
          <a:p>
            <a:endParaRPr lang="en-IN" sz="1800" dirty="0" smtClean="0"/>
          </a:p>
          <a:p>
            <a:endParaRPr lang="en-IN" dirty="0"/>
          </a:p>
          <a:p>
            <a:pPr marL="0" indent="0">
              <a:buNone/>
            </a:pPr>
            <a:endParaRPr lang="en-IN" dirty="0" smtClean="0"/>
          </a:p>
          <a:p>
            <a:pPr marL="0" indent="0">
              <a:buNone/>
            </a:pPr>
            <a:endParaRPr lang="en-IN" dirty="0"/>
          </a:p>
        </p:txBody>
      </p:sp>
    </p:spTree>
    <p:extLst>
      <p:ext uri="{BB962C8B-B14F-4D97-AF65-F5344CB8AC3E}">
        <p14:creationId xmlns:p14="http://schemas.microsoft.com/office/powerpoint/2010/main" val="2200628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0076" y="1846264"/>
            <a:ext cx="5947719" cy="3673088"/>
          </a:xfrm>
        </p:spPr>
      </p:pic>
      <p:sp>
        <p:nvSpPr>
          <p:cNvPr id="5" name="Rectangle 4"/>
          <p:cNvSpPr/>
          <p:nvPr/>
        </p:nvSpPr>
        <p:spPr>
          <a:xfrm>
            <a:off x="1652155" y="5464572"/>
            <a:ext cx="8936181" cy="369332"/>
          </a:xfrm>
          <a:prstGeom prst="rect">
            <a:avLst/>
          </a:prstGeom>
        </p:spPr>
        <p:txBody>
          <a:bodyPr wrap="square">
            <a:spAutoFit/>
          </a:bodyPr>
          <a:lstStyle/>
          <a:p>
            <a:r>
              <a:rPr lang="en-IN" dirty="0">
                <a:latin typeface="Gadugi" panose="020B0502040204020203" pitchFamily="34" charset="0"/>
                <a:ea typeface="Times New Roman" panose="02020603050405020304" pitchFamily="18" charset="0"/>
                <a:cs typeface="Times New Roman" panose="02020603050405020304" pitchFamily="18" charset="0"/>
              </a:rPr>
              <a:t>Sum Insured is benchmarked to </a:t>
            </a:r>
            <a:r>
              <a:rPr lang="en-IN" dirty="0" smtClean="0">
                <a:latin typeface="Gadugi" panose="020B0502040204020203" pitchFamily="34" charset="0"/>
                <a:ea typeface="Times New Roman" panose="02020603050405020304" pitchFamily="18" charset="0"/>
                <a:cs typeface="Times New Roman" panose="02020603050405020304" pitchFamily="18" charset="0"/>
              </a:rPr>
              <a:t>Annual T/O </a:t>
            </a:r>
            <a:r>
              <a:rPr lang="en-IN" dirty="0">
                <a:latin typeface="Gadugi" panose="020B0502040204020203" pitchFamily="34" charset="0"/>
                <a:ea typeface="Times New Roman" panose="02020603050405020304" pitchFamily="18" charset="0"/>
                <a:cs typeface="Times New Roman" panose="02020603050405020304" pitchFamily="18" charset="0"/>
              </a:rPr>
              <a:t>to determine </a:t>
            </a:r>
            <a:r>
              <a:rPr lang="en-IN" b="1" dirty="0">
                <a:latin typeface="Gadugi" panose="020B0502040204020203" pitchFamily="34" charset="0"/>
                <a:ea typeface="Times New Roman" panose="02020603050405020304" pitchFamily="18" charset="0"/>
                <a:cs typeface="Times New Roman" panose="02020603050405020304" pitchFamily="18" charset="0"/>
              </a:rPr>
              <a:t>under Insurance</a:t>
            </a:r>
            <a:endParaRPr lang="en-IN" dirty="0"/>
          </a:p>
        </p:txBody>
      </p:sp>
      <p:sp>
        <p:nvSpPr>
          <p:cNvPr id="7" name="Rectangle 6"/>
          <p:cNvSpPr/>
          <p:nvPr/>
        </p:nvSpPr>
        <p:spPr>
          <a:xfrm>
            <a:off x="8625016" y="2257167"/>
            <a:ext cx="2899719" cy="2248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n-IN" dirty="0" smtClean="0"/>
              <a:t>POI: 01/04/15-16</a:t>
            </a:r>
          </a:p>
          <a:p>
            <a:pPr marL="342900" indent="-342900">
              <a:buAutoNum type="arabicPeriod"/>
            </a:pPr>
            <a:r>
              <a:rPr lang="en-IN" dirty="0" smtClean="0"/>
              <a:t>IP : 3 Months</a:t>
            </a:r>
          </a:p>
          <a:p>
            <a:pPr marL="342900" indent="-342900">
              <a:buAutoNum type="arabicPeriod"/>
            </a:pPr>
            <a:r>
              <a:rPr lang="en-IN" dirty="0" smtClean="0"/>
              <a:t>DOL:01/06/15</a:t>
            </a:r>
          </a:p>
          <a:p>
            <a:pPr marL="342900" indent="-342900">
              <a:buAutoNum type="arabicPeriod"/>
            </a:pPr>
            <a:r>
              <a:rPr lang="en-IN" dirty="0" smtClean="0"/>
              <a:t>IP:01/06/15 to 31/08/15</a:t>
            </a:r>
          </a:p>
          <a:p>
            <a:pPr marL="342900" indent="-342900">
              <a:buAutoNum type="arabicPeriod"/>
            </a:pPr>
            <a:r>
              <a:rPr lang="en-IN" dirty="0" smtClean="0"/>
              <a:t>STO:01/06/14to31/08/14</a:t>
            </a:r>
          </a:p>
          <a:p>
            <a:pPr marL="342900" indent="-342900">
              <a:buAutoNum type="arabicPeriod"/>
            </a:pPr>
            <a:r>
              <a:rPr lang="en-IN" dirty="0" smtClean="0"/>
              <a:t>ATO:01/06/14to31/05/15</a:t>
            </a:r>
          </a:p>
          <a:p>
            <a:pPr marL="342900" indent="-342900" algn="ctr">
              <a:buAutoNum type="arabicPeriod"/>
            </a:pPr>
            <a:endParaRPr lang="en-IN" dirty="0"/>
          </a:p>
        </p:txBody>
      </p:sp>
    </p:spTree>
    <p:extLst>
      <p:ext uri="{BB962C8B-B14F-4D97-AF65-F5344CB8AC3E}">
        <p14:creationId xmlns:p14="http://schemas.microsoft.com/office/powerpoint/2010/main" val="3348675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a:t>
            </a:r>
            <a:endParaRPr lang="en-IN" dirty="0"/>
          </a:p>
        </p:txBody>
      </p:sp>
      <p:sp>
        <p:nvSpPr>
          <p:cNvPr id="3" name="Content Placeholder 2"/>
          <p:cNvSpPr>
            <a:spLocks noGrp="1"/>
          </p:cNvSpPr>
          <p:nvPr>
            <p:ph idx="1"/>
          </p:nvPr>
        </p:nvSpPr>
        <p:spPr/>
        <p:txBody>
          <a:bodyPr>
            <a:normAutofit/>
          </a:bodyPr>
          <a:lstStyle/>
          <a:p>
            <a:pPr marL="0" lvl="0" indent="0" algn="just">
              <a:buNone/>
            </a:pPr>
            <a:r>
              <a:rPr lang="en-IN" b="1" dirty="0" smtClean="0"/>
              <a:t>11. Alternative </a:t>
            </a:r>
            <a:r>
              <a:rPr lang="en-IN" b="1" dirty="0"/>
              <a:t>Trading premises Clause/Turnover Elsewhere After </a:t>
            </a:r>
            <a:r>
              <a:rPr lang="en-IN" b="1" dirty="0" err="1" smtClean="0"/>
              <a:t>Damage:</a:t>
            </a:r>
            <a:r>
              <a:rPr lang="en-IN" dirty="0" err="1" smtClean="0"/>
              <a:t>If</a:t>
            </a:r>
            <a:r>
              <a:rPr lang="en-IN" dirty="0" smtClean="0"/>
              <a:t> Goods are sold / Services rendered from any alternative premises relating to the Insured business </a:t>
            </a:r>
            <a:r>
              <a:rPr lang="en-IN" dirty="0" smtClean="0">
                <a:solidFill>
                  <a:srgbClr val="FF0000"/>
                </a:solidFill>
              </a:rPr>
              <a:t>during IP </a:t>
            </a:r>
            <a:r>
              <a:rPr lang="en-IN" dirty="0" smtClean="0"/>
              <a:t>– that TO </a:t>
            </a:r>
            <a:r>
              <a:rPr lang="en-IN" dirty="0" err="1" smtClean="0"/>
              <a:t>to</a:t>
            </a:r>
            <a:r>
              <a:rPr lang="en-IN" dirty="0" smtClean="0"/>
              <a:t> be accounted in IPTO.</a:t>
            </a:r>
          </a:p>
          <a:p>
            <a:pPr marL="0" indent="0" algn="just">
              <a:buNone/>
            </a:pPr>
            <a:r>
              <a:rPr lang="en-IN" b="1" dirty="0" smtClean="0"/>
              <a:t>12. Departmental </a:t>
            </a:r>
            <a:r>
              <a:rPr lang="en-IN" b="1" dirty="0"/>
              <a:t>Clause	:</a:t>
            </a:r>
            <a:r>
              <a:rPr lang="en-IN" dirty="0"/>
              <a:t>If the Insured’s business is conducted in departments whose independent </a:t>
            </a:r>
            <a:r>
              <a:rPr lang="en-IN" dirty="0">
                <a:solidFill>
                  <a:srgbClr val="FF0000"/>
                </a:solidFill>
              </a:rPr>
              <a:t>trading Results are available</a:t>
            </a:r>
            <a:r>
              <a:rPr lang="en-IN" dirty="0"/>
              <a:t> Loss of GP due to RTO/ICOW are separately </a:t>
            </a:r>
            <a:r>
              <a:rPr lang="en-IN" dirty="0" smtClean="0"/>
              <a:t>calculated</a:t>
            </a:r>
          </a:p>
          <a:p>
            <a:pPr lvl="2" algn="just"/>
            <a:r>
              <a:rPr lang="en-IN" dirty="0"/>
              <a:t>E.g. Sugar Mill – Sugar /Distillery/Bio Fertiliser. Clients demand Time Excess also relating to such unit/ production line.</a:t>
            </a:r>
          </a:p>
          <a:p>
            <a:endParaRPr lang="en-IN" dirty="0"/>
          </a:p>
        </p:txBody>
      </p:sp>
    </p:spTree>
    <p:extLst>
      <p:ext uri="{BB962C8B-B14F-4D97-AF65-F5344CB8AC3E}">
        <p14:creationId xmlns:p14="http://schemas.microsoft.com/office/powerpoint/2010/main" val="3507074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 </a:t>
            </a:r>
            <a:endParaRPr lang="en-IN" dirty="0"/>
          </a:p>
        </p:txBody>
      </p:sp>
      <p:sp>
        <p:nvSpPr>
          <p:cNvPr id="3" name="Content Placeholder 2"/>
          <p:cNvSpPr>
            <a:spLocks noGrp="1"/>
          </p:cNvSpPr>
          <p:nvPr>
            <p:ph idx="1"/>
          </p:nvPr>
        </p:nvSpPr>
        <p:spPr/>
        <p:txBody>
          <a:bodyPr>
            <a:normAutofit fontScale="92500" lnSpcReduction="20000"/>
          </a:bodyPr>
          <a:lstStyle/>
          <a:p>
            <a:pPr marL="0" lvl="0" indent="0">
              <a:buNone/>
            </a:pPr>
            <a:r>
              <a:rPr lang="en-IN" b="1" dirty="0" smtClean="0"/>
              <a:t>13. Trends </a:t>
            </a:r>
            <a:r>
              <a:rPr lang="en-IN" b="1" dirty="0"/>
              <a:t>&amp; Special Circumstances </a:t>
            </a:r>
            <a:r>
              <a:rPr lang="en-IN" b="1" dirty="0" smtClean="0"/>
              <a:t>clause </a:t>
            </a:r>
          </a:p>
          <a:p>
            <a:pPr marL="0" lvl="0" indent="0">
              <a:buFont typeface="Wingdings" pitchFamily="2" charset="2"/>
              <a:buChar char="§"/>
            </a:pPr>
            <a:r>
              <a:rPr lang="en-IN" dirty="0" smtClean="0"/>
              <a:t>The Clause makes the loss calculations </a:t>
            </a:r>
            <a:r>
              <a:rPr lang="en-IN" dirty="0" smtClean="0">
                <a:solidFill>
                  <a:srgbClr val="FF0000"/>
                </a:solidFill>
              </a:rPr>
              <a:t>flexible </a:t>
            </a:r>
            <a:r>
              <a:rPr lang="en-IN" dirty="0" smtClean="0"/>
              <a:t>, tailoring the numbers to the reality.</a:t>
            </a:r>
          </a:p>
          <a:p>
            <a:pPr marL="0" lvl="0" indent="0">
              <a:buFont typeface="Wingdings" pitchFamily="2" charset="2"/>
              <a:buChar char="§"/>
            </a:pPr>
            <a:r>
              <a:rPr lang="en-IN" dirty="0" smtClean="0"/>
              <a:t>Loss </a:t>
            </a:r>
            <a:r>
              <a:rPr lang="en-IN" dirty="0"/>
              <a:t>will be measured by a formula that will be adjusted to reflect what would have happened to the business results </a:t>
            </a:r>
            <a:r>
              <a:rPr lang="en-IN" dirty="0">
                <a:solidFill>
                  <a:srgbClr val="FF0000"/>
                </a:solidFill>
              </a:rPr>
              <a:t>if the clients property hadn't been </a:t>
            </a:r>
            <a:r>
              <a:rPr lang="en-IN" dirty="0" smtClean="0">
                <a:solidFill>
                  <a:srgbClr val="FF0000"/>
                </a:solidFill>
              </a:rPr>
              <a:t>damaged The “ BUT FOR” Test.</a:t>
            </a:r>
            <a:endParaRPr lang="en-IN" dirty="0" smtClean="0"/>
          </a:p>
          <a:p>
            <a:pPr marL="0" lvl="0" indent="0">
              <a:buFont typeface="Wingdings" pitchFamily="2" charset="2"/>
              <a:buChar char="§"/>
            </a:pPr>
            <a:r>
              <a:rPr lang="en-IN" dirty="0" smtClean="0"/>
              <a:t>STO/ATO/</a:t>
            </a:r>
            <a:r>
              <a:rPr lang="en-IN" dirty="0" err="1" smtClean="0"/>
              <a:t>RoGP</a:t>
            </a:r>
            <a:r>
              <a:rPr lang="en-IN" dirty="0" smtClean="0"/>
              <a:t> are subject to adjustment</a:t>
            </a:r>
          </a:p>
          <a:p>
            <a:pPr algn="just">
              <a:buFont typeface="Wingdings" pitchFamily="2" charset="2"/>
              <a:buChar char="§"/>
            </a:pPr>
            <a:r>
              <a:rPr lang="en-IN" dirty="0" smtClean="0"/>
              <a:t>Adjustments shall be made as may be necessary to provide for </a:t>
            </a:r>
            <a:r>
              <a:rPr lang="en-IN" dirty="0" smtClean="0">
                <a:solidFill>
                  <a:srgbClr val="FF0000"/>
                </a:solidFill>
              </a:rPr>
              <a:t>Trend </a:t>
            </a:r>
            <a:r>
              <a:rPr lang="en-IN" dirty="0" smtClean="0"/>
              <a:t>of the business and for </a:t>
            </a:r>
            <a:r>
              <a:rPr lang="en-IN" dirty="0" smtClean="0">
                <a:solidFill>
                  <a:srgbClr val="FF0000"/>
                </a:solidFill>
              </a:rPr>
              <a:t>variations</a:t>
            </a:r>
            <a:r>
              <a:rPr lang="en-IN" dirty="0" smtClean="0"/>
              <a:t> in or </a:t>
            </a:r>
            <a:r>
              <a:rPr lang="en-IN" dirty="0" smtClean="0">
                <a:solidFill>
                  <a:srgbClr val="FF0000"/>
                </a:solidFill>
              </a:rPr>
              <a:t>special circumstances </a:t>
            </a:r>
            <a:r>
              <a:rPr lang="en-IN" dirty="0" smtClean="0"/>
              <a:t>affecting the business </a:t>
            </a:r>
          </a:p>
          <a:p>
            <a:pPr algn="just">
              <a:buFont typeface="Wingdings" pitchFamily="2" charset="2"/>
              <a:buChar char="§"/>
            </a:pPr>
            <a:r>
              <a:rPr lang="en-IN" dirty="0" smtClean="0"/>
              <a:t>either </a:t>
            </a:r>
            <a:r>
              <a:rPr lang="en-IN" dirty="0"/>
              <a:t>before or after the damage</a:t>
            </a:r>
          </a:p>
          <a:p>
            <a:pPr algn="just">
              <a:buFont typeface="Wingdings" pitchFamily="2" charset="2"/>
              <a:buChar char="§"/>
            </a:pPr>
            <a:r>
              <a:rPr lang="en-IN" dirty="0"/>
              <a:t>or which would have affected the business had the damage not </a:t>
            </a:r>
            <a:r>
              <a:rPr lang="en-IN" dirty="0" smtClean="0"/>
              <a:t>occurred</a:t>
            </a:r>
          </a:p>
          <a:p>
            <a:pPr algn="just">
              <a:buFont typeface="Wingdings" pitchFamily="2" charset="2"/>
              <a:buChar char="§"/>
            </a:pPr>
            <a:r>
              <a:rPr lang="en-IN" dirty="0" smtClean="0"/>
              <a:t>So that the figures thus adjusted shall represent as nearly as may be reasonably practicable the results which, </a:t>
            </a:r>
            <a:r>
              <a:rPr lang="en-IN" dirty="0" smtClean="0">
                <a:solidFill>
                  <a:srgbClr val="FF0000"/>
                </a:solidFill>
              </a:rPr>
              <a:t>but for </a:t>
            </a:r>
            <a:r>
              <a:rPr lang="en-IN" dirty="0" smtClean="0"/>
              <a:t>the damage, would have been obtained during the relative period after the damage </a:t>
            </a:r>
            <a:r>
              <a:rPr lang="en-IN" i="1" dirty="0" smtClean="0"/>
              <a:t>i.e. IP.</a:t>
            </a:r>
            <a:endParaRPr lang="en-IN" dirty="0" smtClean="0"/>
          </a:p>
          <a:p>
            <a:pPr lvl="1" algn="just">
              <a:buNone/>
            </a:pPr>
            <a:endParaRPr lang="en-IN" dirty="0"/>
          </a:p>
        </p:txBody>
      </p:sp>
    </p:spTree>
    <p:extLst>
      <p:ext uri="{BB962C8B-B14F-4D97-AF65-F5344CB8AC3E}">
        <p14:creationId xmlns:p14="http://schemas.microsoft.com/office/powerpoint/2010/main" val="2993633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u="sng" dirty="0"/>
              <a:t>Add On Covers in </a:t>
            </a:r>
            <a:r>
              <a:rPr lang="en-IN" b="1" u="sng" dirty="0" smtClean="0"/>
              <a:t>BI</a:t>
            </a:r>
            <a:endParaRPr lang="en-IN" dirty="0"/>
          </a:p>
        </p:txBody>
      </p:sp>
      <p:sp>
        <p:nvSpPr>
          <p:cNvPr id="3" name="Content Placeholder 2"/>
          <p:cNvSpPr>
            <a:spLocks noGrp="1"/>
          </p:cNvSpPr>
          <p:nvPr>
            <p:ph idx="1"/>
          </p:nvPr>
        </p:nvSpPr>
        <p:spPr/>
        <p:txBody>
          <a:bodyPr>
            <a:normAutofit/>
          </a:bodyPr>
          <a:lstStyle/>
          <a:p>
            <a:pPr marL="457200" lvl="0" indent="-457200" fontAlgn="base">
              <a:buFont typeface="+mj-lt"/>
              <a:buAutoNum type="arabicParenR"/>
            </a:pPr>
            <a:r>
              <a:rPr lang="en-IN" dirty="0"/>
              <a:t>Auditors Fees</a:t>
            </a:r>
          </a:p>
          <a:p>
            <a:pPr marL="457200" lvl="0" indent="-457200" fontAlgn="base">
              <a:buFont typeface="+mj-lt"/>
              <a:buAutoNum type="arabicParenR"/>
            </a:pPr>
            <a:r>
              <a:rPr lang="en-IN" dirty="0"/>
              <a:t>Suppliers &amp; Customers Premises Extension</a:t>
            </a:r>
          </a:p>
          <a:p>
            <a:pPr marL="457200" lvl="0" indent="-457200" fontAlgn="base">
              <a:buFont typeface="+mj-lt"/>
              <a:buAutoNum type="arabicParenR"/>
            </a:pPr>
            <a:r>
              <a:rPr lang="en-IN" dirty="0"/>
              <a:t>Public Utilities of Electricity/Gas/water Premises Extension</a:t>
            </a:r>
          </a:p>
          <a:p>
            <a:pPr marL="457200" lvl="0" indent="-457200" fontAlgn="base">
              <a:buFont typeface="+mj-lt"/>
              <a:buAutoNum type="arabicParenR"/>
            </a:pPr>
            <a:r>
              <a:rPr lang="en-IN" dirty="0"/>
              <a:t>Insured’s Property Stored at other situations</a:t>
            </a:r>
          </a:p>
          <a:p>
            <a:pPr marL="457200" lvl="0" indent="-457200" fontAlgn="base">
              <a:buFont typeface="+mj-lt"/>
              <a:buAutoNum type="arabicParenR"/>
            </a:pPr>
            <a:r>
              <a:rPr lang="en-IN" dirty="0"/>
              <a:t>Prevention of Access</a:t>
            </a:r>
          </a:p>
          <a:p>
            <a:pPr marL="457200" lvl="0" indent="-457200" fontAlgn="base">
              <a:buFont typeface="+mj-lt"/>
              <a:buAutoNum type="arabicParenR"/>
            </a:pPr>
            <a:r>
              <a:rPr lang="en-IN" dirty="0"/>
              <a:t>Additional Increased Cost of Working (AICOW)</a:t>
            </a:r>
          </a:p>
          <a:p>
            <a:pPr marL="457200" lvl="0" indent="-457200" fontAlgn="base">
              <a:buFont typeface="+mj-lt"/>
              <a:buAutoNum type="arabicParenR"/>
            </a:pPr>
            <a:r>
              <a:rPr lang="en-IN" b="1" dirty="0"/>
              <a:t>Interdependency</a:t>
            </a:r>
            <a:r>
              <a:rPr lang="en-IN" dirty="0"/>
              <a:t> or downstream business interruption, when damage at an owned location causes a loss of revenue to another owned location</a:t>
            </a:r>
            <a:r>
              <a:rPr lang="en-IN" dirty="0" smtClean="0"/>
              <a:t>.</a:t>
            </a:r>
            <a:endParaRPr lang="en-IN" dirty="0"/>
          </a:p>
        </p:txBody>
      </p:sp>
    </p:spTree>
    <p:extLst>
      <p:ext uri="{BB962C8B-B14F-4D97-AF65-F5344CB8AC3E}">
        <p14:creationId xmlns:p14="http://schemas.microsoft.com/office/powerpoint/2010/main" val="3239406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Contingent Business Interruption (CBI)</a:t>
            </a:r>
            <a:endParaRPr lang="en-IN" b="1" dirty="0"/>
          </a:p>
        </p:txBody>
      </p:sp>
      <p:pic>
        <p:nvPicPr>
          <p:cNvPr id="4" name="Content Placeholder 3" descr="C:\Users\70995\Desktop\Supply-Chain-Example.png"/>
          <p:cNvPicPr>
            <a:picLocks noGrp="1"/>
          </p:cNvPicPr>
          <p:nvPr>
            <p:ph idx="1"/>
          </p:nvPr>
        </p:nvPicPr>
        <p:blipFill>
          <a:blip r:embed="rId2"/>
          <a:srcRect/>
          <a:stretch>
            <a:fillRect/>
          </a:stretch>
        </p:blipFill>
        <p:spPr bwMode="auto">
          <a:xfrm>
            <a:off x="3711873" y="1846263"/>
            <a:ext cx="4828580" cy="4022725"/>
          </a:xfrm>
          <a:prstGeom prst="rect">
            <a:avLst/>
          </a:prstGeom>
          <a:noFill/>
          <a:ln w="9525">
            <a:noFill/>
            <a:miter lim="800000"/>
            <a:headEnd/>
            <a:tailEnd/>
          </a:ln>
        </p:spPr>
      </p:pic>
    </p:spTree>
    <p:extLst>
      <p:ext uri="{BB962C8B-B14F-4D97-AF65-F5344CB8AC3E}">
        <p14:creationId xmlns:p14="http://schemas.microsoft.com/office/powerpoint/2010/main" val="31693806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Additional ICOW</a:t>
            </a:r>
            <a:endParaRPr lang="en-IN" dirty="0"/>
          </a:p>
        </p:txBody>
      </p:sp>
      <p:sp>
        <p:nvSpPr>
          <p:cNvPr id="3" name="Content Placeholder 2"/>
          <p:cNvSpPr>
            <a:spLocks noGrp="1"/>
          </p:cNvSpPr>
          <p:nvPr>
            <p:ph idx="1"/>
          </p:nvPr>
        </p:nvSpPr>
        <p:spPr/>
        <p:txBody>
          <a:bodyPr/>
          <a:lstStyle/>
          <a:p>
            <a:pPr algn="just">
              <a:buFont typeface="Wingdings" pitchFamily="2" charset="2"/>
              <a:buChar char="§"/>
            </a:pPr>
            <a:r>
              <a:rPr lang="en-IN" dirty="0" smtClean="0"/>
              <a:t> This coverage extends to cover costs and expenses necessarily and reasonably incurred during the indemnity period in consequence of the 'damage' and </a:t>
            </a:r>
            <a:r>
              <a:rPr lang="en-IN" dirty="0" smtClean="0">
                <a:solidFill>
                  <a:srgbClr val="FF0000"/>
                </a:solidFill>
              </a:rPr>
              <a:t>not otherwise payable under Loss of Gross Profit provision ( increase in cost of working)</a:t>
            </a:r>
            <a:r>
              <a:rPr lang="en-IN" dirty="0" smtClean="0"/>
              <a:t> for the purposes of maintaining the business.</a:t>
            </a:r>
          </a:p>
          <a:p>
            <a:pPr algn="just">
              <a:buFont typeface="Wingdings" pitchFamily="2" charset="2"/>
              <a:buChar char="§"/>
            </a:pPr>
            <a:r>
              <a:rPr lang="en-IN" dirty="0" smtClean="0"/>
              <a:t> Limit: 10% of Limit of Indemnity (BI Sum insured/ BI Loss Limit) subject to a maximum amount </a:t>
            </a:r>
            <a:r>
              <a:rPr lang="en-IN" smtClean="0"/>
              <a:t>INR 25 Cr</a:t>
            </a:r>
            <a:endParaRPr lang="en-IN" dirty="0"/>
          </a:p>
        </p:txBody>
      </p:sp>
    </p:spTree>
    <p:extLst>
      <p:ext uri="{BB962C8B-B14F-4D97-AF65-F5344CB8AC3E}">
        <p14:creationId xmlns:p14="http://schemas.microsoft.com/office/powerpoint/2010/main" val="3626532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883170"/>
          </a:xfrm>
        </p:spPr>
        <p:txBody>
          <a:bodyPr/>
          <a:lstStyle/>
          <a:p>
            <a:r>
              <a:rPr lang="en-IN" b="1" dirty="0" smtClean="0">
                <a:latin typeface="+mn-lt"/>
              </a:rPr>
              <a:t>MATERIAL DAMAGE</a:t>
            </a:r>
            <a:endParaRPr lang="en-IN" b="1" dirty="0">
              <a:latin typeface="+mn-lt"/>
            </a:endParaRPr>
          </a:p>
        </p:txBody>
      </p:sp>
      <p:pic>
        <p:nvPicPr>
          <p:cNvPr id="1026" name="Picture 2"/>
          <p:cNvPicPr>
            <a:picLocks noGrp="1" noChangeAspect="1" noChangeArrowheads="1"/>
          </p:cNvPicPr>
          <p:nvPr>
            <p:ph idx="1"/>
          </p:nvPr>
        </p:nvPicPr>
        <p:blipFill>
          <a:blip r:embed="rId2"/>
          <a:srcRect/>
          <a:stretch>
            <a:fillRect/>
          </a:stretch>
        </p:blipFill>
        <p:spPr bwMode="auto">
          <a:xfrm>
            <a:off x="1145059" y="1260389"/>
            <a:ext cx="10000736" cy="4608600"/>
          </a:xfrm>
          <a:prstGeom prst="rect">
            <a:avLst/>
          </a:prstGeom>
          <a:noFill/>
          <a:ln w="9525">
            <a:noFill/>
            <a:miter lim="800000"/>
            <a:headEnd/>
            <a:tailEnd/>
          </a:ln>
          <a:effectLst/>
        </p:spPr>
      </p:pic>
    </p:spTree>
    <p:extLst>
      <p:ext uri="{BB962C8B-B14F-4D97-AF65-F5344CB8AC3E}">
        <p14:creationId xmlns:p14="http://schemas.microsoft.com/office/powerpoint/2010/main" val="1482679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Gross </a:t>
            </a:r>
            <a:r>
              <a:rPr lang="en-IN" b="1" dirty="0"/>
              <a:t>Profit </a:t>
            </a:r>
            <a:r>
              <a:rPr lang="en-IN" b="1" dirty="0" smtClean="0"/>
              <a:t>Specification</a:t>
            </a:r>
            <a:endParaRPr lang="en-IN" dirty="0"/>
          </a:p>
        </p:txBody>
      </p:sp>
      <p:sp>
        <p:nvSpPr>
          <p:cNvPr id="3" name="Content Placeholder 2"/>
          <p:cNvSpPr>
            <a:spLocks noGrp="1"/>
          </p:cNvSpPr>
          <p:nvPr>
            <p:ph idx="1"/>
          </p:nvPr>
        </p:nvSpPr>
        <p:spPr/>
        <p:txBody>
          <a:bodyPr/>
          <a:lstStyle/>
          <a:p>
            <a:pPr marL="457200" lvl="0" indent="-457200">
              <a:buFont typeface="+mj-lt"/>
              <a:buAutoNum type="arabicPeriod"/>
            </a:pPr>
            <a:r>
              <a:rPr lang="en-IN" dirty="0"/>
              <a:t>Loss of GP </a:t>
            </a:r>
            <a:r>
              <a:rPr lang="en-IN" b="1" baseline="-25000" dirty="0"/>
              <a:t>RTO</a:t>
            </a:r>
            <a:r>
              <a:rPr lang="en-IN" dirty="0"/>
              <a:t>		=(</a:t>
            </a:r>
            <a:r>
              <a:rPr lang="en-IN" dirty="0" smtClean="0"/>
              <a:t>STO-ATO) </a:t>
            </a:r>
            <a:r>
              <a:rPr lang="en-IN" dirty="0"/>
              <a:t>x </a:t>
            </a:r>
            <a:r>
              <a:rPr lang="en-IN" dirty="0" err="1"/>
              <a:t>RoGP</a:t>
            </a:r>
            <a:endParaRPr lang="en-IN" dirty="0"/>
          </a:p>
          <a:p>
            <a:pPr marL="457200" lvl="0" indent="-457200">
              <a:buFont typeface="+mj-lt"/>
              <a:buAutoNum type="arabicPeriod"/>
            </a:pPr>
            <a:r>
              <a:rPr lang="en-IN" dirty="0"/>
              <a:t>Loss of GP </a:t>
            </a:r>
            <a:r>
              <a:rPr lang="en-IN" b="1" baseline="-25000" dirty="0"/>
              <a:t>ICOW</a:t>
            </a:r>
            <a:r>
              <a:rPr lang="en-IN" dirty="0"/>
              <a:t>	</a:t>
            </a:r>
            <a:r>
              <a:rPr lang="en-IN" dirty="0" smtClean="0"/>
              <a:t>	=</a:t>
            </a:r>
            <a:r>
              <a:rPr lang="en-IN" dirty="0"/>
              <a:t>Additional Expenditure sub limited by (</a:t>
            </a:r>
            <a:r>
              <a:rPr lang="en-IN" dirty="0" err="1"/>
              <a:t>TOSxRoGP</a:t>
            </a:r>
            <a:r>
              <a:rPr lang="en-IN" dirty="0"/>
              <a:t>) </a:t>
            </a:r>
          </a:p>
          <a:p>
            <a:pPr marL="457200" indent="-457200">
              <a:buFont typeface="+mj-lt"/>
              <a:buAutoNum type="arabicPeriod"/>
            </a:pPr>
            <a:r>
              <a:rPr lang="en-IN" dirty="0" smtClean="0"/>
              <a:t>Saving in Standing Charges </a:t>
            </a:r>
          </a:p>
          <a:p>
            <a:pPr marL="457200" lvl="0" indent="-457200" fontAlgn="base">
              <a:buFont typeface="+mj-lt"/>
              <a:buAutoNum type="arabicPeriod"/>
            </a:pPr>
            <a:r>
              <a:rPr lang="en-IN" dirty="0"/>
              <a:t>Total Loss of GP	</a:t>
            </a:r>
            <a:r>
              <a:rPr lang="en-IN" dirty="0" smtClean="0"/>
              <a:t>	=(</a:t>
            </a:r>
            <a:r>
              <a:rPr lang="en-IN" dirty="0"/>
              <a:t>1) + (2) (-3)</a:t>
            </a:r>
          </a:p>
          <a:p>
            <a:pPr marL="457200" lvl="0" indent="-457200" fontAlgn="base">
              <a:buFont typeface="+mj-lt"/>
              <a:buAutoNum type="arabicPeriod"/>
            </a:pPr>
            <a:r>
              <a:rPr lang="en-IN" dirty="0"/>
              <a:t>Under Insurance </a:t>
            </a:r>
            <a:r>
              <a:rPr lang="en-IN" dirty="0" smtClean="0"/>
              <a:t>application	=  </a:t>
            </a:r>
            <a:r>
              <a:rPr lang="en-IN" dirty="0"/>
              <a:t>(4) x (SI/ATO)</a:t>
            </a:r>
          </a:p>
          <a:p>
            <a:pPr marL="0" indent="0">
              <a:buNone/>
            </a:pPr>
            <a:endParaRPr lang="en-IN" dirty="0"/>
          </a:p>
        </p:txBody>
      </p:sp>
    </p:spTree>
    <p:extLst>
      <p:ext uri="{BB962C8B-B14F-4D97-AF65-F5344CB8AC3E}">
        <p14:creationId xmlns:p14="http://schemas.microsoft.com/office/powerpoint/2010/main" val="3207824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5310"/>
            <a:ext cx="8911687" cy="809297"/>
          </a:xfrm>
        </p:spPr>
        <p:txBody>
          <a:bodyPr/>
          <a:lstStyle/>
          <a:p>
            <a:r>
              <a:rPr lang="en-IN" dirty="0" smtClean="0"/>
              <a:t>FLOP Policy-Problem</a:t>
            </a:r>
            <a:endParaRPr lang="en-IN" dirty="0"/>
          </a:p>
        </p:txBody>
      </p:sp>
      <p:sp>
        <p:nvSpPr>
          <p:cNvPr id="3" name="Content Placeholder 2"/>
          <p:cNvSpPr>
            <a:spLocks noGrp="1"/>
          </p:cNvSpPr>
          <p:nvPr>
            <p:ph idx="1"/>
          </p:nvPr>
        </p:nvSpPr>
        <p:spPr>
          <a:xfrm>
            <a:off x="1366345" y="987973"/>
            <a:ext cx="10138267" cy="5381296"/>
          </a:xfrm>
        </p:spPr>
        <p:txBody>
          <a:bodyPr/>
          <a:lstStyle/>
          <a:p>
            <a:pPr>
              <a:buAutoNum type="arabicParenBoth"/>
            </a:pPr>
            <a:r>
              <a:rPr lang="en-IN" dirty="0" smtClean="0">
                <a:solidFill>
                  <a:schemeClr val="tx1"/>
                </a:solidFill>
                <a:latin typeface="Arial Rounded MT Bold" pitchFamily="34" charset="0"/>
              </a:rPr>
              <a:t>Sum Insured 				= Rs 80 Cr</a:t>
            </a:r>
          </a:p>
          <a:p>
            <a:pPr>
              <a:buAutoNum type="arabicParenBoth"/>
            </a:pPr>
            <a:r>
              <a:rPr lang="en-IN" dirty="0" smtClean="0">
                <a:solidFill>
                  <a:schemeClr val="tx1"/>
                </a:solidFill>
                <a:latin typeface="Arial Rounded MT Bold" pitchFamily="34" charset="0"/>
              </a:rPr>
              <a:t>IP						=15 Months</a:t>
            </a:r>
          </a:p>
          <a:p>
            <a:pPr>
              <a:buAutoNum type="arabicParenBoth"/>
            </a:pPr>
            <a:r>
              <a:rPr lang="en-IN" dirty="0" smtClean="0">
                <a:solidFill>
                  <a:schemeClr val="tx1"/>
                </a:solidFill>
                <a:latin typeface="Arial Rounded MT Bold" pitchFamily="34" charset="0"/>
              </a:rPr>
              <a:t>POI						=01/04/2017 to 31/03/2018</a:t>
            </a:r>
          </a:p>
          <a:p>
            <a:pPr>
              <a:buAutoNum type="arabicParenBoth"/>
            </a:pPr>
            <a:r>
              <a:rPr lang="en-IN" dirty="0" smtClean="0">
                <a:solidFill>
                  <a:schemeClr val="tx1"/>
                </a:solidFill>
                <a:latin typeface="Arial Rounded MT Bold" pitchFamily="34" charset="0"/>
              </a:rPr>
              <a:t>Date of Loss				=15/09/2017</a:t>
            </a:r>
          </a:p>
          <a:p>
            <a:pPr>
              <a:buAutoNum type="arabicParenBoth"/>
            </a:pPr>
            <a:r>
              <a:rPr lang="en-IN" dirty="0" smtClean="0">
                <a:solidFill>
                  <a:schemeClr val="tx1"/>
                </a:solidFill>
                <a:latin typeface="Arial Rounded MT Bold" pitchFamily="34" charset="0"/>
              </a:rPr>
              <a:t>Date of Recovery			=14/06/2018 ( Interruption of 9 months)</a:t>
            </a:r>
          </a:p>
          <a:p>
            <a:pPr>
              <a:buAutoNum type="arabicParenBoth"/>
            </a:pPr>
            <a:r>
              <a:rPr lang="en-IN" dirty="0" smtClean="0">
                <a:solidFill>
                  <a:schemeClr val="tx1"/>
                </a:solidFill>
                <a:latin typeface="Arial Rounded MT Bold" pitchFamily="34" charset="0"/>
              </a:rPr>
              <a:t>Standard TO				=250 Cr   ( 15/09/2016to14/06/2017)</a:t>
            </a:r>
          </a:p>
          <a:p>
            <a:pPr>
              <a:buAutoNum type="arabicParenBoth"/>
            </a:pPr>
            <a:r>
              <a:rPr lang="en-IN" dirty="0" smtClean="0">
                <a:solidFill>
                  <a:schemeClr val="tx1"/>
                </a:solidFill>
                <a:latin typeface="Arial Rounded MT Bold" pitchFamily="34" charset="0"/>
              </a:rPr>
              <a:t>Annual TO				=1200 Cr (15/09/2016to14/09/2017 )</a:t>
            </a:r>
          </a:p>
          <a:p>
            <a:pPr>
              <a:buAutoNum type="arabicParenBoth"/>
            </a:pPr>
            <a:r>
              <a:rPr lang="en-IN" dirty="0" smtClean="0">
                <a:solidFill>
                  <a:schemeClr val="tx1"/>
                </a:solidFill>
                <a:latin typeface="Arial Rounded MT Bold" pitchFamily="34" charset="0"/>
              </a:rPr>
              <a:t>PFY TO					=1000 Cr</a:t>
            </a:r>
          </a:p>
          <a:p>
            <a:pPr>
              <a:buAutoNum type="arabicParenBoth"/>
            </a:pPr>
            <a:r>
              <a:rPr lang="en-IN" dirty="0" smtClean="0">
                <a:solidFill>
                  <a:schemeClr val="tx1"/>
                </a:solidFill>
                <a:latin typeface="Arial Rounded MT Bold" pitchFamily="34" charset="0"/>
              </a:rPr>
              <a:t>PFY GP					=60 Cr</a:t>
            </a:r>
          </a:p>
          <a:p>
            <a:pPr>
              <a:buAutoNum type="arabicParenBoth"/>
            </a:pPr>
            <a:r>
              <a:rPr lang="en-IN" dirty="0" smtClean="0">
                <a:solidFill>
                  <a:schemeClr val="tx1"/>
                </a:solidFill>
                <a:latin typeface="Arial Rounded MT Bold" pitchFamily="34" charset="0"/>
              </a:rPr>
              <a:t>Actual TO –IP			=25 Cr</a:t>
            </a:r>
          </a:p>
          <a:p>
            <a:pPr>
              <a:buAutoNum type="arabicParenBoth"/>
            </a:pPr>
            <a:r>
              <a:rPr lang="en-IN" dirty="0" smtClean="0">
                <a:solidFill>
                  <a:schemeClr val="tx1"/>
                </a:solidFill>
                <a:latin typeface="Arial Rounded MT Bold" pitchFamily="34" charset="0"/>
              </a:rPr>
              <a:t>ICOW					=50 </a:t>
            </a:r>
            <a:r>
              <a:rPr lang="en-IN" dirty="0" err="1" smtClean="0">
                <a:solidFill>
                  <a:schemeClr val="tx1"/>
                </a:solidFill>
                <a:latin typeface="Arial Rounded MT Bold" pitchFamily="34" charset="0"/>
              </a:rPr>
              <a:t>lacs</a:t>
            </a:r>
            <a:endParaRPr lang="en-IN" dirty="0" smtClean="0">
              <a:solidFill>
                <a:schemeClr val="tx1"/>
              </a:solidFill>
              <a:latin typeface="Arial Rounded MT Bold" pitchFamily="34" charset="0"/>
            </a:endParaRPr>
          </a:p>
          <a:p>
            <a:pPr>
              <a:buAutoNum type="arabicParenBoth"/>
            </a:pPr>
            <a:r>
              <a:rPr lang="en-IN" dirty="0" smtClean="0">
                <a:solidFill>
                  <a:schemeClr val="tx1"/>
                </a:solidFill>
                <a:latin typeface="Arial Rounded MT Bold" pitchFamily="34" charset="0"/>
              </a:rPr>
              <a:t>Loss avoided –ICOW		=8 Cr</a:t>
            </a:r>
          </a:p>
          <a:p>
            <a:pPr>
              <a:buAutoNum type="arabicParenBoth"/>
            </a:pPr>
            <a:r>
              <a:rPr lang="en-IN" dirty="0" smtClean="0">
                <a:solidFill>
                  <a:schemeClr val="tx1"/>
                </a:solidFill>
                <a:latin typeface="Arial Rounded MT Bold" pitchFamily="34" charset="0"/>
              </a:rPr>
              <a:t>Savings in SC			=75 </a:t>
            </a:r>
            <a:r>
              <a:rPr lang="en-IN" dirty="0" err="1" smtClean="0">
                <a:solidFill>
                  <a:schemeClr val="tx1"/>
                </a:solidFill>
                <a:latin typeface="Arial Rounded MT Bold" pitchFamily="34" charset="0"/>
              </a:rPr>
              <a:t>Lacs</a:t>
            </a:r>
            <a:endParaRPr lang="en-IN" dirty="0">
              <a:solidFill>
                <a:schemeClr val="tx1"/>
              </a:solidFill>
              <a:latin typeface="Arial Rounded MT Bold"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68166"/>
            <a:ext cx="8911687" cy="777765"/>
          </a:xfrm>
        </p:spPr>
        <p:txBody>
          <a:bodyPr/>
          <a:lstStyle/>
          <a:p>
            <a:r>
              <a:rPr lang="en-IN" dirty="0" smtClean="0"/>
              <a:t>FLOP Policy- Problem</a:t>
            </a:r>
            <a:endParaRPr lang="en-IN" dirty="0"/>
          </a:p>
        </p:txBody>
      </p:sp>
      <p:sp>
        <p:nvSpPr>
          <p:cNvPr id="3" name="Content Placeholder 2"/>
          <p:cNvSpPr>
            <a:spLocks noGrp="1"/>
          </p:cNvSpPr>
          <p:nvPr>
            <p:ph idx="1"/>
          </p:nvPr>
        </p:nvSpPr>
        <p:spPr>
          <a:xfrm>
            <a:off x="1481959" y="1061545"/>
            <a:ext cx="10085715" cy="5175497"/>
          </a:xfrm>
        </p:spPr>
        <p:txBody>
          <a:bodyPr>
            <a:normAutofit lnSpcReduction="10000"/>
          </a:bodyPr>
          <a:lstStyle/>
          <a:p>
            <a:pPr>
              <a:buNone/>
            </a:pPr>
            <a:r>
              <a:rPr lang="en-IN" sz="2400" b="1" u="sng" dirty="0" smtClean="0">
                <a:solidFill>
                  <a:schemeClr val="tx1"/>
                </a:solidFill>
                <a:latin typeface="Arial Rounded MT Bold" pitchFamily="34" charset="0"/>
              </a:rPr>
              <a:t>Solution</a:t>
            </a:r>
          </a:p>
          <a:p>
            <a:pPr>
              <a:buNone/>
            </a:pPr>
            <a:r>
              <a:rPr lang="en-IN" dirty="0" smtClean="0">
                <a:solidFill>
                  <a:schemeClr val="tx1"/>
                </a:solidFill>
                <a:latin typeface="Arial Rounded MT Bold" pitchFamily="34" charset="0"/>
              </a:rPr>
              <a:t>(1) </a:t>
            </a:r>
            <a:r>
              <a:rPr lang="en-IN" dirty="0" err="1" smtClean="0">
                <a:solidFill>
                  <a:schemeClr val="tx1"/>
                </a:solidFill>
                <a:latin typeface="Arial Rounded MT Bold" pitchFamily="34" charset="0"/>
              </a:rPr>
              <a:t>RoGP</a:t>
            </a:r>
            <a:r>
              <a:rPr lang="en-IN" dirty="0" smtClean="0">
                <a:solidFill>
                  <a:schemeClr val="tx1"/>
                </a:solidFill>
                <a:latin typeface="Arial Rounded MT Bold" pitchFamily="34" charset="0"/>
              </a:rPr>
              <a:t>					=60/1000 = 6%</a:t>
            </a:r>
          </a:p>
          <a:p>
            <a:pPr>
              <a:buNone/>
            </a:pPr>
            <a:r>
              <a:rPr lang="en-IN" dirty="0" smtClean="0">
                <a:solidFill>
                  <a:schemeClr val="tx1"/>
                </a:solidFill>
                <a:latin typeface="Arial Rounded MT Bold" pitchFamily="34" charset="0"/>
              </a:rPr>
              <a:t>(2) Growth Trend			=(ATO-PFYTO)/PFYTO %</a:t>
            </a:r>
          </a:p>
          <a:p>
            <a:pPr>
              <a:buNone/>
            </a:pPr>
            <a:r>
              <a:rPr lang="en-IN" dirty="0" smtClean="0">
                <a:solidFill>
                  <a:schemeClr val="tx1"/>
                </a:solidFill>
                <a:latin typeface="Arial Rounded MT Bold" pitchFamily="34" charset="0"/>
              </a:rPr>
              <a:t>								=(1200-1000)/1000 = </a:t>
            </a:r>
            <a:r>
              <a:rPr lang="en-IN" b="1" dirty="0" smtClean="0">
                <a:solidFill>
                  <a:srgbClr val="7030A0"/>
                </a:solidFill>
                <a:latin typeface="Arial Rounded MT Bold" pitchFamily="34" charset="0"/>
              </a:rPr>
              <a:t>20%</a:t>
            </a:r>
            <a:r>
              <a:rPr lang="en-IN" dirty="0" smtClean="0">
                <a:solidFill>
                  <a:schemeClr val="tx1"/>
                </a:solidFill>
                <a:latin typeface="Arial Rounded MT Bold" pitchFamily="34" charset="0"/>
              </a:rPr>
              <a:t> This will be the Trends factor</a:t>
            </a:r>
          </a:p>
          <a:p>
            <a:pPr>
              <a:buNone/>
            </a:pPr>
            <a:r>
              <a:rPr lang="en-IN" dirty="0" smtClean="0">
                <a:solidFill>
                  <a:schemeClr val="tx1"/>
                </a:solidFill>
                <a:latin typeface="Arial Rounded MT Bold" pitchFamily="34" charset="0"/>
              </a:rPr>
              <a:t>(3) Adjusted STO			= 250x120%	=300 Cr</a:t>
            </a:r>
          </a:p>
          <a:p>
            <a:pPr>
              <a:buNone/>
            </a:pPr>
            <a:r>
              <a:rPr lang="en-IN" dirty="0" smtClean="0">
                <a:solidFill>
                  <a:schemeClr val="tx1"/>
                </a:solidFill>
                <a:latin typeface="Arial Rounded MT Bold" pitchFamily="34" charset="0"/>
              </a:rPr>
              <a:t>(4) Loss of GP due to RITO	=(</a:t>
            </a:r>
            <a:r>
              <a:rPr lang="en-IN" dirty="0" err="1" smtClean="0">
                <a:solidFill>
                  <a:schemeClr val="tx1"/>
                </a:solidFill>
                <a:latin typeface="Arial Rounded MT Bold" pitchFamily="34" charset="0"/>
              </a:rPr>
              <a:t>Adj</a:t>
            </a:r>
            <a:r>
              <a:rPr lang="en-IN" dirty="0" smtClean="0">
                <a:solidFill>
                  <a:schemeClr val="tx1"/>
                </a:solidFill>
                <a:latin typeface="Arial Rounded MT Bold" pitchFamily="34" charset="0"/>
              </a:rPr>
              <a:t> STO-IPTO) x </a:t>
            </a:r>
            <a:r>
              <a:rPr lang="en-IN" dirty="0" err="1" smtClean="0">
                <a:solidFill>
                  <a:schemeClr val="tx1"/>
                </a:solidFill>
                <a:latin typeface="Arial Rounded MT Bold" pitchFamily="34" charset="0"/>
              </a:rPr>
              <a:t>RoGP</a:t>
            </a:r>
            <a:endParaRPr lang="en-IN" dirty="0" smtClean="0">
              <a:solidFill>
                <a:schemeClr val="tx1"/>
              </a:solidFill>
              <a:latin typeface="Arial Rounded MT Bold" pitchFamily="34" charset="0"/>
            </a:endParaRPr>
          </a:p>
          <a:p>
            <a:pPr>
              <a:buNone/>
            </a:pPr>
            <a:r>
              <a:rPr lang="en-IN" dirty="0" smtClean="0">
                <a:solidFill>
                  <a:schemeClr val="tx1"/>
                </a:solidFill>
                <a:latin typeface="Arial Rounded MT Bold" pitchFamily="34" charset="0"/>
              </a:rPr>
              <a:t>								=(300-25)x6%</a:t>
            </a:r>
          </a:p>
          <a:p>
            <a:pPr>
              <a:buNone/>
            </a:pPr>
            <a:r>
              <a:rPr lang="en-IN" dirty="0" smtClean="0">
                <a:solidFill>
                  <a:schemeClr val="tx1"/>
                </a:solidFill>
                <a:latin typeface="Arial Rounded MT Bold" pitchFamily="34" charset="0"/>
              </a:rPr>
              <a:t>								=16.5 Cr</a:t>
            </a:r>
          </a:p>
          <a:p>
            <a:pPr>
              <a:buNone/>
            </a:pPr>
            <a:r>
              <a:rPr lang="en-IN" dirty="0" smtClean="0">
                <a:solidFill>
                  <a:schemeClr val="tx1"/>
                </a:solidFill>
                <a:latin typeface="Arial Rounded MT Bold" pitchFamily="34" charset="0"/>
              </a:rPr>
              <a:t>(5) Economic Limit for ICOW	=(TO </a:t>
            </a:r>
            <a:r>
              <a:rPr lang="en-IN" dirty="0" err="1" smtClean="0">
                <a:solidFill>
                  <a:schemeClr val="tx1"/>
                </a:solidFill>
                <a:latin typeface="Arial Rounded MT Bold" pitchFamily="34" charset="0"/>
              </a:rPr>
              <a:t>savedx</a:t>
            </a:r>
            <a:r>
              <a:rPr lang="en-IN" dirty="0" smtClean="0">
                <a:solidFill>
                  <a:schemeClr val="tx1"/>
                </a:solidFill>
                <a:latin typeface="Arial Rounded MT Bold" pitchFamily="34" charset="0"/>
              </a:rPr>
              <a:t> </a:t>
            </a:r>
            <a:r>
              <a:rPr lang="en-IN" dirty="0" err="1" smtClean="0">
                <a:solidFill>
                  <a:schemeClr val="tx1"/>
                </a:solidFill>
                <a:latin typeface="Arial Rounded MT Bold" pitchFamily="34" charset="0"/>
              </a:rPr>
              <a:t>RoGP</a:t>
            </a:r>
            <a:r>
              <a:rPr lang="en-IN" dirty="0" smtClean="0">
                <a:solidFill>
                  <a:schemeClr val="tx1"/>
                </a:solidFill>
                <a:latin typeface="Arial Rounded MT Bold" pitchFamily="34" charset="0"/>
              </a:rPr>
              <a:t>)</a:t>
            </a:r>
          </a:p>
          <a:p>
            <a:pPr>
              <a:buNone/>
            </a:pPr>
            <a:r>
              <a:rPr lang="en-IN" dirty="0" smtClean="0">
                <a:solidFill>
                  <a:schemeClr val="tx1"/>
                </a:solidFill>
                <a:latin typeface="Arial Rounded MT Bold" pitchFamily="34" charset="0"/>
              </a:rPr>
              <a:t>								=8x6%	= 48 </a:t>
            </a:r>
            <a:r>
              <a:rPr lang="en-IN" dirty="0" err="1" smtClean="0">
                <a:solidFill>
                  <a:schemeClr val="tx1"/>
                </a:solidFill>
                <a:latin typeface="Arial Rounded MT Bold" pitchFamily="34" charset="0"/>
              </a:rPr>
              <a:t>Lacs</a:t>
            </a:r>
            <a:r>
              <a:rPr lang="en-IN" dirty="0" smtClean="0">
                <a:solidFill>
                  <a:schemeClr val="tx1"/>
                </a:solidFill>
                <a:latin typeface="Arial Rounded MT Bold" pitchFamily="34" charset="0"/>
              </a:rPr>
              <a:t> Less than Actual ICOW. </a:t>
            </a:r>
          </a:p>
          <a:p>
            <a:pPr>
              <a:buNone/>
            </a:pPr>
            <a:r>
              <a:rPr lang="en-IN" dirty="0" smtClean="0">
                <a:solidFill>
                  <a:schemeClr val="tx1"/>
                </a:solidFill>
                <a:latin typeface="Arial Rounded MT Bold" pitchFamily="34" charset="0"/>
              </a:rPr>
              <a:t>(6) Payable GP				=(4) +(5) – Savings in Standing Charges</a:t>
            </a:r>
          </a:p>
          <a:p>
            <a:pPr>
              <a:buNone/>
            </a:pPr>
            <a:r>
              <a:rPr lang="en-IN" dirty="0" smtClean="0">
                <a:solidFill>
                  <a:schemeClr val="tx1"/>
                </a:solidFill>
                <a:latin typeface="Arial Rounded MT Bold" pitchFamily="34" charset="0"/>
              </a:rPr>
              <a:t>								=16.5+0.48-0.75</a:t>
            </a:r>
          </a:p>
          <a:p>
            <a:pPr>
              <a:buNone/>
            </a:pPr>
            <a:r>
              <a:rPr lang="en-IN" dirty="0" smtClean="0">
                <a:solidFill>
                  <a:schemeClr val="tx1"/>
                </a:solidFill>
                <a:latin typeface="Arial Rounded MT Bold" pitchFamily="34" charset="0"/>
              </a:rPr>
              <a:t>								=16.23 Cr</a:t>
            </a:r>
            <a:endParaRPr lang="en-IN" dirty="0">
              <a:solidFill>
                <a:schemeClr val="tx1"/>
              </a:solidFill>
              <a:latin typeface="Arial Rounded MT Bold"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41738"/>
            <a:ext cx="8911687" cy="725214"/>
          </a:xfrm>
        </p:spPr>
        <p:txBody>
          <a:bodyPr/>
          <a:lstStyle/>
          <a:p>
            <a:r>
              <a:rPr lang="en-IN" dirty="0" smtClean="0"/>
              <a:t>FLOP Policy-Problem</a:t>
            </a:r>
            <a:endParaRPr lang="en-IN" dirty="0"/>
          </a:p>
        </p:txBody>
      </p:sp>
      <p:sp>
        <p:nvSpPr>
          <p:cNvPr id="3" name="Content Placeholder 2"/>
          <p:cNvSpPr>
            <a:spLocks noGrp="1"/>
          </p:cNvSpPr>
          <p:nvPr>
            <p:ph idx="1"/>
          </p:nvPr>
        </p:nvSpPr>
        <p:spPr>
          <a:xfrm>
            <a:off x="1492469" y="1040523"/>
            <a:ext cx="10012143" cy="5328745"/>
          </a:xfrm>
        </p:spPr>
        <p:txBody>
          <a:bodyPr/>
          <a:lstStyle/>
          <a:p>
            <a:pPr>
              <a:buNone/>
            </a:pPr>
            <a:r>
              <a:rPr lang="en-IN" dirty="0" smtClean="0">
                <a:solidFill>
                  <a:schemeClr val="tx1"/>
                </a:solidFill>
                <a:latin typeface="Arial Rounded MT Bold" pitchFamily="34" charset="0"/>
              </a:rPr>
              <a:t>(7) Adjusted ATO for trends		 			= 1200 x 120%=1440 Cr </a:t>
            </a:r>
            <a:r>
              <a:rPr lang="en-IN" dirty="0" smtClean="0">
                <a:solidFill>
                  <a:srgbClr val="7030A0"/>
                </a:solidFill>
                <a:latin typeface="Arial Rounded MT Bold" pitchFamily="34" charset="0"/>
              </a:rPr>
              <a:t> </a:t>
            </a:r>
          </a:p>
          <a:p>
            <a:pPr>
              <a:buNone/>
            </a:pPr>
            <a:r>
              <a:rPr lang="en-IN" dirty="0" smtClean="0">
                <a:solidFill>
                  <a:srgbClr val="7030A0"/>
                </a:solidFill>
                <a:latin typeface="Arial Rounded MT Bold" pitchFamily="34" charset="0"/>
              </a:rPr>
              <a:t>(8) Sum Required to be Insured(IP=15m)		= 1440x6%x1.25=108 Cr</a:t>
            </a:r>
          </a:p>
          <a:p>
            <a:pPr>
              <a:buNone/>
            </a:pPr>
            <a:r>
              <a:rPr lang="en-IN" dirty="0" smtClean="0">
                <a:solidFill>
                  <a:schemeClr val="tx1"/>
                </a:solidFill>
                <a:latin typeface="Arial Rounded MT Bold" pitchFamily="34" charset="0"/>
              </a:rPr>
              <a:t>(9) Payable GP adjusted for UI				= 16.23x(80/108)=12.02 Cr</a:t>
            </a:r>
          </a:p>
          <a:p>
            <a:pPr>
              <a:buNone/>
            </a:pPr>
            <a:r>
              <a:rPr lang="en-IN" dirty="0" smtClean="0">
                <a:solidFill>
                  <a:schemeClr val="tx1"/>
                </a:solidFill>
                <a:latin typeface="Arial Rounded MT Bold" pitchFamily="34" charset="0"/>
              </a:rPr>
              <a:t>(10) Time Excess	- 7 days					= 7xPer day </a:t>
            </a:r>
            <a:r>
              <a:rPr lang="en-IN" dirty="0" err="1" smtClean="0">
                <a:solidFill>
                  <a:schemeClr val="tx1"/>
                </a:solidFill>
                <a:latin typeface="Arial Rounded MT Bold" pitchFamily="34" charset="0"/>
              </a:rPr>
              <a:t>STOxRoGP</a:t>
            </a:r>
            <a:endParaRPr lang="en-IN" dirty="0" smtClean="0">
              <a:solidFill>
                <a:schemeClr val="tx1"/>
              </a:solidFill>
              <a:latin typeface="Arial Rounded MT Bold" pitchFamily="34" charset="0"/>
            </a:endParaRPr>
          </a:p>
          <a:p>
            <a:pPr>
              <a:buNone/>
            </a:pPr>
            <a:r>
              <a:rPr lang="en-IN" dirty="0" smtClean="0">
                <a:solidFill>
                  <a:schemeClr val="tx1"/>
                </a:solidFill>
                <a:latin typeface="Arial Rounded MT Bold" pitchFamily="34" charset="0"/>
              </a:rPr>
              <a:t>												=7 x (250/270)x6%</a:t>
            </a:r>
          </a:p>
          <a:p>
            <a:pPr>
              <a:buNone/>
            </a:pPr>
            <a:r>
              <a:rPr lang="en-IN" dirty="0" smtClean="0">
                <a:solidFill>
                  <a:schemeClr val="tx1"/>
                </a:solidFill>
                <a:latin typeface="Arial Rounded MT Bold" pitchFamily="34" charset="0"/>
              </a:rPr>
              <a:t>												=0.39 Cr</a:t>
            </a:r>
          </a:p>
          <a:p>
            <a:pPr>
              <a:buNone/>
            </a:pPr>
            <a:r>
              <a:rPr lang="en-IN" dirty="0" smtClean="0">
                <a:solidFill>
                  <a:schemeClr val="tx1"/>
                </a:solidFill>
                <a:latin typeface="Arial Rounded MT Bold" pitchFamily="34" charset="0"/>
              </a:rPr>
              <a:t>(11) Final payable FLOP Claim				=(9) – (10)</a:t>
            </a:r>
          </a:p>
          <a:p>
            <a:pPr>
              <a:buNone/>
            </a:pPr>
            <a:r>
              <a:rPr lang="en-IN" dirty="0" smtClean="0">
                <a:solidFill>
                  <a:schemeClr val="tx1"/>
                </a:solidFill>
                <a:latin typeface="Arial Rounded MT Bold" pitchFamily="34" charset="0"/>
              </a:rPr>
              <a:t>												=12.02-0.39</a:t>
            </a:r>
          </a:p>
          <a:p>
            <a:pPr>
              <a:buNone/>
            </a:pPr>
            <a:r>
              <a:rPr lang="en-IN" dirty="0" smtClean="0">
                <a:solidFill>
                  <a:schemeClr val="tx1"/>
                </a:solidFill>
                <a:latin typeface="Arial Rounded MT Bold" pitchFamily="34" charset="0"/>
              </a:rPr>
              <a:t>												=11.63 Cr</a:t>
            </a:r>
          </a:p>
          <a:p>
            <a:pPr>
              <a:buNone/>
            </a:pPr>
            <a:r>
              <a:rPr lang="en-IN" dirty="0" smtClean="0">
                <a:solidFill>
                  <a:schemeClr val="tx1"/>
                </a:solidFill>
                <a:latin typeface="Arial Rounded MT Bold" pitchFamily="34" charset="0"/>
              </a:rPr>
              <a:t>									</a:t>
            </a:r>
            <a:endParaRPr lang="en-IN" dirty="0">
              <a:solidFill>
                <a:schemeClr val="tx1"/>
              </a:solidFill>
              <a:latin typeface="Arial Rounded MT Bold"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4070447" y="2967335"/>
            <a:ext cx="4051109" cy="923330"/>
          </a:xfrm>
          <a:prstGeom prst="rect">
            <a:avLst/>
          </a:prstGeom>
          <a:noFill/>
        </p:spPr>
        <p:txBody>
          <a:bodyPr wrap="none" lIns="91440" tIns="45720" rIns="91440" bIns="45720">
            <a:spAutoFit/>
          </a:bodyPr>
          <a:lstStyle/>
          <a:p>
            <a:pPr algn="ctr"/>
            <a:r>
              <a:rPr lang="en-US" sz="5400" b="1" dirty="0" smtClean="0">
                <a:ln w="22225">
                  <a:solidFill>
                    <a:schemeClr val="accent2"/>
                  </a:solidFill>
                  <a:prstDash val="solid"/>
                </a:ln>
                <a:solidFill>
                  <a:schemeClr val="accent2">
                    <a:lumMod val="40000"/>
                    <a:lumOff val="60000"/>
                  </a:schemeClr>
                </a:solidFill>
              </a:rPr>
              <a:t>THANK YOU</a:t>
            </a: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093814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50219"/>
          </a:xfrm>
        </p:spPr>
        <p:txBody>
          <a:bodyPr/>
          <a:lstStyle/>
          <a:p>
            <a:r>
              <a:rPr lang="en-IN" b="1" dirty="0" smtClean="0"/>
              <a:t>BUSINESS INTERRUPTION</a:t>
            </a:r>
            <a:endParaRPr lang="en-IN" b="1" dirty="0"/>
          </a:p>
        </p:txBody>
      </p:sp>
      <p:pic>
        <p:nvPicPr>
          <p:cNvPr id="2050" name="Picture 2"/>
          <p:cNvPicPr>
            <a:picLocks noGrp="1" noChangeAspect="1" noChangeArrowheads="1"/>
          </p:cNvPicPr>
          <p:nvPr>
            <p:ph idx="1"/>
          </p:nvPr>
        </p:nvPicPr>
        <p:blipFill>
          <a:blip r:embed="rId2"/>
          <a:srcRect/>
          <a:stretch>
            <a:fillRect/>
          </a:stretch>
        </p:blipFill>
        <p:spPr bwMode="auto">
          <a:xfrm>
            <a:off x="1276865" y="1367481"/>
            <a:ext cx="9564130" cy="4501507"/>
          </a:xfrm>
          <a:prstGeom prst="rect">
            <a:avLst/>
          </a:prstGeom>
          <a:noFill/>
          <a:ln w="9525">
            <a:noFill/>
            <a:miter lim="800000"/>
            <a:headEnd/>
            <a:tailEnd/>
          </a:ln>
          <a:effectLst/>
        </p:spPr>
      </p:pic>
    </p:spTree>
    <p:extLst>
      <p:ext uri="{BB962C8B-B14F-4D97-AF65-F5344CB8AC3E}">
        <p14:creationId xmlns:p14="http://schemas.microsoft.com/office/powerpoint/2010/main" val="2467554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Nomenclature for BI policy</a:t>
            </a:r>
            <a:endParaRPr lang="en-IN" dirty="0"/>
          </a:p>
        </p:txBody>
      </p:sp>
      <p:sp>
        <p:nvSpPr>
          <p:cNvPr id="3" name="Content Placeholder 2"/>
          <p:cNvSpPr>
            <a:spLocks noGrp="1"/>
          </p:cNvSpPr>
          <p:nvPr>
            <p:ph idx="1"/>
          </p:nvPr>
        </p:nvSpPr>
        <p:spPr>
          <a:xfrm>
            <a:off x="463639" y="2133600"/>
            <a:ext cx="11384924" cy="3777622"/>
          </a:xfrm>
        </p:spPr>
        <p:txBody>
          <a:bodyPr>
            <a:normAutofit/>
          </a:bodyPr>
          <a:lstStyle/>
          <a:p>
            <a:pPr lvl="2">
              <a:buNone/>
            </a:pPr>
            <a:r>
              <a:rPr lang="en-IN" sz="2000" b="1" u="sng" dirty="0" smtClean="0"/>
              <a:t>Different Names of BI</a:t>
            </a:r>
          </a:p>
          <a:p>
            <a:pPr lvl="2"/>
            <a:r>
              <a:rPr lang="en-IN" sz="2000" dirty="0" smtClean="0"/>
              <a:t>Consequential </a:t>
            </a:r>
            <a:r>
              <a:rPr lang="en-IN" sz="2000" dirty="0"/>
              <a:t>Loss</a:t>
            </a:r>
          </a:p>
          <a:p>
            <a:pPr lvl="2"/>
            <a:r>
              <a:rPr lang="en-IN" sz="2000" dirty="0"/>
              <a:t>Loss of Profits</a:t>
            </a:r>
          </a:p>
          <a:p>
            <a:pPr lvl="2"/>
            <a:r>
              <a:rPr lang="en-IN" sz="2000" dirty="0"/>
              <a:t>Business interruption</a:t>
            </a:r>
          </a:p>
          <a:p>
            <a:pPr lvl="2"/>
            <a:r>
              <a:rPr lang="en-IN" sz="2000" dirty="0"/>
              <a:t>Time element losses</a:t>
            </a:r>
          </a:p>
          <a:p>
            <a:pPr lvl="2"/>
            <a:r>
              <a:rPr lang="en-IN" sz="2000" dirty="0"/>
              <a:t>Soft </a:t>
            </a:r>
            <a:r>
              <a:rPr lang="en-IN" sz="2000" dirty="0" smtClean="0"/>
              <a:t>Costs</a:t>
            </a:r>
          </a:p>
          <a:p>
            <a:pPr lvl="2"/>
            <a:r>
              <a:rPr lang="en-IN" sz="2000" dirty="0" smtClean="0"/>
              <a:t>Loss of Business Income</a:t>
            </a:r>
            <a:endParaRPr lang="en-IN" sz="2000" dirty="0"/>
          </a:p>
          <a:p>
            <a:pPr lvl="1"/>
            <a:endParaRPr lang="en-IN" sz="1200" dirty="0"/>
          </a:p>
        </p:txBody>
      </p:sp>
      <p:sp>
        <p:nvSpPr>
          <p:cNvPr id="4" name="TextBox 3"/>
          <p:cNvSpPr txBox="1"/>
          <p:nvPr/>
        </p:nvSpPr>
        <p:spPr>
          <a:xfrm>
            <a:off x="2376111" y="4911528"/>
            <a:ext cx="1107996" cy="338554"/>
          </a:xfrm>
          <a:prstGeom prst="rect">
            <a:avLst/>
          </a:prstGeom>
          <a:noFill/>
        </p:spPr>
        <p:txBody>
          <a:bodyPr wrap="none" rtlCol="0">
            <a:spAutoFit/>
          </a:bodyPr>
          <a:lstStyle/>
          <a:p>
            <a:pPr lvl="2"/>
            <a:endParaRPr lang="en-IN" sz="1600" dirty="0"/>
          </a:p>
        </p:txBody>
      </p:sp>
      <p:sp>
        <p:nvSpPr>
          <p:cNvPr id="5" name="Content Placeholder 2"/>
          <p:cNvSpPr txBox="1">
            <a:spLocks/>
          </p:cNvSpPr>
          <p:nvPr/>
        </p:nvSpPr>
        <p:spPr>
          <a:xfrm>
            <a:off x="4896482" y="2597156"/>
            <a:ext cx="5893438" cy="3318936"/>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lvl="2">
              <a:buNone/>
            </a:pPr>
            <a:r>
              <a:rPr lang="en-IN" b="1" u="sng" dirty="0" smtClean="0"/>
              <a:t>Depending on Underlying Peril Set</a:t>
            </a:r>
          </a:p>
          <a:p>
            <a:pPr lvl="2">
              <a:buFont typeface="Arial" panose="020B0604020202020204" pitchFamily="34" charset="0"/>
              <a:buChar char="•"/>
            </a:pPr>
            <a:r>
              <a:rPr lang="en-IN" dirty="0" smtClean="0"/>
              <a:t>FLOP </a:t>
            </a:r>
            <a:endParaRPr lang="en-IN" dirty="0"/>
          </a:p>
          <a:p>
            <a:pPr lvl="2">
              <a:buFont typeface="Arial" panose="020B0604020202020204" pitchFamily="34" charset="0"/>
              <a:buChar char="•"/>
            </a:pPr>
            <a:r>
              <a:rPr lang="en-IN" dirty="0"/>
              <a:t>BI section of IAR with MD section perils as underlying</a:t>
            </a:r>
          </a:p>
          <a:p>
            <a:pPr lvl="2">
              <a:buFont typeface="Arial" panose="020B0604020202020204" pitchFamily="34" charset="0"/>
              <a:buChar char="•"/>
            </a:pPr>
            <a:r>
              <a:rPr lang="en-IN" dirty="0"/>
              <a:t>MLOP</a:t>
            </a:r>
          </a:p>
          <a:p>
            <a:pPr lvl="2">
              <a:buFont typeface="Arial" panose="020B0604020202020204" pitchFamily="34" charset="0"/>
              <a:buChar char="•"/>
            </a:pPr>
            <a:r>
              <a:rPr lang="en-IN" dirty="0"/>
              <a:t>ALOP</a:t>
            </a:r>
          </a:p>
          <a:p>
            <a:pPr lvl="2">
              <a:buFont typeface="Arial" panose="020B0604020202020204" pitchFamily="34" charset="0"/>
              <a:buChar char="•"/>
            </a:pPr>
            <a:r>
              <a:rPr lang="en-IN" dirty="0"/>
              <a:t>DSU</a:t>
            </a:r>
          </a:p>
          <a:p>
            <a:pPr lvl="1"/>
            <a:endParaRPr lang="en-IN" sz="1400" dirty="0"/>
          </a:p>
        </p:txBody>
      </p:sp>
    </p:spTree>
    <p:extLst>
      <p:ext uri="{BB962C8B-B14F-4D97-AF65-F5344CB8AC3E}">
        <p14:creationId xmlns:p14="http://schemas.microsoft.com/office/powerpoint/2010/main" val="1661750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b="1" dirty="0" smtClean="0">
                <a:latin typeface="+mn-lt"/>
              </a:rPr>
              <a:t>Understanding BI</a:t>
            </a:r>
            <a:endParaRPr lang="en-IN" dirty="0">
              <a:latin typeface="+mn-lt"/>
            </a:endParaRPr>
          </a:p>
        </p:txBody>
      </p:sp>
      <p:sp>
        <p:nvSpPr>
          <p:cNvPr id="3" name="Content Placeholder 2"/>
          <p:cNvSpPr>
            <a:spLocks noGrp="1"/>
          </p:cNvSpPr>
          <p:nvPr>
            <p:ph idx="1"/>
          </p:nvPr>
        </p:nvSpPr>
        <p:spPr>
          <a:xfrm>
            <a:off x="1295401" y="1927653"/>
            <a:ext cx="9601196" cy="4300151"/>
          </a:xfrm>
        </p:spPr>
        <p:txBody>
          <a:bodyPr>
            <a:normAutofit fontScale="92500" lnSpcReduction="10000"/>
          </a:bodyPr>
          <a:lstStyle/>
          <a:p>
            <a:pPr lvl="1">
              <a:buFont typeface="Wingdings" pitchFamily="2" charset="2"/>
              <a:buChar char="§"/>
            </a:pPr>
            <a:r>
              <a:rPr lang="en-IN" dirty="0" smtClean="0"/>
              <a:t>The BI Policy operates on Principle of Indemnity. It endeavours to put the Client </a:t>
            </a:r>
            <a:r>
              <a:rPr lang="en-IN" dirty="0" smtClean="0">
                <a:solidFill>
                  <a:srgbClr val="FF0000"/>
                </a:solidFill>
              </a:rPr>
              <a:t>back into Pre loss</a:t>
            </a:r>
            <a:r>
              <a:rPr lang="en-IN" dirty="0" smtClean="0"/>
              <a:t> Position </a:t>
            </a:r>
            <a:r>
              <a:rPr lang="en-IN" dirty="0" smtClean="0">
                <a:solidFill>
                  <a:srgbClr val="FF0000"/>
                </a:solidFill>
              </a:rPr>
              <a:t>Financially.</a:t>
            </a:r>
          </a:p>
          <a:p>
            <a:pPr lvl="1">
              <a:buFont typeface="Wingdings" pitchFamily="2" charset="2"/>
              <a:buChar char="§"/>
            </a:pPr>
            <a:r>
              <a:rPr lang="en-IN" dirty="0" smtClean="0"/>
              <a:t>Multiple </a:t>
            </a:r>
            <a:r>
              <a:rPr lang="en-IN" dirty="0"/>
              <a:t>variants / </a:t>
            </a:r>
            <a:r>
              <a:rPr lang="en-IN" dirty="0">
                <a:solidFill>
                  <a:srgbClr val="FF0000"/>
                </a:solidFill>
              </a:rPr>
              <a:t>specifications</a:t>
            </a:r>
            <a:r>
              <a:rPr lang="en-IN" dirty="0"/>
              <a:t> for </a:t>
            </a:r>
            <a:r>
              <a:rPr lang="en-IN" b="1" dirty="0"/>
              <a:t>fixing up of Sum Insured</a:t>
            </a:r>
            <a:r>
              <a:rPr lang="en-IN" dirty="0"/>
              <a:t> </a:t>
            </a:r>
            <a:r>
              <a:rPr lang="en-IN" dirty="0" smtClean="0"/>
              <a:t>/</a:t>
            </a:r>
            <a:r>
              <a:rPr lang="en-IN" b="1" dirty="0" smtClean="0"/>
              <a:t>Basis of Indemnification </a:t>
            </a:r>
            <a:r>
              <a:rPr lang="en-IN" dirty="0"/>
              <a:t>available in the market – </a:t>
            </a:r>
          </a:p>
          <a:p>
            <a:pPr lvl="2"/>
            <a:r>
              <a:rPr lang="en-IN" sz="1800" dirty="0"/>
              <a:t>GP  –Turn Over( Addition/Difference</a:t>
            </a:r>
            <a:r>
              <a:rPr lang="en-IN" sz="1800" dirty="0" smtClean="0"/>
              <a:t>)</a:t>
            </a:r>
            <a:endParaRPr lang="en-IN" sz="1800" dirty="0"/>
          </a:p>
          <a:p>
            <a:pPr lvl="2"/>
            <a:r>
              <a:rPr lang="en-IN" sz="1800" dirty="0"/>
              <a:t>GP-Output </a:t>
            </a:r>
          </a:p>
          <a:p>
            <a:pPr lvl="2"/>
            <a:r>
              <a:rPr lang="en-IN" sz="1800" dirty="0"/>
              <a:t>Gross Revenue </a:t>
            </a:r>
            <a:endParaRPr lang="en-IN" sz="1800" dirty="0" smtClean="0"/>
          </a:p>
          <a:p>
            <a:pPr lvl="2"/>
            <a:r>
              <a:rPr lang="en-IN" sz="1800" dirty="0" smtClean="0"/>
              <a:t>Gross </a:t>
            </a:r>
            <a:r>
              <a:rPr lang="en-IN" sz="1800" dirty="0"/>
              <a:t>Fees basis. </a:t>
            </a:r>
            <a:endParaRPr lang="en-IN" sz="1800" dirty="0" smtClean="0"/>
          </a:p>
          <a:p>
            <a:pPr lvl="1">
              <a:buFont typeface="Wingdings" pitchFamily="2" charset="2"/>
              <a:buChar char="§"/>
            </a:pPr>
            <a:r>
              <a:rPr lang="en-IN" dirty="0" smtClean="0"/>
              <a:t>Gross Profit(Turn Over)  &amp; Gross </a:t>
            </a:r>
            <a:r>
              <a:rPr lang="en-IN" dirty="0"/>
              <a:t>Revenue basis are popular. </a:t>
            </a:r>
          </a:p>
          <a:p>
            <a:pPr lvl="1">
              <a:buFont typeface="Wingdings" pitchFamily="2" charset="2"/>
              <a:buChar char="§"/>
            </a:pPr>
            <a:r>
              <a:rPr lang="en-IN" dirty="0"/>
              <a:t>Switching from   “ Turn Over” to “ Output” enabled by </a:t>
            </a:r>
            <a:r>
              <a:rPr lang="en-IN" dirty="0">
                <a:solidFill>
                  <a:srgbClr val="FF0000"/>
                </a:solidFill>
              </a:rPr>
              <a:t>Alternative basis </a:t>
            </a:r>
            <a:r>
              <a:rPr lang="en-IN" dirty="0"/>
              <a:t>clause.</a:t>
            </a:r>
          </a:p>
          <a:p>
            <a:pPr lvl="1">
              <a:buFont typeface="Wingdings" pitchFamily="2" charset="2"/>
              <a:buChar char="§"/>
            </a:pPr>
            <a:r>
              <a:rPr lang="en-IN" dirty="0" smtClean="0"/>
              <a:t>BI </a:t>
            </a:r>
            <a:r>
              <a:rPr lang="en-IN" dirty="0"/>
              <a:t>applicable for both </a:t>
            </a:r>
            <a:r>
              <a:rPr lang="en-IN" b="1" dirty="0" smtClean="0">
                <a:solidFill>
                  <a:srgbClr val="FF0000"/>
                </a:solidFill>
              </a:rPr>
              <a:t>Mfg</a:t>
            </a:r>
            <a:r>
              <a:rPr lang="en-IN" dirty="0" smtClean="0"/>
              <a:t>- Thermal /Steel / Autos/Petrochemical  </a:t>
            </a:r>
            <a:r>
              <a:rPr lang="en-IN" dirty="0"/>
              <a:t>&amp; </a:t>
            </a:r>
            <a:r>
              <a:rPr lang="en-IN" b="1" dirty="0">
                <a:solidFill>
                  <a:srgbClr val="FF0000"/>
                </a:solidFill>
              </a:rPr>
              <a:t>Non Mfg </a:t>
            </a:r>
            <a:r>
              <a:rPr lang="en-IN" dirty="0" smtClean="0"/>
              <a:t>Risks – Hotels/SW/</a:t>
            </a:r>
          </a:p>
          <a:p>
            <a:pPr lvl="1">
              <a:buFont typeface="Wingdings" pitchFamily="2" charset="2"/>
              <a:buChar char="§"/>
            </a:pPr>
            <a:r>
              <a:rPr lang="en-IN" dirty="0"/>
              <a:t>Occupancy(Petrochem/Non Petrochem) &amp; Continuous/Non continuous nature/ IP used to determine the FLOP Rate but </a:t>
            </a:r>
            <a:r>
              <a:rPr lang="en-IN" b="1" dirty="0"/>
              <a:t>now 100% SFSP Rate.</a:t>
            </a:r>
            <a:endParaRPr lang="en-IN" dirty="0"/>
          </a:p>
          <a:p>
            <a:pPr lvl="1">
              <a:buNone/>
            </a:pPr>
            <a:endParaRPr lang="en-IN" sz="1500" dirty="0"/>
          </a:p>
          <a:p>
            <a:pPr lvl="2"/>
            <a:endParaRPr lang="en-IN" dirty="0"/>
          </a:p>
        </p:txBody>
      </p:sp>
    </p:spTree>
    <p:extLst>
      <p:ext uri="{BB962C8B-B14F-4D97-AF65-F5344CB8AC3E}">
        <p14:creationId xmlns:p14="http://schemas.microsoft.com/office/powerpoint/2010/main" val="1013077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Understanding BI</a:t>
            </a:r>
            <a:endParaRPr lang="en-IN" dirty="0">
              <a:latin typeface="+mn-lt"/>
            </a:endParaRPr>
          </a:p>
        </p:txBody>
      </p:sp>
      <p:sp>
        <p:nvSpPr>
          <p:cNvPr id="3" name="Content Placeholder 2"/>
          <p:cNvSpPr>
            <a:spLocks noGrp="1"/>
          </p:cNvSpPr>
          <p:nvPr>
            <p:ph idx="1"/>
          </p:nvPr>
        </p:nvSpPr>
        <p:spPr/>
        <p:txBody>
          <a:bodyPr>
            <a:normAutofit/>
          </a:bodyPr>
          <a:lstStyle/>
          <a:p>
            <a:pPr algn="just">
              <a:buFont typeface="Wingdings" pitchFamily="2" charset="2"/>
              <a:buChar char="§"/>
            </a:pPr>
            <a:r>
              <a:rPr lang="en-IN" b="1" dirty="0" smtClean="0"/>
              <a:t>Understanding GP </a:t>
            </a:r>
            <a:r>
              <a:rPr lang="en-IN" dirty="0" smtClean="0"/>
              <a:t>: Gross Profit is that portion of Turn Over which is exposed for Loss following an MD event.</a:t>
            </a:r>
          </a:p>
          <a:p>
            <a:pPr algn="just">
              <a:buFont typeface="Wingdings" pitchFamily="2" charset="2"/>
              <a:buChar char="§"/>
            </a:pPr>
            <a:r>
              <a:rPr lang="en-IN" b="1" dirty="0" smtClean="0"/>
              <a:t>Understanding IP</a:t>
            </a:r>
            <a:r>
              <a:rPr lang="en-IN" dirty="0" smtClean="0"/>
              <a:t>: This is the Period during which Insurance payments are made. Indemnity period is chosen by the Insured based on their assessment of Worst case scenario and its the Period during which Insurer pays for Loss of GP – commencing with the Time of Loss and ending with IP or restoration of Pre loss TO – </a:t>
            </a:r>
            <a:r>
              <a:rPr lang="en-IN" dirty="0" smtClean="0">
                <a:solidFill>
                  <a:srgbClr val="FF0000"/>
                </a:solidFill>
              </a:rPr>
              <a:t>whichever is earlier.</a:t>
            </a:r>
          </a:p>
          <a:p>
            <a:pPr algn="just">
              <a:buFont typeface="Wingdings" pitchFamily="2" charset="2"/>
              <a:buChar char="§"/>
            </a:pPr>
            <a:endParaRPr lang="en-IN" dirty="0">
              <a:solidFill>
                <a:schemeClr val="tx1"/>
              </a:solidFill>
            </a:endParaRPr>
          </a:p>
        </p:txBody>
      </p:sp>
    </p:spTree>
    <p:extLst>
      <p:ext uri="{BB962C8B-B14F-4D97-AF65-F5344CB8AC3E}">
        <p14:creationId xmlns:p14="http://schemas.microsoft.com/office/powerpoint/2010/main" val="3401103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b="1" dirty="0" smtClean="0"/>
              <a:t>What </a:t>
            </a:r>
            <a:r>
              <a:rPr lang="en-IN" b="1" dirty="0"/>
              <a:t>BI </a:t>
            </a:r>
            <a:r>
              <a:rPr lang="en-IN" b="1" dirty="0" smtClean="0"/>
              <a:t>covers</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IN" sz="2800" dirty="0"/>
              <a:t>The insurance is limited to </a:t>
            </a:r>
            <a:r>
              <a:rPr lang="en-IN" sz="2800" b="1" dirty="0"/>
              <a:t>loss of Gross Profit</a:t>
            </a:r>
            <a:r>
              <a:rPr lang="en-IN" sz="2800" dirty="0"/>
              <a:t> due to </a:t>
            </a:r>
          </a:p>
          <a:p>
            <a:pPr marL="914400" lvl="2" indent="0">
              <a:buNone/>
            </a:pPr>
            <a:r>
              <a:rPr lang="en-IN" sz="2800" dirty="0"/>
              <a:t>(a) Reduction in Turnover and </a:t>
            </a:r>
          </a:p>
          <a:p>
            <a:pPr marL="914400" lvl="2" indent="0">
              <a:buNone/>
            </a:pPr>
            <a:r>
              <a:rPr lang="en-IN" sz="2800" dirty="0"/>
              <a:t>(b) increase in Cost of </a:t>
            </a:r>
            <a:r>
              <a:rPr lang="en-IN" sz="2800" b="1" dirty="0"/>
              <a:t>Working</a:t>
            </a:r>
            <a:r>
              <a:rPr lang="en-IN" sz="2800" dirty="0"/>
              <a:t> </a:t>
            </a:r>
            <a:r>
              <a:rPr lang="en-IN" sz="2800" dirty="0" smtClean="0"/>
              <a:t>expenditure</a:t>
            </a:r>
          </a:p>
          <a:p>
            <a:pPr marL="914400" lvl="2" indent="0">
              <a:buNone/>
            </a:pPr>
            <a:endParaRPr lang="en-IN" sz="2800" b="1" u="sng" dirty="0" smtClean="0"/>
          </a:p>
          <a:p>
            <a:pPr marL="914400" lvl="2" indent="0">
              <a:buNone/>
            </a:pPr>
            <a:r>
              <a:rPr lang="en-IN" sz="2800" b="1" u="sng" dirty="0" smtClean="0"/>
              <a:t>#b is Conditioned by </a:t>
            </a:r>
            <a:endParaRPr lang="en-IN" sz="2800" b="1" u="sng" dirty="0"/>
          </a:p>
          <a:p>
            <a:pPr lvl="2"/>
            <a:r>
              <a:rPr lang="en-IN" sz="2800" b="1" dirty="0"/>
              <a:t>necessarily and reasonably </a:t>
            </a:r>
            <a:r>
              <a:rPr lang="en-IN" sz="2800" b="1" dirty="0" smtClean="0"/>
              <a:t>incurred</a:t>
            </a:r>
          </a:p>
          <a:p>
            <a:pPr lvl="2"/>
            <a:r>
              <a:rPr lang="en-IN" sz="2800" b="1" dirty="0"/>
              <a:t>S</a:t>
            </a:r>
            <a:r>
              <a:rPr lang="en-IN" sz="2800" b="1" dirty="0" smtClean="0"/>
              <a:t>ole purpose test</a:t>
            </a:r>
          </a:p>
          <a:p>
            <a:pPr lvl="2"/>
            <a:r>
              <a:rPr lang="en-IN" sz="2800" b="1" dirty="0" smtClean="0"/>
              <a:t>Economic Limit</a:t>
            </a:r>
            <a:endParaRPr lang="en-IN" sz="2800" dirty="0"/>
          </a:p>
        </p:txBody>
      </p:sp>
    </p:spTree>
    <p:extLst>
      <p:ext uri="{BB962C8B-B14F-4D97-AF65-F5344CB8AC3E}">
        <p14:creationId xmlns:p14="http://schemas.microsoft.com/office/powerpoint/2010/main" val="3635890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Insuring </a:t>
            </a:r>
            <a:r>
              <a:rPr lang="en-IN" b="1" dirty="0"/>
              <a:t>Clause</a:t>
            </a:r>
            <a:endParaRPr lang="en-IN" dirty="0"/>
          </a:p>
        </p:txBody>
      </p:sp>
      <p:sp>
        <p:nvSpPr>
          <p:cNvPr id="3" name="Content Placeholder 2"/>
          <p:cNvSpPr>
            <a:spLocks noGrp="1"/>
          </p:cNvSpPr>
          <p:nvPr>
            <p:ph idx="1"/>
          </p:nvPr>
        </p:nvSpPr>
        <p:spPr/>
        <p:txBody>
          <a:bodyPr/>
          <a:lstStyle/>
          <a:p>
            <a:pPr marL="457200" indent="-457200" algn="just">
              <a:buFont typeface="+mj-lt"/>
              <a:buAutoNum type="alphaUcPeriod"/>
            </a:pPr>
            <a:r>
              <a:rPr lang="en-IN" b="1" dirty="0" smtClean="0"/>
              <a:t>Subjectivities:</a:t>
            </a:r>
            <a:r>
              <a:rPr lang="en-IN" dirty="0" smtClean="0"/>
              <a:t> Terms and conditions of LOP as well as MD policy- covering the Interest of the Insured at the Premises.</a:t>
            </a:r>
          </a:p>
          <a:p>
            <a:pPr marL="457200" indent="-457200" algn="just">
              <a:buFont typeface="+mj-lt"/>
              <a:buAutoNum type="alphaUcPeriod"/>
            </a:pPr>
            <a:r>
              <a:rPr lang="en-IN" b="1" dirty="0" err="1" smtClean="0"/>
              <a:t>Trigge</a:t>
            </a:r>
            <a:r>
              <a:rPr lang="en-IN" dirty="0" err="1" smtClean="0"/>
              <a:t>r:if</a:t>
            </a:r>
            <a:r>
              <a:rPr lang="en-IN" dirty="0" smtClean="0"/>
              <a:t> any building or other </a:t>
            </a:r>
            <a:r>
              <a:rPr lang="en-IN" b="1" dirty="0" smtClean="0"/>
              <a:t>property </a:t>
            </a:r>
            <a:r>
              <a:rPr lang="en-IN" dirty="0" smtClean="0"/>
              <a:t>or any part thereof </a:t>
            </a:r>
            <a:r>
              <a:rPr lang="en-IN" b="1" dirty="0" smtClean="0">
                <a:solidFill>
                  <a:srgbClr val="FF0000"/>
                </a:solidFill>
              </a:rPr>
              <a:t>used</a:t>
            </a:r>
            <a:r>
              <a:rPr lang="en-IN" b="1" dirty="0" smtClean="0"/>
              <a:t> by the Insured </a:t>
            </a:r>
            <a:r>
              <a:rPr lang="en-IN" dirty="0" smtClean="0"/>
              <a:t>at the </a:t>
            </a:r>
            <a:r>
              <a:rPr lang="en-IN" b="1" dirty="0" smtClean="0"/>
              <a:t>premises</a:t>
            </a:r>
            <a:r>
              <a:rPr lang="en-IN" b="1" baseline="30000" dirty="0" smtClean="0"/>
              <a:t>1</a:t>
            </a:r>
            <a:r>
              <a:rPr lang="en-IN" baseline="30000" dirty="0" smtClean="0"/>
              <a:t> </a:t>
            </a:r>
            <a:r>
              <a:rPr lang="en-IN" dirty="0" smtClean="0"/>
              <a:t>for the </a:t>
            </a:r>
            <a:r>
              <a:rPr lang="en-IN" b="1" dirty="0" smtClean="0"/>
              <a:t>purpose of the Business</a:t>
            </a:r>
            <a:r>
              <a:rPr lang="en-IN" b="1" baseline="30000" dirty="0" smtClean="0"/>
              <a:t>2</a:t>
            </a:r>
            <a:r>
              <a:rPr lang="en-IN" dirty="0" smtClean="0"/>
              <a:t>, be destroyed or damaged by the </a:t>
            </a:r>
            <a:r>
              <a:rPr lang="en-IN" b="1" dirty="0" smtClean="0"/>
              <a:t>perils covered under the fire policy</a:t>
            </a:r>
            <a:r>
              <a:rPr lang="en-IN" b="1" baseline="30000" dirty="0" smtClean="0"/>
              <a:t>3</a:t>
            </a:r>
            <a:r>
              <a:rPr lang="en-IN" dirty="0" smtClean="0"/>
              <a:t>, and the </a:t>
            </a:r>
            <a:r>
              <a:rPr lang="en-IN" b="1" dirty="0" smtClean="0"/>
              <a:t>Business carried on</a:t>
            </a:r>
            <a:r>
              <a:rPr lang="en-IN" b="1" baseline="30000" dirty="0" smtClean="0"/>
              <a:t>4</a:t>
            </a:r>
            <a:r>
              <a:rPr lang="en-IN" dirty="0" smtClean="0"/>
              <a:t> by the Insured at the Premises be in consequence thereof </a:t>
            </a:r>
            <a:r>
              <a:rPr lang="en-IN" b="1" dirty="0" smtClean="0"/>
              <a:t>interrupted or interfered with</a:t>
            </a:r>
            <a:r>
              <a:rPr lang="en-IN" dirty="0" smtClean="0"/>
              <a:t>.</a:t>
            </a:r>
            <a:endParaRPr lang="en-IN" sz="1600" dirty="0"/>
          </a:p>
          <a:p>
            <a:pPr marL="457200" indent="-457200" algn="just">
              <a:buFont typeface="+mj-lt"/>
              <a:buAutoNum type="alphaUcPeriod"/>
            </a:pPr>
            <a:r>
              <a:rPr lang="en-IN" b="1" dirty="0" smtClean="0"/>
              <a:t>Material </a:t>
            </a:r>
            <a:r>
              <a:rPr lang="en-IN" b="1" dirty="0"/>
              <a:t>damage (Insurance)Proviso</a:t>
            </a:r>
            <a:endParaRPr lang="en-IN" dirty="0"/>
          </a:p>
          <a:p>
            <a:pPr marL="457200" lvl="1" indent="0">
              <a:buNone/>
            </a:pPr>
            <a:endParaRPr lang="en-IN" dirty="0"/>
          </a:p>
        </p:txBody>
      </p:sp>
    </p:spTree>
    <p:extLst>
      <p:ext uri="{BB962C8B-B14F-4D97-AF65-F5344CB8AC3E}">
        <p14:creationId xmlns:p14="http://schemas.microsoft.com/office/powerpoint/2010/main" val="432795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latin typeface="+mn-lt"/>
              </a:rPr>
              <a:t>Business </a:t>
            </a:r>
            <a:r>
              <a:rPr lang="en-IN" b="1" dirty="0" smtClean="0">
                <a:latin typeface="+mn-lt"/>
              </a:rPr>
              <a:t>Interruption </a:t>
            </a:r>
            <a:r>
              <a:rPr lang="en-IN" b="1" dirty="0">
                <a:latin typeface="+mn-lt"/>
              </a:rPr>
              <a:t>and Pandemics</a:t>
            </a:r>
          </a:p>
        </p:txBody>
      </p:sp>
      <p:sp>
        <p:nvSpPr>
          <p:cNvPr id="3" name="Content Placeholder 2"/>
          <p:cNvSpPr>
            <a:spLocks noGrp="1"/>
          </p:cNvSpPr>
          <p:nvPr>
            <p:ph idx="1"/>
          </p:nvPr>
        </p:nvSpPr>
        <p:spPr/>
        <p:txBody>
          <a:bodyPr>
            <a:normAutofit/>
          </a:bodyPr>
          <a:lstStyle/>
          <a:p>
            <a:pPr lvl="1"/>
            <a:r>
              <a:rPr lang="en-IN" sz="2000" dirty="0" smtClean="0"/>
              <a:t>Coverage of BI is examined during Pandemics</a:t>
            </a:r>
          </a:p>
          <a:p>
            <a:pPr lvl="1"/>
            <a:r>
              <a:rPr lang="en-IN" sz="2000" dirty="0" smtClean="0"/>
              <a:t>Material Damage proviso – </a:t>
            </a:r>
            <a:r>
              <a:rPr lang="en-IN" sz="2000" b="1" dirty="0" smtClean="0"/>
              <a:t>Responds only to </a:t>
            </a:r>
            <a:r>
              <a:rPr lang="en-IN" sz="2000" b="1" dirty="0"/>
              <a:t>direct physical loss or </a:t>
            </a:r>
            <a:r>
              <a:rPr lang="en-IN" sz="2000" b="1" dirty="0" smtClean="0"/>
              <a:t>damage</a:t>
            </a:r>
          </a:p>
          <a:p>
            <a:pPr lvl="1"/>
            <a:r>
              <a:rPr lang="en-IN" sz="2000" dirty="0" smtClean="0"/>
              <a:t>Can Virus cause physical damage ?</a:t>
            </a:r>
          </a:p>
          <a:p>
            <a:pPr lvl="1"/>
            <a:endParaRPr lang="en-IN" sz="1200" b="1" dirty="0"/>
          </a:p>
        </p:txBody>
      </p:sp>
    </p:spTree>
    <p:extLst>
      <p:ext uri="{BB962C8B-B14F-4D97-AF65-F5344CB8AC3E}">
        <p14:creationId xmlns:p14="http://schemas.microsoft.com/office/powerpoint/2010/main" val="4011665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259</TotalTime>
  <Words>978</Words>
  <Application>Microsoft Office PowerPoint</Application>
  <PresentationFormat>Widescreen</PresentationFormat>
  <Paragraphs>166</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 Rounded MT Bold</vt:lpstr>
      <vt:lpstr>Century Gothic</vt:lpstr>
      <vt:lpstr>Gadugi</vt:lpstr>
      <vt:lpstr>Times New Roman</vt:lpstr>
      <vt:lpstr>Wingdings</vt:lpstr>
      <vt:lpstr>Wingdings 3</vt:lpstr>
      <vt:lpstr>Wisp</vt:lpstr>
      <vt:lpstr>Business Interruption</vt:lpstr>
      <vt:lpstr>MATERIAL DAMAGE</vt:lpstr>
      <vt:lpstr>BUSINESS INTERRUPTION</vt:lpstr>
      <vt:lpstr>Nomenclature for BI policy</vt:lpstr>
      <vt:lpstr>Understanding BI</vt:lpstr>
      <vt:lpstr>Understanding BI</vt:lpstr>
      <vt:lpstr>What BI covers</vt:lpstr>
      <vt:lpstr>Insuring Clause</vt:lpstr>
      <vt:lpstr>Business Interruption and Pandemics</vt:lpstr>
      <vt:lpstr>Definitions</vt:lpstr>
      <vt:lpstr>Definitions</vt:lpstr>
      <vt:lpstr>Definition</vt:lpstr>
      <vt:lpstr>Definition</vt:lpstr>
      <vt:lpstr>Definition</vt:lpstr>
      <vt:lpstr>Definition</vt:lpstr>
      <vt:lpstr>Definition </vt:lpstr>
      <vt:lpstr>Add On Covers in BI</vt:lpstr>
      <vt:lpstr>Contingent Business Interruption (CBI)</vt:lpstr>
      <vt:lpstr>Additional ICOW</vt:lpstr>
      <vt:lpstr>Gross Profit Specification</vt:lpstr>
      <vt:lpstr>FLOP Policy-Problem</vt:lpstr>
      <vt:lpstr>FLOP Policy- Problem</vt:lpstr>
      <vt:lpstr>FLOP Policy-Problem</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on FLOP &amp; IAR</dc:title>
  <dc:creator>Keshav Mohan b 70995</dc:creator>
  <cp:lastModifiedBy>Shashwat Srivastava</cp:lastModifiedBy>
  <cp:revision>79</cp:revision>
  <dcterms:created xsi:type="dcterms:W3CDTF">2018-01-05T11:52:55Z</dcterms:created>
  <dcterms:modified xsi:type="dcterms:W3CDTF">2021-08-13T09:44:23Z</dcterms:modified>
</cp:coreProperties>
</file>