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8B9EBBA-996F-894A-B54A-D6246ED52CEA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09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6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17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23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0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1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9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11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47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B482E8-6E0E-1B4F-B1FD-C69DB9E858D9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38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Fire New Products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1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Bharat </a:t>
            </a:r>
            <a:r>
              <a:rPr lang="en-IN" dirty="0" err="1"/>
              <a:t>Griha</a:t>
            </a:r>
            <a:r>
              <a:rPr lang="en-IN" dirty="0"/>
              <a:t> </a:t>
            </a:r>
            <a:r>
              <a:rPr lang="en-IN" dirty="0" err="1"/>
              <a:t>Raksha</a:t>
            </a:r>
            <a:r>
              <a:rPr lang="en-IN" dirty="0"/>
              <a:t> </a:t>
            </a:r>
            <a:r>
              <a:rPr lang="en-IN" dirty="0" smtClean="0"/>
              <a:t>Policy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IN" dirty="0"/>
              <a:t>This proposal is for covering Home Building and/or Home </a:t>
            </a:r>
            <a:r>
              <a:rPr lang="en-IN" dirty="0" smtClean="0"/>
              <a:t>Contents against </a:t>
            </a:r>
            <a:r>
              <a:rPr lang="en-IN" dirty="0">
                <a:solidFill>
                  <a:srgbClr val="FF0000"/>
                </a:solidFill>
              </a:rPr>
              <a:t>Fire and Allied Perils.</a:t>
            </a:r>
            <a:r>
              <a:rPr lang="en-IN" dirty="0"/>
              <a:t> </a:t>
            </a:r>
            <a:r>
              <a:rPr lang="en-IN" dirty="0" smtClean="0"/>
              <a:t>Replacing SFSP </a:t>
            </a:r>
            <a:r>
              <a:rPr lang="en-IN" dirty="0"/>
              <a:t>for </a:t>
            </a:r>
            <a:r>
              <a:rPr lang="en-IN" dirty="0" smtClean="0"/>
              <a:t>Dwellings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cover for General </a:t>
            </a:r>
            <a:r>
              <a:rPr lang="en-IN" dirty="0"/>
              <a:t>Contents of Home for </a:t>
            </a:r>
            <a:r>
              <a:rPr lang="en-IN" dirty="0" smtClean="0"/>
              <a:t>Sum Insured </a:t>
            </a:r>
            <a:r>
              <a:rPr lang="en-IN" dirty="0"/>
              <a:t>equal to 20% of the Sum </a:t>
            </a:r>
            <a:r>
              <a:rPr lang="en-IN" dirty="0" smtClean="0"/>
              <a:t>Insured for </a:t>
            </a:r>
            <a:r>
              <a:rPr lang="en-IN" dirty="0"/>
              <a:t>Home Building Cover subject to </a:t>
            </a:r>
            <a:r>
              <a:rPr lang="en-IN" dirty="0" smtClean="0"/>
              <a:t>a maximum </a:t>
            </a:r>
            <a:r>
              <a:rPr lang="en-IN" dirty="0"/>
              <a:t>of ₹ 10 </a:t>
            </a:r>
            <a:r>
              <a:rPr lang="en-IN" dirty="0" smtClean="0"/>
              <a:t>Lakh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Effective 01</a:t>
            </a:r>
            <a:r>
              <a:rPr lang="en-IN" baseline="30000" dirty="0" smtClean="0"/>
              <a:t>st</a:t>
            </a:r>
            <a:r>
              <a:rPr lang="en-IN" dirty="0" smtClean="0"/>
              <a:t> April 2021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Standard wordings , proposal form, special clause, Key feature documents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duration </a:t>
            </a:r>
            <a:r>
              <a:rPr lang="en-IN" dirty="0"/>
              <a:t>shall not be more than 10 years.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190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Bharat </a:t>
            </a:r>
            <a:r>
              <a:rPr lang="en-IN" dirty="0" err="1"/>
              <a:t>Griha</a:t>
            </a:r>
            <a:r>
              <a:rPr lang="en-IN" dirty="0"/>
              <a:t> </a:t>
            </a:r>
            <a:r>
              <a:rPr lang="en-IN" dirty="0" err="1"/>
              <a:t>Raksha</a:t>
            </a:r>
            <a:r>
              <a:rPr lang="en-IN" dirty="0"/>
              <a:t> </a:t>
            </a:r>
            <a:r>
              <a:rPr lang="en-IN" dirty="0" smtClean="0"/>
              <a:t>Policy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dirty="0"/>
              <a:t>In-built covers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Home Building (including additional structures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Home </a:t>
            </a:r>
            <a:r>
              <a:rPr lang="en-IN" dirty="0" smtClean="0"/>
              <a:t>Contents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Loss of Rent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Rent for Alternative Accommodation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Removal of Debris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Architect’s, Surveyor’s and Consulting Engineer’s fees.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Optional Covers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Cover for Valuable Contents on Agreed </a:t>
            </a:r>
            <a:r>
              <a:rPr lang="en-IN" dirty="0" smtClean="0"/>
              <a:t>Value Basis </a:t>
            </a:r>
            <a:r>
              <a:rPr lang="en-IN" dirty="0"/>
              <a:t>(under Home Contents cover</a:t>
            </a:r>
            <a:r>
              <a:rPr lang="en-IN" dirty="0" smtClean="0"/>
              <a:t>) (No Certificate if SI is &lt;5 lakhs and individual item is less than 1 lakh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Personal Accident cover for insured and </a:t>
            </a:r>
            <a:r>
              <a:rPr lang="en-IN" dirty="0" smtClean="0"/>
              <a:t>spouse (Whilst in Insured building) (</a:t>
            </a:r>
            <a:r>
              <a:rPr lang="en-IN" dirty="0" err="1" smtClean="0"/>
              <a:t>upto</a:t>
            </a:r>
            <a:r>
              <a:rPr lang="en-IN" dirty="0" smtClean="0"/>
              <a:t> 5 lakh)</a:t>
            </a:r>
            <a:endParaRPr lang="en-IN" dirty="0"/>
          </a:p>
          <a:p>
            <a:pPr lvl="1">
              <a:buFont typeface="Wingdings" panose="05000000000000000000" pitchFamily="2" charset="2"/>
              <a:buChar char="v"/>
            </a:pPr>
            <a:endParaRPr lang="en-IN" dirty="0"/>
          </a:p>
          <a:p>
            <a:pPr lvl="1">
              <a:buFont typeface="Wingdings" panose="05000000000000000000" pitchFamily="2" charset="2"/>
              <a:buChar char="v"/>
            </a:pPr>
            <a:endParaRPr lang="en-IN" dirty="0"/>
          </a:p>
          <a:p>
            <a:pPr lvl="1">
              <a:buFont typeface="Wingdings" panose="05000000000000000000" pitchFamily="2" charset="2"/>
              <a:buChar char="v"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15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Bharat </a:t>
            </a:r>
            <a:r>
              <a:rPr lang="en-IN" dirty="0" err="1"/>
              <a:t>Griha</a:t>
            </a:r>
            <a:r>
              <a:rPr lang="en-IN" dirty="0"/>
              <a:t> </a:t>
            </a:r>
            <a:r>
              <a:rPr lang="en-IN" dirty="0" err="1"/>
              <a:t>Raksha</a:t>
            </a:r>
            <a:r>
              <a:rPr lang="en-IN" dirty="0"/>
              <a:t> </a:t>
            </a:r>
            <a:r>
              <a:rPr lang="en-IN" dirty="0" smtClean="0"/>
              <a:t>Policy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Terrorism as per POOL </a:t>
            </a:r>
          </a:p>
          <a:p>
            <a:pPr>
              <a:buFont typeface="Wingdings" panose="05000000000000000000" pitchFamily="2" charset="2"/>
              <a:buChar char="v"/>
            </a:pPr>
            <a:endParaRPr lang="en-IN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Basis of Sum Insured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 smtClean="0"/>
              <a:t>Reinstatement/Replacement </a:t>
            </a:r>
            <a:r>
              <a:rPr lang="en-IN" dirty="0"/>
              <a:t>value basis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carpet area of the Home </a:t>
            </a:r>
            <a:r>
              <a:rPr lang="en-IN" dirty="0" smtClean="0"/>
              <a:t>Building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cost of construction per unit carpet area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The Sum Insured </a:t>
            </a:r>
            <a:r>
              <a:rPr lang="en-IN" dirty="0" smtClean="0"/>
              <a:t>for Reinstatement/Replacement </a:t>
            </a:r>
            <a:r>
              <a:rPr lang="en-IN" dirty="0"/>
              <a:t>value, as applicable, can be higher than </a:t>
            </a:r>
            <a:r>
              <a:rPr lang="en-IN" dirty="0" smtClean="0"/>
              <a:t>the defined </a:t>
            </a:r>
            <a:r>
              <a:rPr lang="en-IN" dirty="0"/>
              <a:t>cost of construction at the policy commencement multiplied by </a:t>
            </a:r>
            <a:r>
              <a:rPr lang="en-IN" dirty="0" smtClean="0"/>
              <a:t>carpet area </a:t>
            </a:r>
            <a:r>
              <a:rPr lang="en-IN" dirty="0"/>
              <a:t>but </a:t>
            </a:r>
            <a:r>
              <a:rPr lang="en-IN" dirty="0">
                <a:solidFill>
                  <a:srgbClr val="FF0000"/>
                </a:solidFill>
              </a:rPr>
              <a:t>NOT</a:t>
            </a:r>
            <a:r>
              <a:rPr lang="en-IN" dirty="0"/>
              <a:t> lower</a:t>
            </a:r>
            <a:r>
              <a:rPr lang="en-IN" dirty="0" smtClean="0"/>
              <a:t>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82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Bharat </a:t>
            </a:r>
            <a:r>
              <a:rPr lang="en-IN" dirty="0" err="1"/>
              <a:t>Griha</a:t>
            </a:r>
            <a:r>
              <a:rPr lang="en-IN" dirty="0"/>
              <a:t> </a:t>
            </a:r>
            <a:r>
              <a:rPr lang="en-IN" dirty="0" err="1"/>
              <a:t>Raksha</a:t>
            </a:r>
            <a:r>
              <a:rPr lang="en-IN" dirty="0"/>
              <a:t> </a:t>
            </a:r>
            <a:r>
              <a:rPr lang="en-IN" dirty="0" smtClean="0"/>
              <a:t>Policy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auto escalate @10% per </a:t>
            </a:r>
            <a:r>
              <a:rPr lang="it-IT" dirty="0" smtClean="0"/>
              <a:t>annum</a:t>
            </a:r>
            <a:endParaRPr lang="en-IN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New innovative add-ons allowed </a:t>
            </a:r>
            <a:r>
              <a:rPr lang="en-IN" dirty="0" err="1" smtClean="0"/>
              <a:t>upto</a:t>
            </a:r>
            <a:r>
              <a:rPr lang="en-IN" dirty="0" smtClean="0"/>
              <a:t> 5 (50% of Base premium)</a:t>
            </a:r>
          </a:p>
          <a:p>
            <a:pPr>
              <a:buFont typeface="Wingdings" panose="05000000000000000000" pitchFamily="2" charset="2"/>
              <a:buChar char="v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003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-Bharat </a:t>
            </a:r>
            <a:r>
              <a:rPr lang="en-IN" dirty="0" err="1"/>
              <a:t>Sookshma</a:t>
            </a:r>
            <a:r>
              <a:rPr lang="en-IN" dirty="0" smtClean="0"/>
              <a:t> </a:t>
            </a:r>
            <a:r>
              <a:rPr lang="en-IN" dirty="0" err="1"/>
              <a:t>Udyam</a:t>
            </a:r>
            <a:r>
              <a:rPr lang="en-IN" dirty="0"/>
              <a:t> </a:t>
            </a:r>
            <a:r>
              <a:rPr lang="en-IN" dirty="0" err="1" smtClean="0"/>
              <a:t>Suraksha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IN" dirty="0" smtClean="0"/>
              <a:t>Offices</a:t>
            </a:r>
            <a:r>
              <a:rPr lang="en-IN" dirty="0"/>
              <a:t>, Hotels, Shops, </a:t>
            </a:r>
            <a:r>
              <a:rPr lang="en-IN" dirty="0" smtClean="0"/>
              <a:t>industrial/Manufacturing </a:t>
            </a:r>
            <a:r>
              <a:rPr lang="en-IN" dirty="0"/>
              <a:t>risks, Utilities located outside the compound </a:t>
            </a:r>
            <a:r>
              <a:rPr lang="en-IN" dirty="0" smtClean="0"/>
              <a:t>of Industrial/Manufacturing </a:t>
            </a:r>
            <a:r>
              <a:rPr lang="en-IN" dirty="0"/>
              <a:t>risks, Storage risks outside the compound </a:t>
            </a:r>
            <a:r>
              <a:rPr lang="en-IN" dirty="0" smtClean="0"/>
              <a:t>of Industrial/Manufacturing </a:t>
            </a:r>
            <a:r>
              <a:rPr lang="en-IN" dirty="0"/>
              <a:t>risks and Tank farms/Gas holders outside </a:t>
            </a:r>
            <a:r>
              <a:rPr lang="en-IN" dirty="0" smtClean="0"/>
              <a:t>the compounds </a:t>
            </a:r>
            <a:r>
              <a:rPr lang="en-IN" dirty="0"/>
              <a:t>of Industrial/Manufacturing risks in India where the total </a:t>
            </a:r>
            <a:r>
              <a:rPr lang="en-IN" dirty="0">
                <a:solidFill>
                  <a:srgbClr val="FF0000"/>
                </a:solidFill>
              </a:rPr>
              <a:t>‘value </a:t>
            </a:r>
            <a:r>
              <a:rPr lang="en-IN" dirty="0" smtClean="0">
                <a:solidFill>
                  <a:srgbClr val="FF0000"/>
                </a:solidFill>
              </a:rPr>
              <a:t>at risk</a:t>
            </a:r>
            <a:r>
              <a:rPr lang="en-IN" dirty="0">
                <a:solidFill>
                  <a:srgbClr val="FF0000"/>
                </a:solidFill>
              </a:rPr>
              <a:t>’ </a:t>
            </a:r>
            <a:r>
              <a:rPr lang="en-IN" dirty="0"/>
              <a:t>does not exceed </a:t>
            </a:r>
            <a:r>
              <a:rPr lang="en-IN" dirty="0">
                <a:solidFill>
                  <a:srgbClr val="FF0000"/>
                </a:solidFill>
              </a:rPr>
              <a:t>₹ 5 Crore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Value at Risk’ at any one location means the value of all property in </a:t>
            </a:r>
            <a:r>
              <a:rPr lang="en-IN" dirty="0" smtClean="0"/>
              <a:t>that location </a:t>
            </a:r>
            <a:r>
              <a:rPr lang="en-IN" dirty="0"/>
              <a:t>including Buildings, Fittings and Fixtures, Plant and Machinery, </a:t>
            </a:r>
            <a:r>
              <a:rPr lang="en-IN" dirty="0" smtClean="0"/>
              <a:t>Stocks, other </a:t>
            </a:r>
            <a:r>
              <a:rPr lang="en-IN" dirty="0"/>
              <a:t>contents </a:t>
            </a:r>
            <a:r>
              <a:rPr lang="en-IN" dirty="0" err="1"/>
              <a:t>etc</a:t>
            </a:r>
            <a:r>
              <a:rPr lang="en-IN" dirty="0"/>
              <a:t> where the proposer has insurable interest</a:t>
            </a:r>
            <a:r>
              <a:rPr lang="en-IN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 smtClean="0"/>
              <a:t>Policy will continue even if midterm the VAR exceeds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IN" dirty="0"/>
          </a:p>
          <a:p>
            <a:pPr>
              <a:buFont typeface="Wingdings" panose="05000000000000000000" pitchFamily="2" charset="2"/>
              <a:buChar char="v"/>
            </a:pPr>
            <a:endParaRPr lang="en-IN" dirty="0"/>
          </a:p>
          <a:p>
            <a:pPr>
              <a:buFont typeface="Wingdings" panose="05000000000000000000" pitchFamily="2" charset="2"/>
              <a:buChar char="v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24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-Bharat </a:t>
            </a:r>
            <a:r>
              <a:rPr lang="en-IN" dirty="0" smtClean="0"/>
              <a:t>LAGHU </a:t>
            </a:r>
            <a:r>
              <a:rPr lang="en-IN" dirty="0" err="1"/>
              <a:t>Udyam</a:t>
            </a:r>
            <a:r>
              <a:rPr lang="en-IN" dirty="0"/>
              <a:t> </a:t>
            </a:r>
            <a:r>
              <a:rPr lang="en-IN" dirty="0" err="1" smtClean="0"/>
              <a:t>Suraksha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IN" dirty="0" smtClean="0"/>
              <a:t>Offices</a:t>
            </a:r>
            <a:r>
              <a:rPr lang="en-IN" dirty="0"/>
              <a:t>, Hotels, Shops, </a:t>
            </a:r>
            <a:r>
              <a:rPr lang="en-IN" dirty="0" smtClean="0"/>
              <a:t>industrial/Manufacturing </a:t>
            </a:r>
            <a:r>
              <a:rPr lang="en-IN" dirty="0"/>
              <a:t>risks, Utilities located outside the compound </a:t>
            </a:r>
            <a:r>
              <a:rPr lang="en-IN" dirty="0" smtClean="0"/>
              <a:t>of Industrial/Manufacturing </a:t>
            </a:r>
            <a:r>
              <a:rPr lang="en-IN" dirty="0"/>
              <a:t>risks, Storage risks outside the compound </a:t>
            </a:r>
            <a:r>
              <a:rPr lang="en-IN" dirty="0" smtClean="0"/>
              <a:t>of Industrial/Manufacturing </a:t>
            </a:r>
            <a:r>
              <a:rPr lang="en-IN" dirty="0"/>
              <a:t>risks and Tank farms/Gas holders outside </a:t>
            </a:r>
            <a:r>
              <a:rPr lang="en-IN" dirty="0" smtClean="0"/>
              <a:t>the compounds </a:t>
            </a:r>
            <a:r>
              <a:rPr lang="en-IN" dirty="0"/>
              <a:t>of Industrial/Manufacturing risks in India where the total </a:t>
            </a:r>
            <a:r>
              <a:rPr lang="en-IN" dirty="0">
                <a:solidFill>
                  <a:srgbClr val="FF0000"/>
                </a:solidFill>
              </a:rPr>
              <a:t>‘value </a:t>
            </a:r>
            <a:r>
              <a:rPr lang="en-IN" dirty="0" smtClean="0">
                <a:solidFill>
                  <a:srgbClr val="FF0000"/>
                </a:solidFill>
              </a:rPr>
              <a:t>at risk</a:t>
            </a:r>
            <a:r>
              <a:rPr lang="en-IN" dirty="0">
                <a:solidFill>
                  <a:srgbClr val="FF0000"/>
                </a:solidFill>
              </a:rPr>
              <a:t>’ </a:t>
            </a:r>
            <a:r>
              <a:rPr lang="en-IN" dirty="0"/>
              <a:t>does not exceed </a:t>
            </a:r>
            <a:r>
              <a:rPr lang="en-IN" dirty="0">
                <a:solidFill>
                  <a:srgbClr val="FF0000"/>
                </a:solidFill>
              </a:rPr>
              <a:t>₹ </a:t>
            </a:r>
            <a:r>
              <a:rPr lang="en-IN" dirty="0" smtClean="0">
                <a:solidFill>
                  <a:srgbClr val="FF0000"/>
                </a:solidFill>
              </a:rPr>
              <a:t>50 </a:t>
            </a:r>
            <a:r>
              <a:rPr lang="en-IN" dirty="0">
                <a:solidFill>
                  <a:srgbClr val="FF0000"/>
                </a:solidFill>
              </a:rPr>
              <a:t>Crore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Value at Risk’ at any one location means the value of all property in </a:t>
            </a:r>
            <a:r>
              <a:rPr lang="en-IN" dirty="0" smtClean="0"/>
              <a:t>that location </a:t>
            </a:r>
            <a:r>
              <a:rPr lang="en-IN" dirty="0"/>
              <a:t>including Buildings, Fittings and Fixtures, Plant and Machinery, </a:t>
            </a:r>
            <a:r>
              <a:rPr lang="en-IN" dirty="0" smtClean="0"/>
              <a:t>Stocks, other </a:t>
            </a:r>
            <a:r>
              <a:rPr lang="en-IN" dirty="0"/>
              <a:t>contents </a:t>
            </a:r>
            <a:r>
              <a:rPr lang="en-IN" dirty="0" err="1"/>
              <a:t>etc</a:t>
            </a:r>
            <a:r>
              <a:rPr lang="en-IN" dirty="0"/>
              <a:t> where the proposer has insurable interest</a:t>
            </a:r>
            <a:r>
              <a:rPr lang="en-IN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 smtClean="0"/>
              <a:t>Policy will continue even if midterm the VAR decreases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IN" dirty="0"/>
          </a:p>
          <a:p>
            <a:pPr>
              <a:buFont typeface="Wingdings" panose="05000000000000000000" pitchFamily="2" charset="2"/>
              <a:buChar char="v"/>
            </a:pPr>
            <a:endParaRPr lang="en-IN" dirty="0"/>
          </a:p>
          <a:p>
            <a:pPr>
              <a:buFont typeface="Wingdings" panose="05000000000000000000" pitchFamily="2" charset="2"/>
              <a:buChar char="v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607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COVERS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791825"/>
              </p:ext>
            </p:extLst>
          </p:nvPr>
        </p:nvGraphicFramePr>
        <p:xfrm>
          <a:off x="1023938" y="2260242"/>
          <a:ext cx="972026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1854"/>
                <a:gridCol w="2730321"/>
                <a:gridCol w="2888086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In-built Covers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MICRO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SMALL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Additions, alterations or extensions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Temporary removal of stocks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Cover for specific  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Start-up expenses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Professional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Removal of debris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Costs compelled by Municipal Regulations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Floater Cover for Stocks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     (Available)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Declaration Policy for Stocks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164" y="2730320"/>
            <a:ext cx="470615" cy="2060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164" y="3075903"/>
            <a:ext cx="470615" cy="2060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163" y="3453081"/>
            <a:ext cx="470615" cy="2060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257" y="3850180"/>
            <a:ext cx="470615" cy="2060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6988" y="4182886"/>
            <a:ext cx="470615" cy="2060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838" y="4554229"/>
            <a:ext cx="470615" cy="2060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811" y="4925572"/>
            <a:ext cx="470615" cy="2060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663" y="5309794"/>
            <a:ext cx="470615" cy="20606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403" y="2715293"/>
            <a:ext cx="470615" cy="20606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403" y="3060876"/>
            <a:ext cx="470615" cy="20606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402" y="3438054"/>
            <a:ext cx="470615" cy="20606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0496" y="3835153"/>
            <a:ext cx="470615" cy="20606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227" y="4167859"/>
            <a:ext cx="470615" cy="20606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9077" y="4539202"/>
            <a:ext cx="470615" cy="20606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4050" y="4910545"/>
            <a:ext cx="470615" cy="206063"/>
          </a:xfrm>
          <a:prstGeom prst="rect">
            <a:avLst/>
          </a:prstGeom>
        </p:spPr>
      </p:pic>
      <p:pic>
        <p:nvPicPr>
          <p:cNvPr id="1026" name="Picture 2" descr="red cross transparent png - red cross image transparent background PNG  image with transparent background | TOP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5099" y="5263945"/>
            <a:ext cx="320944" cy="31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1905" y="5670400"/>
            <a:ext cx="470615" cy="20606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7658" y="5694010"/>
            <a:ext cx="470615" cy="20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5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90</TotalTime>
  <Words>501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Tw Cen MT</vt:lpstr>
      <vt:lpstr>Tw Cen MT Condensed</vt:lpstr>
      <vt:lpstr>Wingdings</vt:lpstr>
      <vt:lpstr>Wingdings 3</vt:lpstr>
      <vt:lpstr>Integral</vt:lpstr>
      <vt:lpstr>Fire New Products </vt:lpstr>
      <vt:lpstr>Bharat Griha Raksha Policy</vt:lpstr>
      <vt:lpstr>Bharat Griha Raksha Policy</vt:lpstr>
      <vt:lpstr>Bharat Griha Raksha Policy</vt:lpstr>
      <vt:lpstr>Bharat Griha Raksha Policy</vt:lpstr>
      <vt:lpstr>-Bharat Sookshma Udyam Suraksha</vt:lpstr>
      <vt:lpstr>-Bharat LAGHU Udyam Suraksha</vt:lpstr>
      <vt:lpstr>COVERS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New Products</dc:title>
  <dc:creator>Shashwat Srivastava</dc:creator>
  <cp:lastModifiedBy>Shashwat Srivastava</cp:lastModifiedBy>
  <cp:revision>13</cp:revision>
  <dcterms:created xsi:type="dcterms:W3CDTF">2021-08-12T10:43:44Z</dcterms:created>
  <dcterms:modified xsi:type="dcterms:W3CDTF">2021-08-13T08:12:53Z</dcterms:modified>
</cp:coreProperties>
</file>