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8" r:id="rId22"/>
    <p:sldId id="279" r:id="rId23"/>
    <p:sldId id="280" r:id="rId24"/>
    <p:sldId id="277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7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Fire Policies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21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</a:t>
            </a:r>
            <a:r>
              <a:rPr lang="en-IN" dirty="0" smtClean="0"/>
              <a:t>EXCLUSIONS</a:t>
            </a:r>
            <a:br>
              <a:rPr lang="en-IN" dirty="0" smtClean="0"/>
            </a:br>
            <a:r>
              <a:rPr lang="en-IN" dirty="0" smtClean="0">
                <a:solidFill>
                  <a:srgbClr val="FFFF00"/>
                </a:solidFill>
              </a:rPr>
              <a:t>13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Excess </a:t>
            </a:r>
          </a:p>
          <a:p>
            <a:r>
              <a:rPr lang="en-IN" dirty="0"/>
              <a:t>Loss, destruction or damage caused by </a:t>
            </a:r>
            <a:r>
              <a:rPr lang="en-IN" dirty="0">
                <a:solidFill>
                  <a:srgbClr val="FF0000"/>
                </a:solidFill>
              </a:rPr>
              <a:t>war, invasion, act of foreign enemy hostilities </a:t>
            </a:r>
            <a:r>
              <a:rPr lang="en-IN" dirty="0" smtClean="0">
                <a:solidFill>
                  <a:srgbClr val="FF0000"/>
                </a:solidFill>
              </a:rPr>
              <a:t>or war </a:t>
            </a:r>
            <a:r>
              <a:rPr lang="en-IN" dirty="0">
                <a:solidFill>
                  <a:srgbClr val="FF0000"/>
                </a:solidFill>
              </a:rPr>
              <a:t>like operations </a:t>
            </a:r>
            <a:r>
              <a:rPr lang="en-IN" dirty="0"/>
              <a:t>(whether war be declared or not), civil war, mutiny, civil </a:t>
            </a:r>
            <a:r>
              <a:rPr lang="en-IN" dirty="0" smtClean="0"/>
              <a:t>commotion assuming </a:t>
            </a:r>
            <a:r>
              <a:rPr lang="en-IN" dirty="0"/>
              <a:t>the proportions of or amounting to a popular rising, military rising, </a:t>
            </a:r>
            <a:r>
              <a:rPr lang="en-IN" dirty="0" smtClean="0"/>
              <a:t>rebellion, revolution</a:t>
            </a:r>
            <a:r>
              <a:rPr lang="en-IN" dirty="0"/>
              <a:t>, insurrection or military or usurped power</a:t>
            </a:r>
            <a:r>
              <a:rPr lang="en-IN" dirty="0" smtClean="0"/>
              <a:t>.</a:t>
            </a:r>
          </a:p>
          <a:p>
            <a:r>
              <a:rPr lang="en-IN" dirty="0"/>
              <a:t>Loss, destruction or damage directly or indirectly caused to the property insured by</a:t>
            </a:r>
          </a:p>
          <a:p>
            <a:pPr lvl="1"/>
            <a:r>
              <a:rPr lang="en-IN" dirty="0" smtClean="0"/>
              <a:t>ionising </a:t>
            </a:r>
            <a:r>
              <a:rPr lang="en-IN" dirty="0"/>
              <a:t>radiations or contamination by radioactivity from any nuclear fuel or from any nuclear </a:t>
            </a:r>
            <a:r>
              <a:rPr lang="en-IN" dirty="0" smtClean="0"/>
              <a:t>waste from </a:t>
            </a:r>
            <a:r>
              <a:rPr lang="en-IN" dirty="0"/>
              <a:t>the combustion of nuclear fuel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radio active toxic, explosives or other hazardous properties of any explosive nuclear assembly </a:t>
            </a:r>
            <a:r>
              <a:rPr lang="en-IN" dirty="0" smtClean="0"/>
              <a:t>or nuclear </a:t>
            </a:r>
            <a:r>
              <a:rPr lang="en-IN" dirty="0"/>
              <a:t>component thereof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79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dirty="0"/>
              <a:t>Loss, destruction or damage caused to the insured property by pollution or contamination excluding</a:t>
            </a:r>
          </a:p>
          <a:p>
            <a:pPr lvl="1" algn="just"/>
            <a:r>
              <a:rPr lang="en-IN" dirty="0" smtClean="0"/>
              <a:t>pollution </a:t>
            </a:r>
            <a:r>
              <a:rPr lang="en-IN" dirty="0"/>
              <a:t>or contamination </a:t>
            </a:r>
            <a:r>
              <a:rPr lang="en-IN" dirty="0">
                <a:solidFill>
                  <a:srgbClr val="FF0000"/>
                </a:solidFill>
              </a:rPr>
              <a:t>which itself results</a:t>
            </a:r>
            <a:r>
              <a:rPr lang="en-IN" dirty="0"/>
              <a:t> from a peril hereby insured against.</a:t>
            </a:r>
          </a:p>
          <a:p>
            <a:pPr lvl="1" algn="just"/>
            <a:r>
              <a:rPr lang="en-IN" dirty="0" smtClean="0"/>
              <a:t>any </a:t>
            </a:r>
            <a:r>
              <a:rPr lang="en-IN" dirty="0"/>
              <a:t>peril hereby insured against which itself results from pollution or </a:t>
            </a:r>
            <a:r>
              <a:rPr lang="en-IN" dirty="0" smtClean="0"/>
              <a:t>contamination</a:t>
            </a:r>
          </a:p>
          <a:p>
            <a:pPr lvl="1"/>
            <a:endParaRPr lang="en-IN" dirty="0"/>
          </a:p>
          <a:p>
            <a:pPr algn="just"/>
            <a:r>
              <a:rPr lang="en-IN" dirty="0"/>
              <a:t>Loss, destruction or damage to bullion or unset precious stones, any curios or works of art for an </a:t>
            </a:r>
            <a:r>
              <a:rPr lang="en-IN" dirty="0" smtClean="0"/>
              <a:t>amount </a:t>
            </a:r>
            <a:r>
              <a:rPr lang="en-IN" dirty="0" smtClean="0">
                <a:solidFill>
                  <a:srgbClr val="FFFF00"/>
                </a:solidFill>
              </a:rPr>
              <a:t>exceeding </a:t>
            </a:r>
            <a:r>
              <a:rPr lang="en-IN" dirty="0">
                <a:solidFill>
                  <a:srgbClr val="FFFF00"/>
                </a:solidFill>
              </a:rPr>
              <a:t>Rs. 10000/-, </a:t>
            </a:r>
            <a:r>
              <a:rPr lang="en-IN" dirty="0"/>
              <a:t>manuscripts, plans, drawings, securities, obligations or documents of any </a:t>
            </a:r>
            <a:r>
              <a:rPr lang="en-IN" dirty="0" smtClean="0"/>
              <a:t>kind, stamps</a:t>
            </a:r>
            <a:r>
              <a:rPr lang="en-IN" dirty="0"/>
              <a:t>, coins or paper money, cheques, books of accounts or other business books, computer </a:t>
            </a:r>
            <a:r>
              <a:rPr lang="en-IN" dirty="0" smtClean="0"/>
              <a:t>systems records</a:t>
            </a:r>
            <a:r>
              <a:rPr lang="en-IN" dirty="0"/>
              <a:t>, explosives </a:t>
            </a:r>
            <a:r>
              <a:rPr lang="en-IN" dirty="0">
                <a:solidFill>
                  <a:srgbClr val="FFFF00"/>
                </a:solidFill>
              </a:rPr>
              <a:t>unless otherwise expressly stated in the policy.</a:t>
            </a:r>
          </a:p>
          <a:p>
            <a:pPr lvl="1"/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79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Loss, destruction or damage to the stocks in Cold Storage premises caused by change of </a:t>
            </a:r>
            <a:r>
              <a:rPr lang="en-IN" dirty="0" smtClean="0"/>
              <a:t>temperature</a:t>
            </a:r>
          </a:p>
          <a:p>
            <a:r>
              <a:rPr lang="en-IN" dirty="0"/>
              <a:t>Loss, destruction or damage to any electrical machine, apparatus, fixture, or </a:t>
            </a:r>
            <a:r>
              <a:rPr lang="en-IN" dirty="0" smtClean="0"/>
              <a:t>fitting arising </a:t>
            </a:r>
            <a:r>
              <a:rPr lang="en-IN" dirty="0"/>
              <a:t>from or occasioned by over-running, excessive pressure, short circuiting, </a:t>
            </a:r>
            <a:r>
              <a:rPr lang="en-IN" dirty="0" smtClean="0"/>
              <a:t>arcing, self </a:t>
            </a:r>
            <a:r>
              <a:rPr lang="en-IN" dirty="0"/>
              <a:t>heating or leakage of electricity from whatever cause (lightning included) </a:t>
            </a:r>
            <a:r>
              <a:rPr lang="en-IN" dirty="0" smtClean="0"/>
              <a:t>provided that </a:t>
            </a:r>
            <a:r>
              <a:rPr lang="en-IN" dirty="0"/>
              <a:t>this exclusion shall apply only to the particular electrical machine, apparatus, </a:t>
            </a:r>
            <a:r>
              <a:rPr lang="en-IN" dirty="0" smtClean="0"/>
              <a:t>fixture or </a:t>
            </a:r>
            <a:r>
              <a:rPr lang="en-IN" dirty="0"/>
              <a:t>fitting so affected and </a:t>
            </a:r>
            <a:r>
              <a:rPr lang="en-IN" dirty="0">
                <a:solidFill>
                  <a:srgbClr val="FFFF00"/>
                </a:solidFill>
              </a:rPr>
              <a:t>not to </a:t>
            </a:r>
            <a:r>
              <a:rPr lang="en-IN" dirty="0"/>
              <a:t>other machines, apparatus, fixtures or fittings which </a:t>
            </a:r>
            <a:r>
              <a:rPr lang="en-IN" dirty="0" smtClean="0"/>
              <a:t>may be </a:t>
            </a:r>
            <a:r>
              <a:rPr lang="en-IN" dirty="0"/>
              <a:t>destroyed or damaged by fire so set up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Dynamo Clause</a:t>
            </a:r>
            <a:endParaRPr lang="en-IN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52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Expenses necessarily incurred on (</a:t>
            </a:r>
            <a:r>
              <a:rPr lang="en-IN" dirty="0" err="1"/>
              <a:t>i</a:t>
            </a:r>
            <a:r>
              <a:rPr lang="en-IN" dirty="0"/>
              <a:t>) Architects, Surveyors and Consulting </a:t>
            </a:r>
            <a:r>
              <a:rPr lang="en-IN" dirty="0" smtClean="0"/>
              <a:t>Engineer's Fees </a:t>
            </a:r>
            <a:r>
              <a:rPr lang="en-IN" dirty="0"/>
              <a:t>and (ii) Debris Removal by the Insured following a loss, destruction or damage </a:t>
            </a:r>
            <a:r>
              <a:rPr lang="en-IN" dirty="0" smtClean="0"/>
              <a:t>to the </a:t>
            </a:r>
            <a:r>
              <a:rPr lang="en-IN" dirty="0"/>
              <a:t>Property insured by an insured peril in excess of </a:t>
            </a:r>
            <a:r>
              <a:rPr lang="en-IN" dirty="0">
                <a:solidFill>
                  <a:srgbClr val="FFFF00"/>
                </a:solidFill>
              </a:rPr>
              <a:t>3% and 1% </a:t>
            </a:r>
            <a:r>
              <a:rPr lang="en-IN" dirty="0"/>
              <a:t>of the claim </a:t>
            </a:r>
            <a:r>
              <a:rPr lang="en-IN" dirty="0" smtClean="0"/>
              <a:t>amount respectively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Loss of earnings, loss by delay, loss of market or other consequential or indirect loss or damage of </a:t>
            </a:r>
            <a:r>
              <a:rPr lang="en-IN" dirty="0" smtClean="0"/>
              <a:t>any kind </a:t>
            </a:r>
            <a:r>
              <a:rPr lang="en-IN" dirty="0"/>
              <a:t>or description whatsoever.</a:t>
            </a:r>
          </a:p>
          <a:p>
            <a:pPr algn="just"/>
            <a:r>
              <a:rPr lang="en-IN" dirty="0"/>
              <a:t>Loss, or damage by spoilage resulting from the retardation or interruption or cessation </a:t>
            </a:r>
            <a:r>
              <a:rPr lang="en-IN" dirty="0" smtClean="0"/>
              <a:t>of any </a:t>
            </a:r>
            <a:r>
              <a:rPr lang="en-IN" dirty="0"/>
              <a:t>process or operation caused by operation of any of the perils </a:t>
            </a:r>
            <a:r>
              <a:rPr lang="en-IN" dirty="0" smtClean="0"/>
              <a:t>covered</a:t>
            </a:r>
          </a:p>
          <a:p>
            <a:pPr algn="just"/>
            <a:r>
              <a:rPr lang="en-IN" dirty="0"/>
              <a:t>Loss by theft during or after the occurrence of any insured peril except as provided under Riot, </a:t>
            </a:r>
            <a:r>
              <a:rPr lang="en-IN" dirty="0" smtClean="0"/>
              <a:t>Strike, Malicious </a:t>
            </a:r>
            <a:r>
              <a:rPr lang="en-IN" dirty="0"/>
              <a:t>and </a:t>
            </a:r>
            <a:r>
              <a:rPr lang="en-IN" strike="sngStrike" dirty="0">
                <a:solidFill>
                  <a:srgbClr val="FFFF00"/>
                </a:solidFill>
              </a:rPr>
              <a:t>Terrorism </a:t>
            </a:r>
            <a:r>
              <a:rPr lang="en-IN" dirty="0"/>
              <a:t>Damage cover.</a:t>
            </a:r>
          </a:p>
          <a:p>
            <a:pPr algn="just"/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1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Loss or damage to property insured if removed to any building or place other than in which it is </a:t>
            </a:r>
            <a:r>
              <a:rPr lang="en-IN" dirty="0" smtClean="0"/>
              <a:t>herein stated </a:t>
            </a:r>
            <a:r>
              <a:rPr lang="en-IN" dirty="0"/>
              <a:t>to be insured, except machinery and equipment temporarily removed for repairs, </a:t>
            </a:r>
            <a:r>
              <a:rPr lang="en-IN" dirty="0" smtClean="0"/>
              <a:t>cleaning, renovation </a:t>
            </a:r>
            <a:r>
              <a:rPr lang="en-IN" dirty="0"/>
              <a:t>or other similar purposes for a period not exceeding 60 days.</a:t>
            </a:r>
          </a:p>
          <a:p>
            <a:endParaRPr lang="en-IN" dirty="0"/>
          </a:p>
        </p:txBody>
      </p:sp>
      <p:pic>
        <p:nvPicPr>
          <p:cNvPr id="3074" name="Picture 2" descr="Newsflare - People evacuated after entire 5-storey building starts leaning  over in south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27" y="3361968"/>
            <a:ext cx="4631526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CONDITIONS</a:t>
            </a:r>
            <a:br>
              <a:rPr lang="en-IN" dirty="0" smtClean="0"/>
            </a:br>
            <a:r>
              <a:rPr lang="en-IN" dirty="0" smtClean="0">
                <a:solidFill>
                  <a:srgbClr val="FFFF00"/>
                </a:solidFill>
              </a:rPr>
              <a:t>15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mis</a:t>
            </a:r>
            <a:r>
              <a:rPr lang="en-IN" dirty="0"/>
              <a:t>-representation, </a:t>
            </a:r>
            <a:r>
              <a:rPr lang="en-IN" dirty="0" err="1"/>
              <a:t>mis</a:t>
            </a:r>
            <a:r>
              <a:rPr lang="en-IN" dirty="0"/>
              <a:t>-description or non-disclosure</a:t>
            </a:r>
          </a:p>
          <a:p>
            <a:r>
              <a:rPr lang="en-IN" dirty="0" smtClean="0"/>
              <a:t>Displacement of </a:t>
            </a:r>
            <a:r>
              <a:rPr lang="en-IN" dirty="0"/>
              <a:t>any building or part thereof or of the </a:t>
            </a:r>
            <a:r>
              <a:rPr lang="en-IN" dirty="0" smtClean="0"/>
              <a:t>whole</a:t>
            </a:r>
          </a:p>
          <a:p>
            <a:r>
              <a:rPr lang="en-IN" dirty="0" smtClean="0"/>
              <a:t>Material Information</a:t>
            </a:r>
          </a:p>
          <a:p>
            <a:r>
              <a:rPr lang="en-IN" dirty="0"/>
              <a:t>unoccupied and so remains for a period of more than 30 days.</a:t>
            </a:r>
          </a:p>
          <a:p>
            <a:r>
              <a:rPr lang="en-IN" dirty="0" smtClean="0"/>
              <a:t>Interest of property </a:t>
            </a:r>
            <a:r>
              <a:rPr lang="en-IN" dirty="0"/>
              <a:t>passes from the insured otherwise than by will or operation of </a:t>
            </a:r>
            <a:r>
              <a:rPr lang="en-IN" dirty="0" smtClean="0"/>
              <a:t>law</a:t>
            </a:r>
          </a:p>
          <a:p>
            <a:r>
              <a:rPr lang="en-IN" dirty="0" smtClean="0"/>
              <a:t>Marine policy to act first </a:t>
            </a:r>
          </a:p>
          <a:p>
            <a:r>
              <a:rPr lang="en-IN" dirty="0" smtClean="0"/>
              <a:t>Cancellation by notice of 15 days ( pro-rata/short period</a:t>
            </a:r>
            <a:r>
              <a:rPr lang="en-IN" dirty="0" smtClean="0"/>
              <a:t>)</a:t>
            </a:r>
          </a:p>
          <a:p>
            <a:r>
              <a:rPr lang="en-IN" dirty="0"/>
              <a:t>A claim in writing for the loss or </a:t>
            </a:r>
            <a:r>
              <a:rPr lang="en-IN" dirty="0" smtClean="0"/>
              <a:t>damage (Not liable after 12 months)</a:t>
            </a:r>
            <a:endParaRPr lang="en-IN" dirty="0" smtClean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28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After claims , the insurer may </a:t>
            </a:r>
          </a:p>
          <a:p>
            <a:pPr lvl="1"/>
            <a:r>
              <a:rPr lang="en-IN" dirty="0"/>
              <a:t>enter and take and keep possession of the building or </a:t>
            </a:r>
            <a:r>
              <a:rPr lang="en-IN" dirty="0" smtClean="0"/>
              <a:t>premises</a:t>
            </a:r>
          </a:p>
          <a:p>
            <a:pPr lvl="1"/>
            <a:r>
              <a:rPr lang="en-IN" dirty="0"/>
              <a:t>take possession of or require to be delivered to it any property of the </a:t>
            </a:r>
            <a:r>
              <a:rPr lang="en-IN" dirty="0" smtClean="0"/>
              <a:t>Insured</a:t>
            </a:r>
          </a:p>
          <a:p>
            <a:pPr lvl="1"/>
            <a:r>
              <a:rPr lang="en-IN" dirty="0"/>
              <a:t>keep possession of any such property and examine, sort, arrange, </a:t>
            </a:r>
            <a:r>
              <a:rPr lang="en-IN" dirty="0" smtClean="0"/>
              <a:t>remove</a:t>
            </a:r>
          </a:p>
          <a:p>
            <a:pPr lvl="1"/>
            <a:r>
              <a:rPr lang="en-IN" dirty="0"/>
              <a:t>sell any such property or dispose of the same for account of whom it may </a:t>
            </a:r>
            <a:r>
              <a:rPr lang="en-IN" dirty="0" smtClean="0"/>
              <a:t>Concern</a:t>
            </a:r>
          </a:p>
          <a:p>
            <a:r>
              <a:rPr lang="en-IN" dirty="0" smtClean="0"/>
              <a:t>Policy </a:t>
            </a:r>
            <a:r>
              <a:rPr lang="en-IN" dirty="0"/>
              <a:t>benefits </a:t>
            </a:r>
            <a:r>
              <a:rPr lang="en-IN" dirty="0" smtClean="0"/>
              <a:t>forfeited</a:t>
            </a:r>
            <a:r>
              <a:rPr lang="en-IN" dirty="0"/>
              <a:t> </a:t>
            </a:r>
            <a:r>
              <a:rPr lang="en-IN" dirty="0" smtClean="0"/>
              <a:t>if claims are fraudulent</a:t>
            </a:r>
          </a:p>
          <a:p>
            <a:r>
              <a:rPr lang="en-IN" dirty="0"/>
              <a:t>Company at its option, reinstate or replace the property damaged or destroyed</a:t>
            </a:r>
          </a:p>
        </p:txBody>
      </p:sp>
    </p:spTree>
    <p:extLst>
      <p:ext uri="{BB962C8B-B14F-4D97-AF65-F5344CB8AC3E}">
        <p14:creationId xmlns:p14="http://schemas.microsoft.com/office/powerpoint/2010/main" val="3481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Underinsurance </a:t>
            </a:r>
            <a:r>
              <a:rPr lang="en-IN" dirty="0" smtClean="0"/>
              <a:t>- </a:t>
            </a:r>
            <a:r>
              <a:rPr lang="en-IN" dirty="0"/>
              <a:t>Insured shall be considered as being his own insurer for the difference and shall bear a rateable proportion of the loss </a:t>
            </a:r>
            <a:r>
              <a:rPr lang="en-IN" dirty="0" smtClean="0"/>
              <a:t>accordingly</a:t>
            </a:r>
          </a:p>
          <a:p>
            <a:r>
              <a:rPr lang="en-IN" dirty="0" smtClean="0"/>
              <a:t>Double insurance </a:t>
            </a:r>
          </a:p>
          <a:p>
            <a:r>
              <a:rPr lang="en-IN" dirty="0" smtClean="0"/>
              <a:t>As if uninsured </a:t>
            </a:r>
          </a:p>
          <a:p>
            <a:r>
              <a:rPr lang="en-IN" dirty="0" smtClean="0"/>
              <a:t>Arbitration (When the claim goes to court /arbitration?)</a:t>
            </a:r>
          </a:p>
          <a:p>
            <a:r>
              <a:rPr lang="en-IN" dirty="0" smtClean="0"/>
              <a:t>Every </a:t>
            </a:r>
            <a:r>
              <a:rPr lang="en-IN" dirty="0"/>
              <a:t>notice and other communication to the Company required by these conditions must be written or printed. </a:t>
            </a:r>
            <a:endParaRPr lang="en-IN" dirty="0" smtClean="0"/>
          </a:p>
          <a:p>
            <a:r>
              <a:rPr lang="en-IN" dirty="0" smtClean="0"/>
              <a:t>Operation of Insured Perils </a:t>
            </a:r>
          </a:p>
          <a:p>
            <a:r>
              <a:rPr lang="en-IN" dirty="0" smtClean="0"/>
              <a:t>Automatic Reinstatement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14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1 General Rules and Regulation</a:t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Policy(</a:t>
            </a:r>
            <a:r>
              <a:rPr lang="en-IN" dirty="0" err="1"/>
              <a:t>ies</a:t>
            </a:r>
            <a:r>
              <a:rPr lang="en-IN" dirty="0"/>
              <a:t>) should be read together with proposal form(s), schedule, specification, endorsements, warranties and clauses as one contract</a:t>
            </a:r>
            <a:r>
              <a:rPr lang="en-IN" dirty="0" smtClean="0"/>
              <a:t>.</a:t>
            </a:r>
          </a:p>
          <a:p>
            <a:r>
              <a:rPr lang="en-IN" dirty="0"/>
              <a:t>Policy(</a:t>
            </a:r>
            <a:r>
              <a:rPr lang="en-IN" dirty="0" err="1"/>
              <a:t>ies</a:t>
            </a:r>
            <a:r>
              <a:rPr lang="en-IN" dirty="0"/>
              <a:t>) covering Buildings and/or contents shall show </a:t>
            </a:r>
            <a:r>
              <a:rPr lang="en-IN" dirty="0" err="1"/>
              <a:t>blockwise</a:t>
            </a:r>
            <a:r>
              <a:rPr lang="en-IN" dirty="0"/>
              <a:t> separate amounts on </a:t>
            </a:r>
            <a:endParaRPr lang="en-IN" dirty="0" smtClean="0"/>
          </a:p>
          <a:p>
            <a:pPr lvl="2"/>
            <a:r>
              <a:rPr lang="en-IN" dirty="0" smtClean="0"/>
              <a:t>(</a:t>
            </a:r>
            <a:r>
              <a:rPr lang="en-IN" dirty="0" err="1"/>
              <a:t>i</a:t>
            </a:r>
            <a:r>
              <a:rPr lang="en-IN" dirty="0"/>
              <a:t>) Building </a:t>
            </a:r>
            <a:endParaRPr lang="en-IN" dirty="0" smtClean="0"/>
          </a:p>
          <a:p>
            <a:pPr lvl="2"/>
            <a:r>
              <a:rPr lang="en-IN" dirty="0" smtClean="0"/>
              <a:t>(</a:t>
            </a:r>
            <a:r>
              <a:rPr lang="en-IN" dirty="0"/>
              <a:t>ii) Machinery and accessories </a:t>
            </a:r>
            <a:endParaRPr lang="en-IN" dirty="0" smtClean="0"/>
          </a:p>
          <a:p>
            <a:pPr lvl="2"/>
            <a:r>
              <a:rPr lang="en-IN" dirty="0" smtClean="0"/>
              <a:t>(</a:t>
            </a:r>
            <a:r>
              <a:rPr lang="en-IN" dirty="0"/>
              <a:t>iii) Stock and Stock-in-Process and </a:t>
            </a:r>
            <a:endParaRPr lang="en-IN" dirty="0" smtClean="0"/>
          </a:p>
          <a:p>
            <a:pPr lvl="2"/>
            <a:r>
              <a:rPr lang="en-IN" dirty="0" smtClean="0"/>
              <a:t>(</a:t>
            </a:r>
            <a:r>
              <a:rPr lang="en-IN" dirty="0"/>
              <a:t>iv) Furniture and other </a:t>
            </a:r>
            <a:r>
              <a:rPr lang="en-IN" dirty="0" smtClean="0"/>
              <a:t>contents</a:t>
            </a:r>
          </a:p>
          <a:p>
            <a:r>
              <a:rPr lang="en-IN" dirty="0" smtClean="0"/>
              <a:t>STFI can be excluded (No selection)</a:t>
            </a:r>
          </a:p>
        </p:txBody>
      </p:sp>
    </p:spTree>
    <p:extLst>
      <p:ext uri="{BB962C8B-B14F-4D97-AF65-F5344CB8AC3E}">
        <p14:creationId xmlns:p14="http://schemas.microsoft.com/office/powerpoint/2010/main" val="24324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1 General Rules and Regulation</a:t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Valued Policy(</a:t>
            </a:r>
            <a:r>
              <a:rPr lang="en-IN" dirty="0" err="1"/>
              <a:t>ies</a:t>
            </a:r>
            <a:r>
              <a:rPr lang="en-IN" dirty="0"/>
              <a:t>) can be issued only for properties whose Market Value cannot be ascertained </a:t>
            </a:r>
            <a:r>
              <a:rPr lang="en-IN" dirty="0" err="1"/>
              <a:t>e.g</a:t>
            </a:r>
            <a:r>
              <a:rPr lang="en-IN" dirty="0"/>
              <a:t> Curios, Works of Art, Manuscripts, Obsolete </a:t>
            </a:r>
            <a:r>
              <a:rPr lang="en-IN" dirty="0" smtClean="0"/>
              <a:t>machinery</a:t>
            </a:r>
          </a:p>
          <a:p>
            <a:r>
              <a:rPr lang="en-IN" dirty="0"/>
              <a:t>Policies for a period exceeding 12 months shall not be issued except for "Dwellings</a:t>
            </a:r>
            <a:r>
              <a:rPr lang="en-IN" dirty="0" smtClean="0"/>
              <a:t>".</a:t>
            </a:r>
          </a:p>
          <a:p>
            <a:r>
              <a:rPr lang="en-IN" dirty="0"/>
              <a:t>not permissible to grant mid-term cover for STFI and/or </a:t>
            </a:r>
            <a:r>
              <a:rPr lang="en-IN" dirty="0" smtClean="0"/>
              <a:t>RSMD perils</a:t>
            </a:r>
          </a:p>
          <a:p>
            <a:pPr lvl="2"/>
            <a:r>
              <a:rPr lang="en-IN" dirty="0"/>
              <a:t>payment of the required additional premium in cash or by draft. This additional premium shall not be adjusted against existing Cash deposits or debited to Bank </a:t>
            </a:r>
            <a:r>
              <a:rPr lang="en-IN" dirty="0" smtClean="0"/>
              <a:t>guarantee</a:t>
            </a:r>
          </a:p>
          <a:p>
            <a:pPr lvl="2"/>
            <a:r>
              <a:rPr lang="en-IN" dirty="0" smtClean="0"/>
              <a:t>No selection </a:t>
            </a:r>
          </a:p>
          <a:p>
            <a:pPr lvl="2"/>
            <a:r>
              <a:rPr lang="en-IN" dirty="0"/>
              <a:t>Cover shall commence 15 days after the receipt of the premium. </a:t>
            </a:r>
            <a:endParaRPr lang="en-IN" dirty="0" smtClean="0"/>
          </a:p>
          <a:p>
            <a:pPr lvl="2"/>
            <a:r>
              <a:rPr lang="en-IN" dirty="0" smtClean="0"/>
              <a:t>The </a:t>
            </a:r>
            <a:r>
              <a:rPr lang="en-IN" dirty="0"/>
              <a:t>premium rates </a:t>
            </a:r>
            <a:r>
              <a:rPr lang="en-IN" dirty="0" smtClean="0"/>
              <a:t>shall </a:t>
            </a:r>
            <a:r>
              <a:rPr lang="en-IN" dirty="0"/>
              <a:t>be charged on short period scale </a:t>
            </a:r>
            <a:r>
              <a:rPr lang="en-IN" dirty="0" smtClean="0"/>
              <a:t>on </a:t>
            </a:r>
            <a:r>
              <a:rPr lang="en-IN" dirty="0"/>
              <a:t>full sum insured at one complex/compound/location covering the entire interest of the insured for the balance period i.e. </a:t>
            </a:r>
            <a:r>
              <a:rPr lang="en-IN" dirty="0" err="1"/>
              <a:t>upto</a:t>
            </a:r>
            <a:r>
              <a:rPr lang="en-IN" dirty="0"/>
              <a:t> the expiry of the policy.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6124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ALL INDIA FIRE </a:t>
            </a:r>
            <a:r>
              <a:rPr lang="en-IN" dirty="0" smtClean="0"/>
              <a:t>TARIFF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Effective 2001 AIFT was released by erstwhile TAC</a:t>
            </a:r>
          </a:p>
          <a:p>
            <a:r>
              <a:rPr lang="en-IN" dirty="0" smtClean="0"/>
              <a:t>Salient feature – One risk One Rate </a:t>
            </a:r>
          </a:p>
          <a:p>
            <a:r>
              <a:rPr lang="en-IN" dirty="0"/>
              <a:t>Total Eight (8) </a:t>
            </a:r>
            <a:r>
              <a:rPr lang="en-IN" dirty="0" smtClean="0"/>
              <a:t>Sections</a:t>
            </a:r>
          </a:p>
          <a:p>
            <a:r>
              <a:rPr lang="en-IN" dirty="0" err="1" smtClean="0"/>
              <a:t>Detariff</a:t>
            </a:r>
            <a:r>
              <a:rPr lang="en-IN" dirty="0" smtClean="0"/>
              <a:t> </a:t>
            </a:r>
            <a:r>
              <a:rPr lang="en-IN" dirty="0" err="1" smtClean="0"/>
              <a:t>w.e.f</a:t>
            </a:r>
            <a:r>
              <a:rPr lang="en-IN" dirty="0" smtClean="0"/>
              <a:t>. 01.04.2007 </a:t>
            </a:r>
          </a:p>
          <a:p>
            <a:pPr lvl="2"/>
            <a:r>
              <a:rPr lang="en-IN" dirty="0" smtClean="0"/>
              <a:t>Only Rating </a:t>
            </a:r>
            <a:r>
              <a:rPr lang="en-IN" dirty="0" err="1" smtClean="0"/>
              <a:t>detariif</a:t>
            </a:r>
            <a:r>
              <a:rPr lang="en-IN" dirty="0" smtClean="0"/>
              <a:t> </a:t>
            </a:r>
          </a:p>
          <a:p>
            <a:pPr lvl="2"/>
            <a:r>
              <a:rPr lang="en-IN" dirty="0" smtClean="0"/>
              <a:t>Wording and other T&amp;C still prevalent</a:t>
            </a:r>
          </a:p>
          <a:p>
            <a:r>
              <a:rPr lang="en-IN" dirty="0" err="1" smtClean="0"/>
              <a:t>W.e.f</a:t>
            </a:r>
            <a:r>
              <a:rPr lang="en-IN" dirty="0" smtClean="0"/>
              <a:t>. 01.04.2021 AIFT applicable for SI &gt; 50 </a:t>
            </a:r>
            <a:r>
              <a:rPr lang="en-IN" dirty="0" err="1" smtClean="0"/>
              <a:t>Crs</a:t>
            </a:r>
            <a:r>
              <a:rPr lang="en-IN" dirty="0" smtClean="0"/>
              <a:t> </a:t>
            </a:r>
          </a:p>
          <a:p>
            <a:r>
              <a:rPr lang="en-IN" dirty="0" smtClean="0"/>
              <a:t>Below 50 </a:t>
            </a:r>
            <a:r>
              <a:rPr lang="en-IN" dirty="0" err="1" smtClean="0"/>
              <a:t>Crs</a:t>
            </a:r>
            <a:r>
              <a:rPr lang="en-IN" dirty="0" smtClean="0"/>
              <a:t> </a:t>
            </a:r>
          </a:p>
          <a:p>
            <a:pPr lvl="2"/>
            <a:r>
              <a:rPr lang="en-IN" dirty="0" smtClean="0"/>
              <a:t>Bharat </a:t>
            </a:r>
            <a:r>
              <a:rPr lang="en-IN" dirty="0" err="1" smtClean="0"/>
              <a:t>Griha</a:t>
            </a:r>
            <a:r>
              <a:rPr lang="en-IN" dirty="0" smtClean="0"/>
              <a:t> </a:t>
            </a:r>
            <a:r>
              <a:rPr lang="en-IN" dirty="0" err="1" smtClean="0"/>
              <a:t>Raksha</a:t>
            </a:r>
            <a:r>
              <a:rPr lang="en-IN" dirty="0" smtClean="0"/>
              <a:t> (For Dwellings of any SI)</a:t>
            </a:r>
          </a:p>
          <a:p>
            <a:pPr lvl="2"/>
            <a:r>
              <a:rPr lang="en-IN" dirty="0" smtClean="0"/>
              <a:t>Bharat </a:t>
            </a:r>
            <a:r>
              <a:rPr lang="en-IN" dirty="0" err="1" smtClean="0"/>
              <a:t>Sookshma</a:t>
            </a:r>
            <a:r>
              <a:rPr lang="en-IN" dirty="0" smtClean="0"/>
              <a:t> </a:t>
            </a:r>
            <a:r>
              <a:rPr lang="en-IN" dirty="0" err="1" smtClean="0"/>
              <a:t>Udyam</a:t>
            </a:r>
            <a:r>
              <a:rPr lang="en-IN" dirty="0" smtClean="0"/>
              <a:t> </a:t>
            </a:r>
            <a:r>
              <a:rPr lang="en-IN" dirty="0" err="1" smtClean="0"/>
              <a:t>Suraksha</a:t>
            </a:r>
            <a:r>
              <a:rPr lang="en-IN" dirty="0" smtClean="0"/>
              <a:t> (SI&lt;5Crs) </a:t>
            </a:r>
          </a:p>
          <a:p>
            <a:pPr lvl="2"/>
            <a:r>
              <a:rPr lang="en-IN" dirty="0" smtClean="0"/>
              <a:t>Bharat </a:t>
            </a:r>
            <a:r>
              <a:rPr lang="en-IN" dirty="0" err="1" smtClean="0"/>
              <a:t>Laghu</a:t>
            </a:r>
            <a:r>
              <a:rPr lang="en-IN" dirty="0" smtClean="0"/>
              <a:t> </a:t>
            </a:r>
            <a:r>
              <a:rPr lang="en-IN" dirty="0" err="1" smtClean="0"/>
              <a:t>Udyam</a:t>
            </a:r>
            <a:r>
              <a:rPr lang="en-IN" dirty="0" smtClean="0"/>
              <a:t> </a:t>
            </a:r>
            <a:r>
              <a:rPr lang="en-IN" dirty="0" err="1" smtClean="0"/>
              <a:t>Suraksha</a:t>
            </a:r>
            <a:r>
              <a:rPr lang="en-IN" dirty="0" smtClean="0"/>
              <a:t> (SI&gt;5Crs but </a:t>
            </a:r>
            <a:r>
              <a:rPr lang="en-IN" dirty="0" err="1" smtClean="0"/>
              <a:t>upto</a:t>
            </a:r>
            <a:r>
              <a:rPr lang="en-IN" dirty="0" smtClean="0"/>
              <a:t> 50 </a:t>
            </a:r>
            <a:r>
              <a:rPr lang="en-IN" dirty="0" err="1" smtClean="0"/>
              <a:t>Crs</a:t>
            </a:r>
            <a:r>
              <a:rPr lang="en-IN" dirty="0" smtClean="0"/>
              <a:t>)</a:t>
            </a:r>
          </a:p>
          <a:p>
            <a:pPr lvl="2"/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05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1 General Rules and Regulation</a:t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dirty="0"/>
              <a:t>Premium shall be paid in full and shall not be accepted in instalments or by deferred payments in any form</a:t>
            </a:r>
            <a:r>
              <a:rPr lang="en-IN" dirty="0" smtClean="0"/>
              <a:t>.</a:t>
            </a:r>
          </a:p>
          <a:p>
            <a:pPr algn="just"/>
            <a:r>
              <a:rPr lang="en-IN" dirty="0"/>
              <a:t>Minimum premium shall be Rs.100/- per policy except for risks </a:t>
            </a:r>
            <a:r>
              <a:rPr lang="en-IN" dirty="0" err="1"/>
              <a:t>ratable</a:t>
            </a:r>
            <a:r>
              <a:rPr lang="en-IN" dirty="0"/>
              <a:t> under Section III and „Tiny Sector Industries‟ under Section IV where the minimum premium shall be Rs. 50/ per policy. </a:t>
            </a:r>
            <a:endParaRPr lang="en-IN" dirty="0" smtClean="0"/>
          </a:p>
          <a:p>
            <a:pPr algn="just"/>
            <a:r>
              <a:rPr lang="en-IN" dirty="0" smtClean="0"/>
              <a:t>Partial Insurance not </a:t>
            </a:r>
            <a:r>
              <a:rPr lang="en-IN" dirty="0"/>
              <a:t>permissible </a:t>
            </a:r>
            <a:endParaRPr lang="en-IN" dirty="0" smtClean="0"/>
          </a:p>
          <a:p>
            <a:pPr lvl="1" algn="just"/>
            <a:r>
              <a:rPr lang="en-IN" dirty="0" smtClean="0"/>
              <a:t>a</a:t>
            </a:r>
            <a:r>
              <a:rPr lang="en-IN" dirty="0"/>
              <a:t>) to issue a policy covering only certain portions of a building. Notwithstanding this, the </a:t>
            </a:r>
            <a:r>
              <a:rPr lang="en-IN" dirty="0">
                <a:solidFill>
                  <a:srgbClr val="FFFF00"/>
                </a:solidFill>
              </a:rPr>
              <a:t>plinth and foundations</a:t>
            </a:r>
            <a:r>
              <a:rPr lang="en-IN" dirty="0"/>
              <a:t> or only the foundation of a building may be excluded. </a:t>
            </a:r>
            <a:endParaRPr lang="en-IN" dirty="0" smtClean="0"/>
          </a:p>
          <a:p>
            <a:pPr lvl="1" algn="just"/>
            <a:r>
              <a:rPr lang="en-IN" dirty="0" smtClean="0"/>
              <a:t>b</a:t>
            </a:r>
            <a:r>
              <a:rPr lang="en-IN" dirty="0"/>
              <a:t>) to issue a policy covering only </a:t>
            </a:r>
            <a:r>
              <a:rPr lang="en-IN" dirty="0">
                <a:solidFill>
                  <a:srgbClr val="FFFF00"/>
                </a:solidFill>
              </a:rPr>
              <a:t>specified machinery (except Boilers), </a:t>
            </a:r>
            <a:r>
              <a:rPr lang="en-IN" dirty="0"/>
              <a:t>parts of machine or accessories thereof housed in the same block/ building. </a:t>
            </a:r>
            <a:endParaRPr lang="en-IN" dirty="0" smtClean="0"/>
          </a:p>
          <a:p>
            <a:pPr lvl="2" algn="just"/>
            <a:r>
              <a:rPr lang="en-IN" dirty="0" smtClean="0"/>
              <a:t>N.B</a:t>
            </a:r>
            <a:r>
              <a:rPr lang="en-IN" dirty="0"/>
              <a:t>. Where portions of a building and/or machinery therein are under different ownership, it is permissible for each owner to insure separately but to the full extent of his interest on the building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9639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1 General Rules and Regulation</a:t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Short period policies</a:t>
            </a:r>
          </a:p>
          <a:p>
            <a:pPr algn="just"/>
            <a:endParaRPr lang="en-I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66" y="2562666"/>
            <a:ext cx="8182387" cy="38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1 General Rules and Regulation</a:t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IN" dirty="0" smtClean="0"/>
              <a:t>Loading for </a:t>
            </a:r>
            <a:r>
              <a:rPr lang="en-IN" dirty="0" err="1" smtClean="0"/>
              <a:t>Kutcha</a:t>
            </a:r>
            <a:r>
              <a:rPr lang="en-IN" dirty="0" smtClean="0"/>
              <a:t> Construction</a:t>
            </a:r>
          </a:p>
          <a:p>
            <a:pPr lvl="1" algn="just"/>
            <a:r>
              <a:rPr lang="en-IN" dirty="0"/>
              <a:t>Building(s) having walls and/or roofs of wooden planks/thatched leaves and/or grass/hay of any kind/bamboo/plastic cloth/asphalt cloth/canvas/tarpaulin and the like shall be treated as '</a:t>
            </a:r>
            <a:r>
              <a:rPr lang="en-IN" dirty="0" err="1"/>
              <a:t>Kutcha</a:t>
            </a:r>
            <a:r>
              <a:rPr lang="en-IN" dirty="0"/>
              <a:t>' construction for rating. An additional rate of </a:t>
            </a:r>
            <a:r>
              <a:rPr lang="en-IN" dirty="0">
                <a:solidFill>
                  <a:srgbClr val="FFFF00"/>
                </a:solidFill>
              </a:rPr>
              <a:t>Rs.4.00%o</a:t>
            </a:r>
            <a:r>
              <a:rPr lang="en-IN" dirty="0"/>
              <a:t> shall be charged for such building(s) and/ or contents thereof</a:t>
            </a:r>
            <a:r>
              <a:rPr lang="en-IN" dirty="0" smtClean="0"/>
              <a:t>.</a:t>
            </a:r>
          </a:p>
          <a:p>
            <a:pPr lvl="1" algn="just"/>
            <a:r>
              <a:rPr lang="en-IN" dirty="0"/>
              <a:t>Note:-Temporary sheds (attached to buildings) erected during the monsoon solely for the purpose of monsoon protection are permitted without loading provided such sheds are not used for storage purpose</a:t>
            </a:r>
            <a:r>
              <a:rPr lang="en-IN" dirty="0" smtClean="0"/>
              <a:t>.</a:t>
            </a:r>
          </a:p>
          <a:p>
            <a:pPr algn="just"/>
            <a:r>
              <a:rPr lang="en-IN" dirty="0"/>
              <a:t>RULES FOR </a:t>
            </a:r>
            <a:r>
              <a:rPr lang="en-IN" dirty="0" smtClean="0"/>
              <a:t>CANCELLATIONS</a:t>
            </a:r>
          </a:p>
          <a:p>
            <a:pPr lvl="1" algn="just"/>
            <a:r>
              <a:rPr lang="en-IN" dirty="0" smtClean="0"/>
              <a:t>if </a:t>
            </a:r>
            <a:r>
              <a:rPr lang="en-IN" dirty="0"/>
              <a:t>a policy is replaced with the same insurer by a new annual one covering the identical property, refund of premium may be allowed on pro-rata basis at the original rates for the sum insured replaced</a:t>
            </a:r>
            <a:r>
              <a:rPr lang="en-IN" dirty="0" smtClean="0"/>
              <a:t>.</a:t>
            </a:r>
          </a:p>
          <a:p>
            <a:pPr lvl="1" algn="just"/>
            <a:r>
              <a:rPr lang="en-IN" dirty="0"/>
              <a:t>In case of short period policies, premium shall be retained at the applicable short period scale. </a:t>
            </a:r>
            <a:endParaRPr lang="en-IN" dirty="0" smtClean="0"/>
          </a:p>
          <a:p>
            <a:pPr lvl="3" algn="just"/>
            <a:r>
              <a:rPr lang="en-IN" dirty="0" smtClean="0"/>
              <a:t>N.B</a:t>
            </a:r>
            <a:r>
              <a:rPr lang="en-IN" dirty="0"/>
              <a:t>.:- In case a policy is cancelled on account of a Government Order or on completion of a “Building in course of construction” or where Buildings are demolished, pro-rata refund of premium may be allowed.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7726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1 General Rules and Regulation</a:t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MID-TERM REVISION IN SUM INSURED </a:t>
            </a:r>
            <a:r>
              <a:rPr lang="en-IN" dirty="0" smtClean="0"/>
              <a:t>:</a:t>
            </a:r>
          </a:p>
          <a:p>
            <a:pPr lvl="2" algn="just"/>
            <a:r>
              <a:rPr lang="en-IN" dirty="0"/>
              <a:t>Increase in sum insured : On pro-rata basis </a:t>
            </a:r>
            <a:endParaRPr lang="en-IN" dirty="0" smtClean="0"/>
          </a:p>
          <a:p>
            <a:pPr lvl="2" algn="just"/>
            <a:r>
              <a:rPr lang="en-IN" dirty="0" smtClean="0"/>
              <a:t>Decrease </a:t>
            </a:r>
            <a:r>
              <a:rPr lang="en-IN" dirty="0"/>
              <a:t>in sum </a:t>
            </a:r>
            <a:r>
              <a:rPr lang="en-IN" dirty="0" smtClean="0"/>
              <a:t>insured </a:t>
            </a:r>
            <a:r>
              <a:rPr lang="en-IN" dirty="0"/>
              <a:t>: On short-period </a:t>
            </a:r>
            <a:r>
              <a:rPr lang="en-IN" dirty="0" smtClean="0"/>
              <a:t>scale</a:t>
            </a:r>
          </a:p>
          <a:p>
            <a:pPr algn="just"/>
            <a:r>
              <a:rPr lang="en-IN" dirty="0"/>
              <a:t>ESCALATION </a:t>
            </a:r>
            <a:r>
              <a:rPr lang="en-IN" dirty="0" smtClean="0"/>
              <a:t>CLAUSE</a:t>
            </a:r>
          </a:p>
          <a:p>
            <a:pPr lvl="1" algn="just"/>
            <a:r>
              <a:rPr lang="en-IN" dirty="0" err="1" smtClean="0"/>
              <a:t>Upto</a:t>
            </a:r>
            <a:r>
              <a:rPr lang="en-IN" dirty="0" smtClean="0"/>
              <a:t> 25% of SI </a:t>
            </a:r>
          </a:p>
          <a:p>
            <a:pPr lvl="1" algn="just"/>
            <a:r>
              <a:rPr lang="en-IN" dirty="0" smtClean="0"/>
              <a:t>Additional premium on 50% of the rate on SI selected </a:t>
            </a:r>
          </a:p>
          <a:p>
            <a:pPr lvl="1" algn="just"/>
            <a:r>
              <a:rPr lang="en-IN" dirty="0" smtClean="0"/>
              <a:t>Building</a:t>
            </a:r>
            <a:r>
              <a:rPr lang="en-IN" dirty="0"/>
              <a:t>, </a:t>
            </a:r>
            <a:r>
              <a:rPr lang="en-IN" dirty="0" smtClean="0"/>
              <a:t>Machinery and </a:t>
            </a:r>
            <a:r>
              <a:rPr lang="en-IN" dirty="0"/>
              <a:t>Accessories only and will not apply to policies covering stock</a:t>
            </a:r>
            <a:r>
              <a:rPr lang="en-IN" dirty="0" smtClean="0"/>
              <a:t>.</a:t>
            </a:r>
          </a:p>
          <a:p>
            <a:pPr lvl="1" algn="just"/>
            <a:r>
              <a:rPr lang="en-IN" dirty="0" smtClean="0"/>
              <a:t>Underinsurance will still be applicable</a:t>
            </a:r>
            <a:endParaRPr lang="en-IN" dirty="0"/>
          </a:p>
          <a:p>
            <a:pPr lvl="1"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8296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754" y="2052638"/>
            <a:ext cx="6874268" cy="41957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8511" y="56648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 smtClean="0"/>
              <a:t>Section 1 General Rules and Regulation</a:t>
            </a:r>
            <a:br>
              <a:rPr lang="en-IN" sz="1800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94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1 General Rules and Regulation</a:t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FLOATER POLICY</a:t>
            </a:r>
          </a:p>
          <a:p>
            <a:pPr lvl="1" algn="just"/>
            <a:r>
              <a:rPr lang="en-IN" dirty="0" smtClean="0"/>
              <a:t>issued </a:t>
            </a:r>
            <a:r>
              <a:rPr lang="en-IN" dirty="0"/>
              <a:t>for stocks at various locations under one Sum Insured</a:t>
            </a:r>
          </a:p>
          <a:p>
            <a:pPr lvl="1" algn="just"/>
            <a:r>
              <a:rPr lang="en-IN" dirty="0"/>
              <a:t>Note: Unspecified locations shall not be allowed.</a:t>
            </a:r>
          </a:p>
          <a:p>
            <a:pPr lvl="1" algn="just"/>
            <a:r>
              <a:rPr lang="en-IN" dirty="0"/>
              <a:t>The rate shall be the highest rate applicable to insured’s stocks </a:t>
            </a:r>
            <a:r>
              <a:rPr lang="en-IN" dirty="0" smtClean="0"/>
              <a:t>at any </a:t>
            </a:r>
            <a:r>
              <a:rPr lang="en-IN" dirty="0"/>
              <a:t>location with a loading of 10 </a:t>
            </a:r>
            <a:r>
              <a:rPr lang="en-IN" dirty="0" smtClean="0"/>
              <a:t>%.</a:t>
            </a:r>
          </a:p>
          <a:p>
            <a:pPr lvl="1" algn="just"/>
            <a:r>
              <a:rPr lang="en-IN" dirty="0"/>
              <a:t>Presence of “ </a:t>
            </a:r>
            <a:r>
              <a:rPr lang="en-IN" dirty="0" err="1"/>
              <a:t>Kutcha</a:t>
            </a:r>
            <a:r>
              <a:rPr lang="en-IN" dirty="0"/>
              <a:t>” construction may be ignored.</a:t>
            </a:r>
          </a:p>
          <a:p>
            <a:pPr lvl="1" algn="just"/>
            <a:r>
              <a:rPr lang="en-IN" dirty="0"/>
              <a:t>If stocks situated within </a:t>
            </a:r>
            <a:r>
              <a:rPr lang="en-IN" dirty="0" err="1"/>
              <a:t>godowns</a:t>
            </a:r>
            <a:r>
              <a:rPr lang="en-IN" dirty="0"/>
              <a:t>/process blocks in the </a:t>
            </a:r>
            <a:r>
              <a:rPr lang="en-IN" dirty="0" smtClean="0"/>
              <a:t>same compound </a:t>
            </a:r>
            <a:r>
              <a:rPr lang="en-IN" dirty="0"/>
              <a:t>are covered under floater policy, no floater extra </a:t>
            </a:r>
            <a:r>
              <a:rPr lang="en-IN" dirty="0" smtClean="0"/>
              <a:t>is chargeable</a:t>
            </a:r>
            <a:r>
              <a:rPr lang="en-IN" dirty="0"/>
              <a:t>.</a:t>
            </a:r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497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1 General Rules and Regulation</a:t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DECLARATION POLICIES</a:t>
            </a:r>
          </a:p>
          <a:p>
            <a:pPr lvl="1" algn="just"/>
            <a:r>
              <a:rPr lang="en-IN" dirty="0" smtClean="0"/>
              <a:t>issued </a:t>
            </a:r>
            <a:r>
              <a:rPr lang="en-IN" dirty="0"/>
              <a:t>for frequent fluctuations in stocks/stock values,</a:t>
            </a:r>
          </a:p>
          <a:p>
            <a:pPr lvl="1" algn="just"/>
            <a:r>
              <a:rPr lang="en-IN" dirty="0"/>
              <a:t>The minimum sum insured shall be </a:t>
            </a:r>
            <a:r>
              <a:rPr lang="en-IN" dirty="0">
                <a:solidFill>
                  <a:srgbClr val="FFFF00"/>
                </a:solidFill>
              </a:rPr>
              <a:t>Rs 1 crore </a:t>
            </a:r>
            <a:r>
              <a:rPr lang="en-IN" dirty="0"/>
              <a:t>in one or more </a:t>
            </a:r>
            <a:r>
              <a:rPr lang="en-IN" dirty="0" smtClean="0"/>
              <a:t>locations and </a:t>
            </a:r>
            <a:r>
              <a:rPr lang="en-IN" dirty="0"/>
              <a:t>the sum insured shall not be less than </a:t>
            </a:r>
            <a:r>
              <a:rPr lang="en-IN" dirty="0">
                <a:solidFill>
                  <a:srgbClr val="FFFF00"/>
                </a:solidFill>
              </a:rPr>
              <a:t>Rs. 25 lakhs </a:t>
            </a:r>
            <a:r>
              <a:rPr lang="en-IN" dirty="0"/>
              <a:t>in </a:t>
            </a:r>
            <a:r>
              <a:rPr lang="en-IN" dirty="0" err="1"/>
              <a:t>atleast</a:t>
            </a:r>
            <a:r>
              <a:rPr lang="en-IN" dirty="0"/>
              <a:t> one </a:t>
            </a:r>
            <a:r>
              <a:rPr lang="en-IN" dirty="0" smtClean="0"/>
              <a:t>of these </a:t>
            </a:r>
            <a:r>
              <a:rPr lang="en-IN" dirty="0"/>
              <a:t>locations</a:t>
            </a:r>
            <a:r>
              <a:rPr lang="en-IN" dirty="0" smtClean="0"/>
              <a:t>.</a:t>
            </a:r>
          </a:p>
          <a:p>
            <a:pPr lvl="1" algn="just"/>
            <a:r>
              <a:rPr lang="en-IN" dirty="0"/>
              <a:t>Monthly declarations based</a:t>
            </a:r>
          </a:p>
          <a:p>
            <a:pPr lvl="2" algn="just"/>
            <a:r>
              <a:rPr lang="en-IN" dirty="0"/>
              <a:t>a) the average of the values at risk on each day of the month or</a:t>
            </a:r>
          </a:p>
          <a:p>
            <a:pPr lvl="2" algn="just"/>
            <a:r>
              <a:rPr lang="en-IN" dirty="0"/>
              <a:t>b) the highest value at risk during the month shall be submitted by the Insured latest by the last day of the succeeding</a:t>
            </a:r>
          </a:p>
          <a:p>
            <a:pPr lvl="3" algn="just"/>
            <a:r>
              <a:rPr lang="en-IN" dirty="0" smtClean="0"/>
              <a:t>If </a:t>
            </a:r>
            <a:r>
              <a:rPr lang="en-IN" dirty="0"/>
              <a:t>declarations are not received within the specified period, the </a:t>
            </a:r>
            <a:r>
              <a:rPr lang="en-IN" dirty="0" smtClean="0"/>
              <a:t>full sum </a:t>
            </a:r>
            <a:r>
              <a:rPr lang="en-IN" dirty="0"/>
              <a:t>insured under the policy shall be deemed to have been declared</a:t>
            </a:r>
            <a:r>
              <a:rPr lang="en-IN" dirty="0" smtClean="0"/>
              <a:t>.</a:t>
            </a:r>
          </a:p>
          <a:p>
            <a:pPr lvl="1" algn="just"/>
            <a:r>
              <a:rPr lang="en-IN" dirty="0"/>
              <a:t>Refund of </a:t>
            </a:r>
            <a:r>
              <a:rPr lang="en-IN" dirty="0" smtClean="0"/>
              <a:t>premium – 50% of total premium </a:t>
            </a:r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7974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1 General Rules and Regulation</a:t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DECLARATION POLICIES</a:t>
            </a:r>
          </a:p>
          <a:p>
            <a:pPr lvl="1" algn="just"/>
            <a:r>
              <a:rPr lang="en-IN" dirty="0"/>
              <a:t>It is not permissible to issue declaration policy in respect of</a:t>
            </a:r>
          </a:p>
          <a:p>
            <a:pPr lvl="2" algn="just"/>
            <a:r>
              <a:rPr lang="en-IN" dirty="0" err="1"/>
              <a:t>i</a:t>
            </a:r>
            <a:r>
              <a:rPr lang="en-IN" dirty="0"/>
              <a:t>. Insurance required for a short period.</a:t>
            </a:r>
          </a:p>
          <a:p>
            <a:pPr lvl="2" algn="just"/>
            <a:r>
              <a:rPr lang="en-IN" dirty="0"/>
              <a:t>ii. Stocks undergoing process.</a:t>
            </a:r>
          </a:p>
          <a:p>
            <a:pPr lvl="2" algn="just"/>
            <a:r>
              <a:rPr lang="en-IN" dirty="0"/>
              <a:t>iii. Stocks at Railway </a:t>
            </a:r>
            <a:r>
              <a:rPr lang="en-IN" dirty="0" smtClean="0"/>
              <a:t>sidings</a:t>
            </a:r>
          </a:p>
          <a:p>
            <a:pPr lvl="1" algn="just"/>
            <a:r>
              <a:rPr lang="en-IN" dirty="0" smtClean="0"/>
              <a:t>Underinsurance condition to be applicable </a:t>
            </a:r>
          </a:p>
          <a:p>
            <a:pPr algn="just"/>
            <a:r>
              <a:rPr lang="en-IN" dirty="0"/>
              <a:t>FLOATER DECLARATION POLICIES</a:t>
            </a:r>
          </a:p>
          <a:p>
            <a:pPr lvl="1" algn="just"/>
            <a:r>
              <a:rPr lang="en-IN" dirty="0"/>
              <a:t>Floater Declaration policy(</a:t>
            </a:r>
            <a:r>
              <a:rPr lang="en-IN" dirty="0" err="1"/>
              <a:t>ies</a:t>
            </a:r>
            <a:r>
              <a:rPr lang="en-IN" dirty="0"/>
              <a:t>) can be issued subject to a minimum </a:t>
            </a:r>
            <a:r>
              <a:rPr lang="en-IN" dirty="0" smtClean="0"/>
              <a:t>sum insured </a:t>
            </a:r>
            <a:r>
              <a:rPr lang="en-IN" dirty="0"/>
              <a:t>of </a:t>
            </a:r>
            <a:r>
              <a:rPr lang="en-IN" dirty="0">
                <a:solidFill>
                  <a:srgbClr val="FFFF00"/>
                </a:solidFill>
              </a:rPr>
              <a:t>Rs 2 </a:t>
            </a:r>
            <a:r>
              <a:rPr lang="en-IN" dirty="0" err="1">
                <a:solidFill>
                  <a:srgbClr val="FFFF00"/>
                </a:solidFill>
              </a:rPr>
              <a:t>crores</a:t>
            </a:r>
            <a:r>
              <a:rPr lang="en-IN" dirty="0">
                <a:solidFill>
                  <a:srgbClr val="FFFF00"/>
                </a:solidFill>
              </a:rPr>
              <a:t> </a:t>
            </a:r>
            <a:r>
              <a:rPr lang="en-IN" dirty="0"/>
              <a:t>and compliance with the Rules for Floater </a:t>
            </a:r>
            <a:r>
              <a:rPr lang="en-IN" dirty="0" smtClean="0"/>
              <a:t>and Declaration </a:t>
            </a:r>
            <a:r>
              <a:rPr lang="en-IN" dirty="0"/>
              <a:t>Policies </a:t>
            </a:r>
            <a:endParaRPr lang="en-IN" dirty="0" smtClean="0"/>
          </a:p>
          <a:p>
            <a:pPr lvl="1" algn="just"/>
            <a:r>
              <a:rPr lang="en-IN" dirty="0"/>
              <a:t>minimum retention shall </a:t>
            </a:r>
            <a:r>
              <a:rPr lang="en-IN" dirty="0" smtClean="0"/>
              <a:t>be </a:t>
            </a:r>
            <a:r>
              <a:rPr lang="en-IN" dirty="0" smtClean="0">
                <a:solidFill>
                  <a:srgbClr val="FFFF00"/>
                </a:solidFill>
              </a:rPr>
              <a:t>80</a:t>
            </a:r>
            <a:r>
              <a:rPr lang="en-IN" dirty="0">
                <a:solidFill>
                  <a:srgbClr val="FFFF00"/>
                </a:solidFill>
              </a:rPr>
              <a:t>% </a:t>
            </a:r>
            <a:r>
              <a:rPr lang="en-IN" dirty="0"/>
              <a:t>of the annual premium.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8051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1 General Rules and Regulation</a:t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Discount/Loading for Claims </a:t>
            </a:r>
          </a:p>
          <a:p>
            <a:pPr lvl="1" algn="just"/>
            <a:r>
              <a:rPr lang="en-IN" dirty="0" smtClean="0"/>
              <a:t>Also known as </a:t>
            </a:r>
            <a:r>
              <a:rPr lang="en-IN" dirty="0" err="1" smtClean="0"/>
              <a:t>Malus</a:t>
            </a:r>
            <a:r>
              <a:rPr lang="en-IN" dirty="0" smtClean="0"/>
              <a:t> / Bonus </a:t>
            </a:r>
          </a:p>
          <a:p>
            <a:pPr lvl="1" algn="just"/>
            <a:r>
              <a:rPr lang="en-IN" dirty="0" smtClean="0"/>
              <a:t>Experience (ICR) for past 36 months including expiring period </a:t>
            </a:r>
          </a:p>
          <a:p>
            <a:pPr lvl="1" algn="just"/>
            <a:r>
              <a:rPr lang="en-IN" dirty="0" smtClean="0"/>
              <a:t>If </a:t>
            </a:r>
            <a:r>
              <a:rPr lang="en-IN" dirty="0"/>
              <a:t>there is any break in </a:t>
            </a:r>
            <a:r>
              <a:rPr lang="en-IN" dirty="0" smtClean="0"/>
              <a:t>insurance, available </a:t>
            </a:r>
            <a:r>
              <a:rPr lang="en-IN" dirty="0"/>
              <a:t>36 months experience shall be taken into account)</a:t>
            </a:r>
          </a:p>
          <a:p>
            <a:pPr lvl="1" algn="just"/>
            <a:r>
              <a:rPr lang="en-IN" dirty="0" smtClean="0"/>
              <a:t>Applicable on all except Dwellings </a:t>
            </a:r>
          </a:p>
          <a:p>
            <a:pPr algn="just"/>
            <a:r>
              <a:rPr lang="en-IN" dirty="0" smtClean="0"/>
              <a:t>FEA discount</a:t>
            </a:r>
          </a:p>
          <a:p>
            <a:pPr algn="just"/>
            <a:r>
              <a:rPr lang="en-IN" dirty="0"/>
              <a:t>RATING OF RISKS IN MULTIPLE OCCUPANCY </a:t>
            </a:r>
            <a:r>
              <a:rPr lang="en-IN" dirty="0" smtClean="0"/>
              <a:t>INDUSTRIAL ESTATE</a:t>
            </a:r>
          </a:p>
          <a:p>
            <a:pPr lvl="1" algn="just"/>
            <a:r>
              <a:rPr lang="en-IN" dirty="0"/>
              <a:t>Risks in Multiple Occupancy Industrial Estate shall be rated ‘Per se’.</a:t>
            </a:r>
          </a:p>
          <a:p>
            <a:pPr lvl="1" algn="just"/>
            <a:r>
              <a:rPr lang="en-IN" dirty="0"/>
              <a:t>If the entire building of the Industrial Estate is insured under one </a:t>
            </a:r>
            <a:r>
              <a:rPr lang="en-IN" dirty="0" smtClean="0"/>
              <a:t>sum insured</a:t>
            </a:r>
            <a:r>
              <a:rPr lang="en-IN" dirty="0"/>
              <a:t>, a rate of </a:t>
            </a:r>
            <a:r>
              <a:rPr lang="en-IN" dirty="0">
                <a:solidFill>
                  <a:srgbClr val="FFFF00"/>
                </a:solidFill>
              </a:rPr>
              <a:t>Rs. 1.80%o</a:t>
            </a:r>
            <a:r>
              <a:rPr lang="en-IN" dirty="0"/>
              <a:t> shall be chargeable to ‘building’.</a:t>
            </a:r>
          </a:p>
          <a:p>
            <a:pPr lvl="1"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7507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1 General Rules and Regulation</a:t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SILENT RISK</a:t>
            </a:r>
          </a:p>
          <a:p>
            <a:pPr lvl="1" algn="just"/>
            <a:r>
              <a:rPr lang="en-IN" dirty="0"/>
              <a:t>Risks rateable under Sections IV and V are allowed silent rates</a:t>
            </a:r>
          </a:p>
          <a:p>
            <a:pPr lvl="1" algn="just"/>
            <a:r>
              <a:rPr lang="en-IN" dirty="0"/>
              <a:t>Factories where no </a:t>
            </a:r>
            <a:r>
              <a:rPr lang="en-IN" dirty="0" smtClean="0"/>
              <a:t>manufacturing/ </a:t>
            </a:r>
            <a:r>
              <a:rPr lang="en-IN" dirty="0"/>
              <a:t>storage activities are </a:t>
            </a:r>
            <a:r>
              <a:rPr lang="en-IN" dirty="0" smtClean="0"/>
              <a:t>carried out </a:t>
            </a:r>
            <a:r>
              <a:rPr lang="en-IN" dirty="0"/>
              <a:t>continuously for 30 days </a:t>
            </a:r>
            <a:r>
              <a:rPr lang="en-IN" dirty="0" smtClean="0"/>
              <a:t>or more</a:t>
            </a:r>
            <a:r>
              <a:rPr lang="en-IN" dirty="0"/>
              <a:t>.</a:t>
            </a:r>
          </a:p>
          <a:p>
            <a:pPr lvl="1" algn="just"/>
            <a:r>
              <a:rPr lang="en-IN" dirty="0"/>
              <a:t>Retention of the premium </a:t>
            </a:r>
            <a:r>
              <a:rPr lang="en-IN" dirty="0" smtClean="0"/>
              <a:t>shall be </a:t>
            </a:r>
            <a:r>
              <a:rPr lang="en-IN" dirty="0"/>
              <a:t>based on the </a:t>
            </a:r>
            <a:r>
              <a:rPr lang="en-IN" dirty="0" smtClean="0"/>
              <a:t>appropriate storage </a:t>
            </a:r>
            <a:r>
              <a:rPr lang="en-IN" dirty="0"/>
              <a:t>rate or silent risk rate </a:t>
            </a:r>
            <a:r>
              <a:rPr lang="en-IN" dirty="0" smtClean="0"/>
              <a:t>whichever </a:t>
            </a:r>
            <a:r>
              <a:rPr lang="en-IN" dirty="0"/>
              <a:t>is higher.</a:t>
            </a:r>
          </a:p>
          <a:p>
            <a:pPr lvl="1" algn="just"/>
            <a:r>
              <a:rPr lang="en-IN" dirty="0" smtClean="0"/>
              <a:t>Risk should be silent after going operational</a:t>
            </a:r>
          </a:p>
          <a:p>
            <a:pPr algn="just"/>
            <a:r>
              <a:rPr lang="en-IN" dirty="0" smtClean="0"/>
              <a:t>Voluntary Deductibles</a:t>
            </a:r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42834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Understanding Fire Risk /Perils </a:t>
            </a:r>
            <a:br>
              <a:rPr lang="en-IN" dirty="0" smtClean="0"/>
            </a:br>
            <a:r>
              <a:rPr lang="en-IN" sz="3600" dirty="0" smtClean="0">
                <a:solidFill>
                  <a:srgbClr val="FFFF00"/>
                </a:solidFill>
              </a:rPr>
              <a:t>12 Perils </a:t>
            </a:r>
            <a:endParaRPr lang="en-IN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Fire triangle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97" y="1777284"/>
            <a:ext cx="4813493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8343" y="2060620"/>
            <a:ext cx="530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Visible flames for Fire to be a insured perils </a:t>
            </a:r>
          </a:p>
          <a:p>
            <a:endParaRPr lang="en-IN" dirty="0"/>
          </a:p>
          <a:p>
            <a:r>
              <a:rPr lang="en-IN" dirty="0" smtClean="0"/>
              <a:t>Excluding –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destruction/damage of property by it’s own fermentation, natural heating or spontaneous combustion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Its undergoing heating or drying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Burning of property by order of any public authority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03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</a:t>
            </a:r>
            <a:r>
              <a:rPr lang="en-IN" sz="1800" dirty="0" smtClean="0"/>
              <a:t>III </a:t>
            </a:r>
            <a:r>
              <a:rPr lang="en-IN" sz="1800" dirty="0"/>
              <a:t>DWELLINGS, OFFICES, HOTELS, SHOPS, ETC., LOCATED OUTSIDE THE</a:t>
            </a:r>
            <a:br>
              <a:rPr lang="en-IN" sz="1800" dirty="0"/>
            </a:br>
            <a:r>
              <a:rPr lang="en-IN" sz="1800" dirty="0"/>
              <a:t>COMPOUNDS OF INDUSTRIAL/MANUFACTURING RISKS</a:t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IN" dirty="0" smtClean="0"/>
              <a:t>'Buildings</a:t>
            </a:r>
            <a:r>
              <a:rPr lang="en-IN" dirty="0"/>
              <a:t>' and 'Contents' of risks rateable under this Section shall </a:t>
            </a:r>
            <a:r>
              <a:rPr lang="en-IN" dirty="0" smtClean="0"/>
              <a:t>be rated </a:t>
            </a:r>
            <a:r>
              <a:rPr lang="en-IN" dirty="0"/>
              <a:t>'per se'.</a:t>
            </a:r>
          </a:p>
          <a:p>
            <a:pPr lvl="1" algn="just"/>
            <a:r>
              <a:rPr lang="en-IN" dirty="0" smtClean="0"/>
              <a:t>Stocks in open covered</a:t>
            </a:r>
            <a:endParaRPr lang="en-IN" dirty="0"/>
          </a:p>
          <a:p>
            <a:pPr lvl="1" algn="just"/>
            <a:r>
              <a:rPr lang="en-IN" dirty="0" smtClean="0"/>
              <a:t>Incidental operations are permissible </a:t>
            </a:r>
            <a:endParaRPr lang="en-IN" dirty="0"/>
          </a:p>
          <a:p>
            <a:pPr lvl="1" algn="just"/>
            <a:r>
              <a:rPr lang="en-IN" dirty="0" smtClean="0"/>
              <a:t>Seasonal storage like crackers with 10% loading allowed</a:t>
            </a:r>
          </a:p>
          <a:p>
            <a:pPr lvl="1" algn="just"/>
            <a:r>
              <a:rPr lang="en-IN" dirty="0" smtClean="0"/>
              <a:t>Hazardous goods </a:t>
            </a:r>
            <a:r>
              <a:rPr lang="en-IN" dirty="0" err="1" smtClean="0"/>
              <a:t>upto</a:t>
            </a:r>
            <a:r>
              <a:rPr lang="en-IN" dirty="0" smtClean="0"/>
              <a:t> 5% of SI allowed </a:t>
            </a:r>
          </a:p>
          <a:p>
            <a:pPr lvl="1" algn="just"/>
            <a:r>
              <a:rPr lang="en-IN" dirty="0" smtClean="0"/>
              <a:t>Utilities rating as per se 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3380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</a:t>
            </a:r>
            <a:r>
              <a:rPr lang="en-IN" sz="1800" dirty="0" smtClean="0"/>
              <a:t>III </a:t>
            </a:r>
            <a:r>
              <a:rPr lang="en-IN" sz="1800" dirty="0"/>
              <a:t>DWELLINGS, OFFICES, HOTELS, SHOPS, ETC., LOCATED OUTSIDE THE</a:t>
            </a:r>
            <a:br>
              <a:rPr lang="en-IN" sz="1800" dirty="0"/>
            </a:br>
            <a:r>
              <a:rPr lang="en-IN" sz="1800" dirty="0"/>
              <a:t>COMPOUNDS OF INDUSTRIAL/MANUFACTURING RISKS</a:t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IN" dirty="0" smtClean="0"/>
              <a:t>Long Term Discount</a:t>
            </a:r>
          </a:p>
          <a:p>
            <a:pPr lvl="2" algn="just"/>
            <a:r>
              <a:rPr lang="en-IN" dirty="0"/>
              <a:t>a) The policy shall be issued for a minimum period of 3 years.</a:t>
            </a:r>
          </a:p>
          <a:p>
            <a:pPr lvl="2" algn="just"/>
            <a:r>
              <a:rPr lang="en-IN" dirty="0"/>
              <a:t>b) </a:t>
            </a:r>
            <a:r>
              <a:rPr lang="en-IN" dirty="0" smtClean="0"/>
              <a:t>c</a:t>
            </a:r>
            <a:r>
              <a:rPr lang="en-IN" dirty="0"/>
              <a:t>) Mid-term inclusion of perils shall not be allowed.</a:t>
            </a:r>
          </a:p>
          <a:p>
            <a:pPr lvl="2" algn="just"/>
            <a:r>
              <a:rPr lang="en-IN" dirty="0"/>
              <a:t>d) Premium for entire policy period shall be collected in advance.</a:t>
            </a:r>
          </a:p>
          <a:p>
            <a:pPr lvl="1" algn="just"/>
            <a:r>
              <a:rPr lang="en-IN" dirty="0"/>
              <a:t>No refund shall be allowed if there has been a claim </a:t>
            </a:r>
            <a:r>
              <a:rPr lang="en-IN" dirty="0" smtClean="0"/>
              <a:t>under the </a:t>
            </a:r>
            <a:r>
              <a:rPr lang="en-IN" dirty="0"/>
              <a:t>policy</a:t>
            </a:r>
            <a:r>
              <a:rPr lang="en-IN" dirty="0" smtClean="0"/>
              <a:t>.</a:t>
            </a:r>
          </a:p>
          <a:p>
            <a:pPr lvl="2" algn="just"/>
            <a:r>
              <a:rPr lang="en-IN" dirty="0" smtClean="0"/>
              <a:t>Cancellation within 3 years (normal rates without discount )</a:t>
            </a:r>
          </a:p>
          <a:p>
            <a:pPr lvl="2" algn="just"/>
            <a:r>
              <a:rPr lang="en-IN" dirty="0" smtClean="0"/>
              <a:t>Cancellation after 3 years ( as per LTD table)</a:t>
            </a:r>
            <a:endParaRPr lang="en-IN" dirty="0"/>
          </a:p>
          <a:p>
            <a:pPr lvl="1" algn="just"/>
            <a:r>
              <a:rPr lang="en-IN" dirty="0"/>
              <a:t>Method A:</a:t>
            </a:r>
          </a:p>
          <a:p>
            <a:pPr lvl="2" algn="just"/>
            <a:r>
              <a:rPr lang="en-IN" dirty="0"/>
              <a:t>Premium shall be charged in full without any discount</a:t>
            </a:r>
            <a:r>
              <a:rPr lang="en-IN" dirty="0" smtClean="0"/>
              <a:t>. (10% escalation)</a:t>
            </a:r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5450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</a:t>
            </a:r>
            <a:r>
              <a:rPr lang="en-IN" sz="1800" dirty="0" smtClean="0"/>
              <a:t>III </a:t>
            </a:r>
            <a:r>
              <a:rPr lang="en-IN" sz="1800" dirty="0"/>
              <a:t>DWELLINGS, OFFICES, HOTELS, SHOPS, ETC., LOCATED OUTSIDE THE</a:t>
            </a:r>
            <a:br>
              <a:rPr lang="en-IN" sz="1800" dirty="0"/>
            </a:br>
            <a:r>
              <a:rPr lang="en-IN" sz="1800" dirty="0"/>
              <a:t>COMPOUNDS OF INDUSTRIAL/MANUFACTURING RISKS</a:t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just"/>
            <a:r>
              <a:rPr lang="en-IN" dirty="0"/>
              <a:t>Method B</a:t>
            </a:r>
            <a:r>
              <a:rPr lang="en-IN" dirty="0" smtClean="0"/>
              <a:t>:</a:t>
            </a:r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 smtClean="0"/>
          </a:p>
          <a:p>
            <a:pPr lvl="1" algn="just"/>
            <a:r>
              <a:rPr lang="en-IN" sz="1600" dirty="0"/>
              <a:t>Mid-term increase in sum insured shall be allowed on pro rata basis </a:t>
            </a:r>
            <a:r>
              <a:rPr lang="en-IN" sz="1600" dirty="0" err="1" smtClean="0"/>
              <a:t>forthe</a:t>
            </a:r>
            <a:r>
              <a:rPr lang="en-IN" sz="1600" dirty="0" smtClean="0"/>
              <a:t> </a:t>
            </a:r>
            <a:r>
              <a:rPr lang="en-IN" sz="1600" dirty="0"/>
              <a:t>balance period.</a:t>
            </a:r>
          </a:p>
          <a:p>
            <a:pPr lvl="1" algn="just"/>
            <a:endParaRPr lang="en-IN" sz="1600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916" y="2052918"/>
            <a:ext cx="5795006" cy="33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</a:t>
            </a:r>
            <a:r>
              <a:rPr lang="en-IN" sz="1800" dirty="0" smtClean="0"/>
              <a:t>IV INDUSTRIAL/MANUFACTURING </a:t>
            </a:r>
            <a:r>
              <a:rPr lang="en-IN" sz="1800" dirty="0"/>
              <a:t>RISKS</a:t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IN" dirty="0" smtClean="0"/>
              <a:t>One risk one rate </a:t>
            </a:r>
          </a:p>
          <a:p>
            <a:pPr lvl="1" algn="just"/>
            <a:r>
              <a:rPr lang="en-IN" dirty="0" smtClean="0"/>
              <a:t>Dwellings per se</a:t>
            </a:r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 smtClean="0"/>
          </a:p>
          <a:p>
            <a:pPr lvl="1" algn="just"/>
            <a:endParaRPr lang="en-IN" sz="1600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7801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V UTILITIES LOCATED OUTSIDE THE COMPOUNDS OF</a:t>
            </a:r>
            <a:br>
              <a:rPr lang="en-IN" sz="1800" dirty="0"/>
            </a:br>
            <a:r>
              <a:rPr lang="en-IN" sz="1800" dirty="0"/>
              <a:t>INDUSTRIAL/MANUFACTURING RISKS</a:t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IN" dirty="0" smtClean="0"/>
              <a:t>Rating of utilities as per risk occupancy</a:t>
            </a:r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 smtClean="0"/>
          </a:p>
          <a:p>
            <a:pPr lvl="1" algn="just"/>
            <a:endParaRPr lang="en-IN" sz="1600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9035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VI STORAGE RISKS OUTSIDE THE COMPOUNDS OF</a:t>
            </a:r>
            <a:br>
              <a:rPr lang="en-IN" sz="1800" dirty="0"/>
            </a:br>
            <a:r>
              <a:rPr lang="en-IN" sz="1800" dirty="0"/>
              <a:t>INDUSTRIAL/MANUFACTURING RISKS</a:t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IN" dirty="0"/>
              <a:t>Buildings/Areas used for storage</a:t>
            </a:r>
          </a:p>
          <a:p>
            <a:pPr lvl="1" algn="just"/>
            <a:r>
              <a:rPr lang="en-IN" dirty="0" smtClean="0"/>
              <a:t>packing/selecting/assorting/mending/stitching/battery charging </a:t>
            </a:r>
            <a:r>
              <a:rPr lang="en-IN" dirty="0" err="1" smtClean="0"/>
              <a:t>allowe</a:t>
            </a:r>
            <a:r>
              <a:rPr lang="en-IN" dirty="0" smtClean="0"/>
              <a:t> </a:t>
            </a:r>
          </a:p>
          <a:p>
            <a:pPr lvl="1" algn="just"/>
            <a:r>
              <a:rPr lang="en-IN" dirty="0" smtClean="0"/>
              <a:t>Presence </a:t>
            </a:r>
            <a:r>
              <a:rPr lang="en-IN" dirty="0"/>
              <a:t>of hazardous </a:t>
            </a:r>
            <a:r>
              <a:rPr lang="en-IN" dirty="0" smtClean="0"/>
              <a:t>goods not </a:t>
            </a:r>
            <a:r>
              <a:rPr lang="en-IN" dirty="0"/>
              <a:t>exceeding 5% of the total value of </a:t>
            </a:r>
            <a:r>
              <a:rPr lang="en-IN" dirty="0" smtClean="0"/>
              <a:t>the stocks may be ignored </a:t>
            </a:r>
          </a:p>
          <a:p>
            <a:pPr lvl="1" algn="just"/>
            <a:r>
              <a:rPr lang="en-IN" dirty="0" smtClean="0"/>
              <a:t>Incidental </a:t>
            </a:r>
            <a:r>
              <a:rPr lang="en-IN" dirty="0"/>
              <a:t>open storages </a:t>
            </a:r>
            <a:r>
              <a:rPr lang="en-IN" dirty="0" err="1"/>
              <a:t>upto</a:t>
            </a:r>
            <a:r>
              <a:rPr lang="en-IN" dirty="0"/>
              <a:t> 2% of sum insured on stock</a:t>
            </a:r>
          </a:p>
          <a:p>
            <a:pPr lvl="1" algn="just"/>
            <a:r>
              <a:rPr lang="en-IN" dirty="0"/>
              <a:t>CATEGORISATION OF HAZARDOUS MATERIALS</a:t>
            </a:r>
          </a:p>
          <a:p>
            <a:pPr lvl="1" algn="just"/>
            <a:r>
              <a:rPr lang="en-IN" dirty="0"/>
              <a:t>Category I  &lt; Category II &lt; Category III</a:t>
            </a:r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 smtClean="0"/>
          </a:p>
          <a:p>
            <a:pPr lvl="1" algn="just"/>
            <a:endParaRPr lang="en-IN" sz="1600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6064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VII TANK FARMS/GAS HOLDERS OUTSIDE THE COMPOUNDS OF</a:t>
            </a:r>
            <a:br>
              <a:rPr lang="en-IN" sz="1800" dirty="0"/>
            </a:br>
            <a:r>
              <a:rPr lang="en-IN" sz="1800" dirty="0"/>
              <a:t>INDUSTRIAL/ MANUFACTURING RISKS</a:t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IN" dirty="0"/>
              <a:t>Associated properties such as Pumping Stations, Compressor </a:t>
            </a:r>
            <a:r>
              <a:rPr lang="en-IN" dirty="0" smtClean="0"/>
              <a:t>House, Blower </a:t>
            </a:r>
            <a:r>
              <a:rPr lang="en-IN" dirty="0"/>
              <a:t>House etc. shall be rated at par with the rate applicable </a:t>
            </a:r>
            <a:r>
              <a:rPr lang="en-IN" dirty="0" smtClean="0"/>
              <a:t>to respective </a:t>
            </a:r>
            <a:r>
              <a:rPr lang="en-IN" dirty="0"/>
              <a:t>Gas Holders/ Bullets /Spheres/Vessels/Tanks.</a:t>
            </a:r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 smtClean="0"/>
          </a:p>
          <a:p>
            <a:pPr lvl="1" algn="just"/>
            <a:endParaRPr lang="en-IN" sz="1600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8474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VIII ADD - ON </a:t>
            </a:r>
            <a:r>
              <a:rPr lang="en-IN" sz="1800" dirty="0" smtClean="0"/>
              <a:t>COVERS </a:t>
            </a:r>
            <a:r>
              <a:rPr lang="en-IN" sz="1800" dirty="0" smtClean="0">
                <a:solidFill>
                  <a:srgbClr val="FFFF00"/>
                </a:solidFill>
              </a:rPr>
              <a:t>(14)</a:t>
            </a: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IN" dirty="0"/>
              <a:t>Architects, Surveyors and Consulting Engineers </a:t>
            </a:r>
            <a:r>
              <a:rPr lang="en-IN" dirty="0" smtClean="0"/>
              <a:t>Fees ( </a:t>
            </a:r>
            <a:r>
              <a:rPr lang="en-IN" dirty="0"/>
              <a:t>in excess of 3% claim amount)</a:t>
            </a:r>
          </a:p>
          <a:p>
            <a:pPr lvl="1" algn="just"/>
            <a:r>
              <a:rPr lang="en-IN" dirty="0" smtClean="0"/>
              <a:t>Removal </a:t>
            </a:r>
            <a:r>
              <a:rPr lang="en-IN" dirty="0"/>
              <a:t>of Debris (in excess of 1% claim amount)</a:t>
            </a:r>
          </a:p>
          <a:p>
            <a:pPr lvl="2" algn="just"/>
            <a:r>
              <a:rPr lang="en-IN" dirty="0"/>
              <a:t>(A) Deterioration of Stocks in Cold Storage premises due </a:t>
            </a:r>
            <a:r>
              <a:rPr lang="en-IN" dirty="0" smtClean="0"/>
              <a:t>to accidental </a:t>
            </a:r>
            <a:r>
              <a:rPr lang="en-IN" dirty="0"/>
              <a:t>power failure consequent to damage at </a:t>
            </a:r>
            <a:r>
              <a:rPr lang="en-IN" dirty="0" smtClean="0"/>
              <a:t>the premises </a:t>
            </a:r>
            <a:r>
              <a:rPr lang="en-IN" dirty="0"/>
              <a:t>of </a:t>
            </a:r>
            <a:r>
              <a:rPr lang="en-IN" dirty="0">
                <a:solidFill>
                  <a:srgbClr val="FFFF00"/>
                </a:solidFill>
              </a:rPr>
              <a:t>Power Station </a:t>
            </a:r>
            <a:r>
              <a:rPr lang="en-IN" dirty="0"/>
              <a:t>due to an insured peril</a:t>
            </a:r>
          </a:p>
          <a:p>
            <a:pPr lvl="2" algn="just"/>
            <a:r>
              <a:rPr lang="en-IN" dirty="0"/>
              <a:t>(B) Deterioration of stocks in cold storage premises due </a:t>
            </a:r>
            <a:r>
              <a:rPr lang="en-IN" dirty="0" smtClean="0"/>
              <a:t>to change </a:t>
            </a:r>
            <a:r>
              <a:rPr lang="en-IN" dirty="0"/>
              <a:t>in temperature arising out of loss or damage </a:t>
            </a:r>
            <a:r>
              <a:rPr lang="en-IN" dirty="0" smtClean="0"/>
              <a:t>to the </a:t>
            </a:r>
            <a:r>
              <a:rPr lang="en-IN" dirty="0"/>
              <a:t>cold storage machinery(</a:t>
            </a:r>
            <a:r>
              <a:rPr lang="en-IN" dirty="0" err="1"/>
              <a:t>ies</a:t>
            </a:r>
            <a:r>
              <a:rPr lang="en-IN" dirty="0"/>
              <a:t>) in the Insured's </a:t>
            </a:r>
            <a:r>
              <a:rPr lang="en-IN" dirty="0" smtClean="0"/>
              <a:t>premises due </a:t>
            </a:r>
            <a:r>
              <a:rPr lang="en-IN" dirty="0"/>
              <a:t>to operation of insured peril</a:t>
            </a:r>
          </a:p>
          <a:p>
            <a:pPr lvl="1" algn="just"/>
            <a:r>
              <a:rPr lang="en-IN" dirty="0"/>
              <a:t>Forest Fire</a:t>
            </a:r>
          </a:p>
          <a:p>
            <a:pPr lvl="1" algn="just"/>
            <a:r>
              <a:rPr lang="en-IN" dirty="0"/>
              <a:t>Impact Damage due to Insured's own Rail/Road </a:t>
            </a:r>
            <a:r>
              <a:rPr lang="en-IN" dirty="0" err="1" smtClean="0"/>
              <a:t>Vehicles,Fork</a:t>
            </a:r>
            <a:r>
              <a:rPr lang="en-IN" dirty="0" smtClean="0"/>
              <a:t> </a:t>
            </a:r>
            <a:r>
              <a:rPr lang="en-IN" dirty="0"/>
              <a:t>lifts, Cranes, Stackers and the like and articles </a:t>
            </a:r>
            <a:r>
              <a:rPr lang="en-IN" dirty="0" smtClean="0"/>
              <a:t>dropped therefrom</a:t>
            </a:r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 smtClean="0"/>
          </a:p>
          <a:p>
            <a:pPr lvl="1" algn="just"/>
            <a:endParaRPr lang="en-IN" sz="1600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4056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Sections of AIFT</a:t>
            </a:r>
            <a:br>
              <a:rPr lang="en-IN" dirty="0" smtClean="0"/>
            </a:br>
            <a:r>
              <a:rPr lang="en-IN" sz="1800" dirty="0"/>
              <a:t>SECTION VIII ADD - ON </a:t>
            </a:r>
            <a:r>
              <a:rPr lang="en-IN" sz="1800" dirty="0" smtClean="0"/>
              <a:t>COVERS </a:t>
            </a:r>
            <a:r>
              <a:rPr lang="en-IN" sz="1800" dirty="0" smtClean="0">
                <a:solidFill>
                  <a:srgbClr val="FFFF00"/>
                </a:solidFill>
              </a:rPr>
              <a:t>(14)</a:t>
            </a: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IN" dirty="0"/>
              <a:t>Spontaneous </a:t>
            </a:r>
            <a:r>
              <a:rPr lang="en-IN" dirty="0" smtClean="0"/>
              <a:t>Combustion Cat I-IV</a:t>
            </a:r>
            <a:endParaRPr lang="en-IN" dirty="0"/>
          </a:p>
          <a:p>
            <a:pPr lvl="1" algn="just"/>
            <a:r>
              <a:rPr lang="en-IN" dirty="0"/>
              <a:t>Omission to Insure additions, alterations or </a:t>
            </a:r>
            <a:r>
              <a:rPr lang="en-IN" dirty="0" smtClean="0"/>
              <a:t>extensions</a:t>
            </a:r>
          </a:p>
          <a:p>
            <a:pPr lvl="1" algn="just"/>
            <a:r>
              <a:rPr lang="en-IN" dirty="0"/>
              <a:t>Earthquake (Fire and Shock)</a:t>
            </a:r>
          </a:p>
          <a:p>
            <a:pPr lvl="1" algn="just"/>
            <a:r>
              <a:rPr lang="en-IN" dirty="0"/>
              <a:t>Spoilage Material Damage Cover</a:t>
            </a:r>
          </a:p>
          <a:p>
            <a:pPr lvl="1" algn="just"/>
            <a:r>
              <a:rPr lang="en-IN" dirty="0"/>
              <a:t>Leakage And Contamination Cover</a:t>
            </a:r>
          </a:p>
          <a:p>
            <a:pPr lvl="1" algn="just"/>
            <a:r>
              <a:rPr lang="en-IN" dirty="0"/>
              <a:t>Temporary Removal of Stocks Clause</a:t>
            </a:r>
          </a:p>
          <a:p>
            <a:pPr lvl="1" algn="just"/>
            <a:r>
              <a:rPr lang="en-IN" dirty="0"/>
              <a:t>Loss Of Rent clause</a:t>
            </a:r>
          </a:p>
          <a:p>
            <a:pPr lvl="1" algn="just"/>
            <a:r>
              <a:rPr lang="en-IN" dirty="0"/>
              <a:t>Insurance Of Additional Expenses of Rent For An </a:t>
            </a:r>
            <a:r>
              <a:rPr lang="en-IN" dirty="0" smtClean="0"/>
              <a:t>Alternative Accommodation</a:t>
            </a:r>
            <a:endParaRPr lang="en-IN" dirty="0"/>
          </a:p>
          <a:p>
            <a:pPr lvl="1" algn="just"/>
            <a:r>
              <a:rPr lang="en-IN" dirty="0"/>
              <a:t>Start up Expenses</a:t>
            </a:r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/>
          </a:p>
          <a:p>
            <a:pPr lvl="1" algn="just"/>
            <a:endParaRPr lang="en-IN" dirty="0" smtClean="0"/>
          </a:p>
          <a:p>
            <a:pPr lvl="1" algn="just"/>
            <a:endParaRPr lang="en-IN" dirty="0" smtClean="0"/>
          </a:p>
          <a:p>
            <a:pPr lvl="1" algn="just"/>
            <a:endParaRPr lang="en-IN" sz="1600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lvl="1" algn="just"/>
            <a:endParaRPr lang="en-IN" dirty="0"/>
          </a:p>
          <a:p>
            <a:pPr lvl="2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lvl="1" algn="just"/>
            <a:endParaRPr lang="en-IN" dirty="0"/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2100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31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Understanding Fire Risk /Perils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Lightning</a:t>
            </a:r>
          </a:p>
          <a:p>
            <a:r>
              <a:rPr lang="en-IN" dirty="0" smtClean="0"/>
              <a:t>Explosion /Implosion</a:t>
            </a:r>
          </a:p>
          <a:p>
            <a:pPr lvl="2"/>
            <a:r>
              <a:rPr lang="en-IN" dirty="0" smtClean="0"/>
              <a:t>Excluding </a:t>
            </a:r>
          </a:p>
          <a:p>
            <a:pPr lvl="3" algn="just"/>
            <a:r>
              <a:rPr lang="en-IN" dirty="0" smtClean="0"/>
              <a:t>To Boilers (other than Domestic Boilers), economizers or other vessels , machinery or apparatus (in which steam is generated) or </a:t>
            </a:r>
            <a:r>
              <a:rPr lang="en-IN" dirty="0"/>
              <a:t>their </a:t>
            </a:r>
            <a:r>
              <a:rPr lang="en-IN" dirty="0" smtClean="0"/>
              <a:t>contents </a:t>
            </a:r>
            <a:r>
              <a:rPr lang="en-IN" dirty="0"/>
              <a:t>resulting from their own explosion/implosion,</a:t>
            </a:r>
          </a:p>
          <a:p>
            <a:pPr lvl="3"/>
            <a:r>
              <a:rPr lang="en-IN" dirty="0"/>
              <a:t>caused by centrifugal </a:t>
            </a:r>
            <a:r>
              <a:rPr lang="en-IN" dirty="0" smtClean="0"/>
              <a:t>forces</a:t>
            </a:r>
          </a:p>
          <a:p>
            <a:r>
              <a:rPr lang="en-IN" dirty="0"/>
              <a:t>Aircraft Damage</a:t>
            </a:r>
          </a:p>
          <a:p>
            <a:pPr lvl="2" algn="just"/>
            <a:r>
              <a:rPr lang="en-IN" dirty="0"/>
              <a:t>Loss, Destruction or damage caused by Aircraft, other aerial or space devices and articles </a:t>
            </a:r>
            <a:r>
              <a:rPr lang="en-IN" dirty="0" smtClean="0"/>
              <a:t>dropped therefrom </a:t>
            </a:r>
            <a:r>
              <a:rPr lang="en-IN" dirty="0"/>
              <a:t>excluding those caused by pressure waves</a:t>
            </a:r>
            <a:r>
              <a:rPr lang="en-IN" dirty="0" smtClean="0"/>
              <a:t>.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en-IN" dirty="0" smtClean="0">
                <a:solidFill>
                  <a:srgbClr val="FF0000"/>
                </a:solidFill>
              </a:rPr>
              <a:t>Damage caused during War by Fighter jets?</a:t>
            </a:r>
            <a:endParaRPr lang="en-IN" dirty="0">
              <a:solidFill>
                <a:srgbClr val="FF0000"/>
              </a:solidFill>
            </a:endParaRPr>
          </a:p>
          <a:p>
            <a:endParaRPr lang="en-IN" dirty="0"/>
          </a:p>
          <a:p>
            <a:pPr lvl="3"/>
            <a:endParaRPr lang="en-IN" dirty="0"/>
          </a:p>
          <a:p>
            <a:pPr lvl="3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13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Understanding Fire Risk /Perils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Riot, Strike, Malicious and </a:t>
            </a:r>
            <a:r>
              <a:rPr lang="en-IN" strike="sngStrike" dirty="0" smtClean="0">
                <a:solidFill>
                  <a:srgbClr val="FF0000"/>
                </a:solidFill>
              </a:rPr>
              <a:t>Terrorism</a:t>
            </a:r>
            <a:r>
              <a:rPr lang="en-IN" dirty="0" smtClean="0"/>
              <a:t> Damage</a:t>
            </a:r>
          </a:p>
          <a:p>
            <a:pPr lvl="1" algn="just"/>
            <a:r>
              <a:rPr lang="en-IN" dirty="0" smtClean="0"/>
              <a:t>Loss of or visible physical damage or destruction by </a:t>
            </a:r>
            <a:r>
              <a:rPr lang="en-IN" dirty="0" smtClean="0">
                <a:solidFill>
                  <a:srgbClr val="FF0000"/>
                </a:solidFill>
              </a:rPr>
              <a:t>external violent means </a:t>
            </a:r>
            <a:r>
              <a:rPr lang="en-IN" dirty="0" smtClean="0"/>
              <a:t>directly caused to the property insured but </a:t>
            </a:r>
            <a:r>
              <a:rPr lang="en-IN" u="sng" dirty="0" smtClean="0"/>
              <a:t>excluding</a:t>
            </a:r>
            <a:r>
              <a:rPr lang="en-IN" dirty="0" smtClean="0"/>
              <a:t> those caused by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IN" dirty="0" smtClean="0"/>
              <a:t>total </a:t>
            </a:r>
            <a:r>
              <a:rPr lang="en-IN" dirty="0"/>
              <a:t>or partial cessation of work or the retardation or interruption or cessation of any process </a:t>
            </a:r>
            <a:r>
              <a:rPr lang="en-IN" dirty="0" smtClean="0"/>
              <a:t>or operations </a:t>
            </a:r>
            <a:r>
              <a:rPr lang="en-IN" dirty="0"/>
              <a:t>or omissions of any kind.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IN" dirty="0" smtClean="0"/>
              <a:t>Permanent </a:t>
            </a:r>
            <a:r>
              <a:rPr lang="en-IN" dirty="0"/>
              <a:t>or temporary dispossession resulting from confiscation, commandeering, </a:t>
            </a:r>
            <a:r>
              <a:rPr lang="en-IN" dirty="0" smtClean="0"/>
              <a:t>requisition or </a:t>
            </a:r>
            <a:r>
              <a:rPr lang="en-IN" dirty="0"/>
              <a:t>destruction by order of the Government or any lawfully constituted Authority.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IN" dirty="0" smtClean="0"/>
              <a:t>Permanent </a:t>
            </a:r>
            <a:r>
              <a:rPr lang="en-IN" dirty="0"/>
              <a:t>or temporary dispossession of any building or plant or unit or machinery </a:t>
            </a:r>
            <a:r>
              <a:rPr lang="en-IN" dirty="0" smtClean="0"/>
              <a:t>resulting from </a:t>
            </a:r>
            <a:r>
              <a:rPr lang="en-IN" dirty="0"/>
              <a:t>the unlawful occupation by any person of such building or plant or unit or machinery </a:t>
            </a:r>
            <a:r>
              <a:rPr lang="en-IN" dirty="0" smtClean="0"/>
              <a:t>or </a:t>
            </a:r>
            <a:r>
              <a:rPr lang="en-IN" dirty="0" smtClean="0">
                <a:solidFill>
                  <a:srgbClr val="FFFF00"/>
                </a:solidFill>
              </a:rPr>
              <a:t>prevention </a:t>
            </a:r>
            <a:r>
              <a:rPr lang="en-IN" dirty="0">
                <a:solidFill>
                  <a:srgbClr val="FFFF00"/>
                </a:solidFill>
              </a:rPr>
              <a:t>of access </a:t>
            </a:r>
            <a:r>
              <a:rPr lang="en-IN" dirty="0"/>
              <a:t>to the same.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IN" dirty="0" smtClean="0"/>
              <a:t>Burglary</a:t>
            </a:r>
            <a:r>
              <a:rPr lang="en-IN" dirty="0"/>
              <a:t>, housebreaking, theft, larceny or any such attempt or any omission of any kind of </a:t>
            </a:r>
            <a:r>
              <a:rPr lang="en-IN" dirty="0" smtClean="0"/>
              <a:t>any person </a:t>
            </a:r>
            <a:r>
              <a:rPr lang="en-IN" dirty="0"/>
              <a:t>(whether or not such act is committed in the course of a disturbance of public peace) </a:t>
            </a:r>
            <a:r>
              <a:rPr lang="en-IN" dirty="0" smtClean="0"/>
              <a:t>in any </a:t>
            </a:r>
            <a:r>
              <a:rPr lang="en-IN" dirty="0"/>
              <a:t>malicious act.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25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Understanding Fire Risk /Perils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Storm, Cyclone, Typhoon, Tempest, Hurricane, Tornado, Flood and Inundation</a:t>
            </a:r>
          </a:p>
          <a:p>
            <a:pPr lvl="2"/>
            <a:r>
              <a:rPr lang="en-IN" dirty="0"/>
              <a:t>Loss, destruction or damage directly caused by </a:t>
            </a:r>
            <a:r>
              <a:rPr lang="en-IN" dirty="0">
                <a:solidFill>
                  <a:srgbClr val="FFFF00"/>
                </a:solidFill>
              </a:rPr>
              <a:t>Storm, Cyclone, Typhoon, </a:t>
            </a:r>
            <a:r>
              <a:rPr lang="en-IN" dirty="0" err="1" smtClean="0">
                <a:solidFill>
                  <a:srgbClr val="FFFF00"/>
                </a:solidFill>
              </a:rPr>
              <a:t>Tempest,Hurricane</a:t>
            </a:r>
            <a:r>
              <a:rPr lang="en-IN" dirty="0">
                <a:solidFill>
                  <a:srgbClr val="FFFF00"/>
                </a:solidFill>
              </a:rPr>
              <a:t>, Tornado, Flood or Inundation </a:t>
            </a:r>
            <a:endParaRPr lang="en-IN" dirty="0" smtClean="0">
              <a:solidFill>
                <a:srgbClr val="FFFF00"/>
              </a:solidFill>
            </a:endParaRPr>
          </a:p>
          <a:p>
            <a:pPr lvl="2"/>
            <a:r>
              <a:rPr lang="en-IN" dirty="0" smtClean="0"/>
              <a:t>excluding </a:t>
            </a:r>
            <a:r>
              <a:rPr lang="en-IN" dirty="0"/>
              <a:t>those resulting </a:t>
            </a:r>
            <a:r>
              <a:rPr lang="en-IN" dirty="0" smtClean="0"/>
              <a:t>from</a:t>
            </a:r>
          </a:p>
          <a:p>
            <a:pPr lvl="2"/>
            <a:r>
              <a:rPr lang="en-IN" dirty="0" smtClean="0"/>
              <a:t> </a:t>
            </a:r>
            <a:r>
              <a:rPr lang="en-IN" dirty="0">
                <a:solidFill>
                  <a:srgbClr val="FFFF00"/>
                </a:solidFill>
              </a:rPr>
              <a:t>earthquake,</a:t>
            </a:r>
          </a:p>
          <a:p>
            <a:pPr lvl="2"/>
            <a:r>
              <a:rPr lang="en-IN" dirty="0"/>
              <a:t>Volcanic eruption or other convulsions of nature</a:t>
            </a:r>
            <a:r>
              <a:rPr lang="en-IN" dirty="0" smtClean="0"/>
              <a:t>.</a:t>
            </a:r>
          </a:p>
          <a:p>
            <a:pPr lvl="3"/>
            <a:r>
              <a:rPr lang="en-IN" dirty="0" smtClean="0"/>
              <a:t> (Wherever </a:t>
            </a:r>
            <a:r>
              <a:rPr lang="en-IN" dirty="0"/>
              <a:t>earthquake cover is </a:t>
            </a:r>
            <a:r>
              <a:rPr lang="en-IN" dirty="0" smtClean="0"/>
              <a:t>given as </a:t>
            </a:r>
            <a:r>
              <a:rPr lang="en-IN" dirty="0"/>
              <a:t>an “add on cover” the words “excluding those resulting from earthquake </a:t>
            </a:r>
            <a:r>
              <a:rPr lang="en-IN" dirty="0" smtClean="0"/>
              <a:t>volcanic eruption </a:t>
            </a:r>
            <a:r>
              <a:rPr lang="en-IN" dirty="0"/>
              <a:t>or other convulsions of nature” shall stand deleted.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35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Understanding Fire Risk /Perils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Impact Damage</a:t>
            </a:r>
          </a:p>
          <a:p>
            <a:pPr lvl="1"/>
            <a:r>
              <a:rPr lang="en-IN" dirty="0"/>
              <a:t>Loss of or visible physical damage or destruction caused to the property insured due to impact </a:t>
            </a:r>
            <a:r>
              <a:rPr lang="en-IN" dirty="0" smtClean="0"/>
              <a:t>by any </a:t>
            </a:r>
            <a:r>
              <a:rPr lang="en-IN" dirty="0"/>
              <a:t>Rail/ Road vehicle or animal by direct contact not belonging to or owned by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IN" dirty="0" smtClean="0"/>
              <a:t>the </a:t>
            </a:r>
            <a:r>
              <a:rPr lang="en-IN" dirty="0"/>
              <a:t>Insured or any occupier of the premises or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IN" dirty="0" smtClean="0"/>
              <a:t>their </a:t>
            </a:r>
            <a:r>
              <a:rPr lang="en-IN" dirty="0"/>
              <a:t>employees while acting in the course of their employment.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rgbClr val="FF0000"/>
                </a:solidFill>
              </a:rPr>
              <a:t>Tata Sky Dish damaged by Monkey? </a:t>
            </a:r>
          </a:p>
        </p:txBody>
      </p:sp>
    </p:spTree>
    <p:extLst>
      <p:ext uri="{BB962C8B-B14F-4D97-AF65-F5344CB8AC3E}">
        <p14:creationId xmlns:p14="http://schemas.microsoft.com/office/powerpoint/2010/main" val="41890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Understanding Fire Risk /Perils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739922" cy="4195481"/>
          </a:xfrm>
        </p:spPr>
        <p:txBody>
          <a:bodyPr>
            <a:normAutofit lnSpcReduction="10000"/>
          </a:bodyPr>
          <a:lstStyle/>
          <a:p>
            <a:r>
              <a:rPr lang="en-IN" dirty="0"/>
              <a:t>Subsidence and Landslide including Rock slide</a:t>
            </a:r>
          </a:p>
          <a:p>
            <a:pPr lvl="1"/>
            <a:r>
              <a:rPr lang="en-IN" dirty="0"/>
              <a:t>Loss, destruction or damage directly caused by Subsidence of part of the site on </a:t>
            </a:r>
            <a:r>
              <a:rPr lang="en-IN" dirty="0" smtClean="0"/>
              <a:t>which the </a:t>
            </a:r>
            <a:r>
              <a:rPr lang="en-IN" dirty="0"/>
              <a:t>property stands or Land slide/Rock slide excluding:</a:t>
            </a:r>
          </a:p>
          <a:p>
            <a:pPr lvl="2"/>
            <a:r>
              <a:rPr lang="en-IN" dirty="0" smtClean="0"/>
              <a:t>the </a:t>
            </a:r>
            <a:r>
              <a:rPr lang="en-IN" dirty="0"/>
              <a:t>normal cracking, settlement or bedding down of new structures</a:t>
            </a:r>
          </a:p>
          <a:p>
            <a:pPr lvl="2"/>
            <a:r>
              <a:rPr lang="en-IN" dirty="0" smtClean="0"/>
              <a:t>the </a:t>
            </a:r>
            <a:r>
              <a:rPr lang="en-IN" dirty="0"/>
              <a:t>settlement or movement of made up ground</a:t>
            </a:r>
          </a:p>
          <a:p>
            <a:pPr lvl="2"/>
            <a:r>
              <a:rPr lang="en-IN" dirty="0" smtClean="0"/>
              <a:t>coastal </a:t>
            </a:r>
            <a:r>
              <a:rPr lang="en-IN" dirty="0"/>
              <a:t>or river erosion</a:t>
            </a:r>
          </a:p>
          <a:p>
            <a:pPr lvl="2"/>
            <a:r>
              <a:rPr lang="en-IN" dirty="0" smtClean="0"/>
              <a:t>defective </a:t>
            </a:r>
            <a:r>
              <a:rPr lang="en-IN" dirty="0"/>
              <a:t>design or workmanship or use of defective materials</a:t>
            </a:r>
          </a:p>
          <a:p>
            <a:pPr lvl="2"/>
            <a:r>
              <a:rPr lang="en-IN" dirty="0" smtClean="0"/>
              <a:t>demolition</a:t>
            </a:r>
            <a:r>
              <a:rPr lang="en-IN" dirty="0"/>
              <a:t>, construction, structural alterations or repair of any property or </a:t>
            </a:r>
            <a:r>
              <a:rPr lang="en-IN" dirty="0" err="1"/>
              <a:t>groundworks</a:t>
            </a:r>
            <a:r>
              <a:rPr lang="en-IN" dirty="0"/>
              <a:t> </a:t>
            </a:r>
            <a:r>
              <a:rPr lang="en-IN" dirty="0" smtClean="0"/>
              <a:t>or excavations</a:t>
            </a:r>
            <a:r>
              <a:rPr lang="en-IN" dirty="0"/>
              <a:t>.</a:t>
            </a:r>
          </a:p>
          <a:p>
            <a:pPr lvl="1"/>
            <a:r>
              <a:rPr lang="en-IN" dirty="0" smtClean="0">
                <a:solidFill>
                  <a:srgbClr val="FF0000"/>
                </a:solidFill>
              </a:rPr>
              <a:t>Kolkata Metro Case Study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2050" name="Picture 2" descr="Climate change adaptation in buildings: Subsidence | N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9" y="1660065"/>
            <a:ext cx="3683357" cy="2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undreds Homeless After Digging For Kolkata Metro Tunnel Hits Water 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8" y="3978262"/>
            <a:ext cx="3683357" cy="25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Understanding Fire Risk /Perils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Bursting and/or overflowing of Water Tanks, Apparatus and Pipes</a:t>
            </a:r>
          </a:p>
          <a:p>
            <a:r>
              <a:rPr lang="en-IN" dirty="0"/>
              <a:t>Leakage from Automatic Sprinkler Installations</a:t>
            </a:r>
          </a:p>
          <a:p>
            <a:pPr lvl="1"/>
            <a:r>
              <a:rPr lang="en-IN" dirty="0"/>
              <a:t>Excluding loss, destruction or damage caused by</a:t>
            </a:r>
          </a:p>
          <a:p>
            <a:pPr lvl="2"/>
            <a:r>
              <a:rPr lang="en-IN" dirty="0" smtClean="0"/>
              <a:t>Repairs </a:t>
            </a:r>
            <a:r>
              <a:rPr lang="en-IN" dirty="0"/>
              <a:t>or alterations to the buildings or premises</a:t>
            </a:r>
          </a:p>
          <a:p>
            <a:pPr lvl="2"/>
            <a:r>
              <a:rPr lang="en-IN" dirty="0" smtClean="0"/>
              <a:t>Repairs</a:t>
            </a:r>
            <a:r>
              <a:rPr lang="en-IN" dirty="0"/>
              <a:t>, Removal or Extension of the Sprinkler Installation</a:t>
            </a:r>
          </a:p>
          <a:p>
            <a:pPr lvl="2"/>
            <a:r>
              <a:rPr lang="en-IN" dirty="0" smtClean="0"/>
              <a:t>Defects </a:t>
            </a:r>
            <a:r>
              <a:rPr lang="en-IN" dirty="0"/>
              <a:t>in construction known to the Insured</a:t>
            </a:r>
            <a:r>
              <a:rPr lang="en-IN" dirty="0" smtClean="0"/>
              <a:t>.</a:t>
            </a:r>
          </a:p>
          <a:p>
            <a:pPr lvl="2"/>
            <a:endParaRPr lang="en-IN" dirty="0"/>
          </a:p>
          <a:p>
            <a:pPr marL="457200">
              <a:buFont typeface="Wingdings" panose="05000000000000000000" pitchFamily="2" charset="2"/>
              <a:buChar char="Ø"/>
            </a:pPr>
            <a:r>
              <a:rPr lang="en-IN" dirty="0"/>
              <a:t>Missile Testing </a:t>
            </a:r>
            <a:r>
              <a:rPr lang="en-IN" dirty="0" smtClean="0"/>
              <a:t>operations </a:t>
            </a:r>
            <a:r>
              <a:rPr lang="en-IN" dirty="0" smtClean="0">
                <a:solidFill>
                  <a:srgbClr val="FF0000"/>
                </a:solidFill>
              </a:rPr>
              <a:t>( Can it be covered during War ?)</a:t>
            </a:r>
            <a:endParaRPr lang="en-IN" dirty="0">
              <a:solidFill>
                <a:srgbClr val="FF0000"/>
              </a:solidFill>
            </a:endParaRP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IN" dirty="0"/>
              <a:t>Bush Fire</a:t>
            </a:r>
          </a:p>
          <a:p>
            <a:pPr marL="857250" lvl="1">
              <a:buFont typeface="Wingdings" panose="05000000000000000000" pitchFamily="2" charset="2"/>
              <a:buChar char="Ø"/>
            </a:pPr>
            <a:r>
              <a:rPr lang="en-IN" dirty="0"/>
              <a:t>Excluding loss, destruction or damage caused by Forest Fire.</a:t>
            </a:r>
          </a:p>
          <a:p>
            <a:pPr marL="11430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41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510</TotalTime>
  <Words>2959</Words>
  <Application>Microsoft Office PowerPoint</Application>
  <PresentationFormat>Widescreen</PresentationFormat>
  <Paragraphs>462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Century Gothic</vt:lpstr>
      <vt:lpstr>Wingdings</vt:lpstr>
      <vt:lpstr>Wingdings 3</vt:lpstr>
      <vt:lpstr>Ion</vt:lpstr>
      <vt:lpstr>Fire Policies</vt:lpstr>
      <vt:lpstr>ALL INDIA FIRE TARIFF</vt:lpstr>
      <vt:lpstr>Understanding Fire Risk /Perils  12 Perils </vt:lpstr>
      <vt:lpstr>Understanding Fire Risk /Perils </vt:lpstr>
      <vt:lpstr>Understanding Fire Risk /Perils </vt:lpstr>
      <vt:lpstr>Understanding Fire Risk /Perils </vt:lpstr>
      <vt:lpstr>Understanding Fire Risk /Perils </vt:lpstr>
      <vt:lpstr>Understanding Fire Risk /Perils </vt:lpstr>
      <vt:lpstr>Understanding Fire Risk /Perils </vt:lpstr>
      <vt:lpstr>GENERAL EXCLUSIONS 13 </vt:lpstr>
      <vt:lpstr>GENERAL EXCLUSIONS</vt:lpstr>
      <vt:lpstr>GENERAL EXCLUSIONS</vt:lpstr>
      <vt:lpstr>GENERAL EXCLUSIONS</vt:lpstr>
      <vt:lpstr>GENERAL EXCLUSIONS</vt:lpstr>
      <vt:lpstr>GENERAL CONDITIONS 15 </vt:lpstr>
      <vt:lpstr>GENERAL CONDITIONS</vt:lpstr>
      <vt:lpstr>GENERAL CONDITIONS</vt:lpstr>
      <vt:lpstr>Sections of AIFT Section 1 General Rules and Regulation </vt:lpstr>
      <vt:lpstr>Sections of AIFT Section 1 General Rules and Regulation </vt:lpstr>
      <vt:lpstr>Sections of AIFT Section 1 General Rules and Regulation </vt:lpstr>
      <vt:lpstr>Sections of AIFT Section 1 General Rules and Regulation </vt:lpstr>
      <vt:lpstr>Sections of AIFT Section 1 General Rules and Regulation </vt:lpstr>
      <vt:lpstr>Sections of AIFT Section 1 General Rules and Regulation </vt:lpstr>
      <vt:lpstr>PowerPoint Presentation</vt:lpstr>
      <vt:lpstr>Sections of AIFT Section 1 General Rules and Regulation </vt:lpstr>
      <vt:lpstr>Sections of AIFT Section 1 General Rules and Regulation </vt:lpstr>
      <vt:lpstr>Sections of AIFT Section 1 General Rules and Regulation </vt:lpstr>
      <vt:lpstr>Sections of AIFT Section 1 General Rules and Regulation </vt:lpstr>
      <vt:lpstr>Sections of AIFT Section 1 General Rules and Regulation </vt:lpstr>
      <vt:lpstr>Sections of AIFT Section III DWELLINGS, OFFICES, HOTELS, SHOPS, ETC., LOCATED OUTSIDE THE COMPOUNDS OF INDUSTRIAL/MANUFACTURING RISKS  </vt:lpstr>
      <vt:lpstr>Sections of AIFT Section III DWELLINGS, OFFICES, HOTELS, SHOPS, ETC., LOCATED OUTSIDE THE COMPOUNDS OF INDUSTRIAL/MANUFACTURING RISKS  </vt:lpstr>
      <vt:lpstr>Sections of AIFT Section III DWELLINGS, OFFICES, HOTELS, SHOPS, ETC., LOCATED OUTSIDE THE COMPOUNDS OF INDUSTRIAL/MANUFACTURING RISKS  </vt:lpstr>
      <vt:lpstr>Sections of AIFT SECTION IV INDUSTRIAL/MANUFACTURING RISKS   </vt:lpstr>
      <vt:lpstr>Sections of AIFT SECTION V UTILITIES LOCATED OUTSIDE THE COMPOUNDS OF INDUSTRIAL/MANUFACTURING RISKS    </vt:lpstr>
      <vt:lpstr>Sections of AIFT SECTION VI STORAGE RISKS OUTSIDE THE COMPOUNDS OF INDUSTRIAL/MANUFACTURING RISKS    </vt:lpstr>
      <vt:lpstr>Sections of AIFT SECTION VII TANK FARMS/GAS HOLDERS OUTSIDE THE COMPOUNDS OF INDUSTRIAL/ MANUFACTURING RISKS     </vt:lpstr>
      <vt:lpstr>Sections of AIFT SECTION VIII ADD - ON COVERS (14)     </vt:lpstr>
      <vt:lpstr>Sections of AIFT SECTION VIII ADD - ON COVERS (14)    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Policies</dc:title>
  <dc:creator>Shashwat Srivastava</dc:creator>
  <cp:lastModifiedBy>Shashwat Srivastava</cp:lastModifiedBy>
  <cp:revision>37</cp:revision>
  <dcterms:created xsi:type="dcterms:W3CDTF">2021-08-10T07:09:00Z</dcterms:created>
  <dcterms:modified xsi:type="dcterms:W3CDTF">2021-08-12T10:29:27Z</dcterms:modified>
</cp:coreProperties>
</file>