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51"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Lst>
  <p:sldSz cx="9144000" cy="6858000" type="screen4x3"/>
  <p:notesSz cx="6858000" cy="9144000"/>
  <p:embeddedFontLst>
    <p:embeddedFont>
      <p:font typeface="Tahoma" panose="020B0604030504040204" pitchFamily="34" charset="0"/>
      <p:regular r:id="rId99"/>
      <p:bold r:id="rId100"/>
    </p:embeddedFont>
    <p:embeddedFont>
      <p:font typeface="Impact" panose="020B0806030902050204" pitchFamily="34" charset="0"/>
      <p:regular r:id="rId101"/>
    </p:embeddedFont>
    <p:embeddedFont>
      <p:font typeface="Arimo" panose="020B0604020202020204" charset="0"/>
      <p:regular r:id="rId102"/>
      <p:bold r:id="rId103"/>
      <p:italic r:id="rId104"/>
      <p:boldItalic r:id="rId105"/>
    </p:embeddedFont>
    <p:embeddedFont>
      <p:font typeface="Arial Black" panose="020B0A04020102020204" pitchFamily="34" charset="0"/>
      <p:bold r:id="rId106"/>
    </p:embeddedFont>
    <p:embeddedFont>
      <p:font typeface="Trebuchet MS" panose="020B0603020202020204" pitchFamily="34" charset="0"/>
      <p:regular r:id="rId107"/>
      <p:bold r:id="rId108"/>
      <p:italic r:id="rId109"/>
      <p:boldItalic r:id="rId110"/>
    </p:embeddedFont>
    <p:embeddedFont>
      <p:font typeface="Candara" panose="020E0502030303020204" pitchFamily="34" charset="0"/>
      <p:regular r:id="rId111"/>
      <p:bold r:id="rId112"/>
      <p:italic r:id="rId113"/>
      <p:boldItalic r:id="rId114"/>
    </p:embeddedFont>
    <p:embeddedFont>
      <p:font typeface="Federo" panose="020B0604020202020204" charset="0"/>
      <p:regular r:id="rId115"/>
    </p:embeddedFont>
    <p:embeddedFont>
      <p:font typeface="Merriweather" panose="020B0604020202020204" charset="0"/>
      <p:regular r:id="rId116"/>
      <p:bold r:id="rId117"/>
      <p:italic r:id="rId118"/>
      <p:boldItalic r:id="rId119"/>
    </p:embeddedFont>
    <p:embeddedFont>
      <p:font typeface="Calibri" panose="020F0502020204030204" pitchFamily="34" charset="0"/>
      <p:regular r:id="rId120"/>
      <p:bold r:id="rId121"/>
      <p:italic r:id="rId122"/>
      <p:boldItalic r:id="rId123"/>
    </p:embeddedFont>
    <p:embeddedFont>
      <p:font typeface="Libre Baskerville" panose="020B0604020202020204" charset="0"/>
      <p:regular r:id="rId124"/>
      <p:bold r:id="rId125"/>
      <p:italic r:id="rId1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2260">
          <p15:clr>
            <a:srgbClr val="A4A3A4"/>
          </p15:clr>
        </p15:guide>
        <p15:guide id="3" orient="horz" pos="2360">
          <p15:clr>
            <a:srgbClr val="A4A3A4"/>
          </p15:clr>
        </p15:guide>
        <p15:guide id="4" pos="2880">
          <p15:clr>
            <a:srgbClr val="A4A3A4"/>
          </p15:clr>
        </p15:guide>
        <p15:guide id="5" pos="2976">
          <p15:clr>
            <a:srgbClr val="A4A3A4"/>
          </p15:clr>
        </p15:guide>
        <p15:guide id="6" pos="29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AD77D5-E34E-4C20-AE07-67A292CDD662}">
  <a:tblStyle styleId="{F4AD77D5-E34E-4C20-AE07-67A292CDD66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57B362F-2BE5-46EE-9A7C-137111AA460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9F91A9B-E4CF-4AAF-B548-1C5E3617F132}"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464" y="66"/>
      </p:cViewPr>
      <p:guideLst>
        <p:guide orient="horz" pos="2160"/>
        <p:guide orient="horz" pos="2260"/>
        <p:guide orient="horz" pos="2360"/>
        <p:guide pos="2880"/>
        <p:guide pos="2976"/>
        <p:guide pos="29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9.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123" Type="http://schemas.openxmlformats.org/officeDocument/2006/relationships/font" Target="fonts/font25.fntdata"/><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113" Type="http://schemas.openxmlformats.org/officeDocument/2006/relationships/font" Target="fonts/font15.fntdata"/><Relationship Id="rId118" Type="http://schemas.openxmlformats.org/officeDocument/2006/relationships/font" Target="fonts/font20.fntdata"/><Relationship Id="rId126"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12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5.fntdata"/><Relationship Id="rId108" Type="http://schemas.openxmlformats.org/officeDocument/2006/relationships/font" Target="fonts/font10.fntdata"/><Relationship Id="rId116" Type="http://schemas.openxmlformats.org/officeDocument/2006/relationships/font" Target="fonts/font18.fntdata"/><Relationship Id="rId124" Type="http://schemas.openxmlformats.org/officeDocument/2006/relationships/font" Target="fonts/font26.fntdata"/><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8.fntdata"/><Relationship Id="rId114" Type="http://schemas.openxmlformats.org/officeDocument/2006/relationships/font" Target="fonts/font16.fntdata"/><Relationship Id="rId119" Type="http://schemas.openxmlformats.org/officeDocument/2006/relationships/font" Target="fonts/font21.fntdata"/><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122" Type="http://schemas.openxmlformats.org/officeDocument/2006/relationships/font" Target="fonts/font24.fntdata"/><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120" Type="http://schemas.openxmlformats.org/officeDocument/2006/relationships/font" Target="fonts/font22.fntdata"/><Relationship Id="rId125"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40668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17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0" name="Google Shape;14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65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7" name="Google Shape;14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03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 name="Google Shape;1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789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1" name="Google Shape;16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890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7" name="Google Shape;16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0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3" name="Google Shape;17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7666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9" name="Google Shape;17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1009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5" name="Google Shape;18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0682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0" name="Google Shape;19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3941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5" name="Google Shape;19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611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6444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1" name="Google Shape;20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4216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7" name="Google Shape;20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0083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3" name="Google Shape;21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160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8" name="Google Shape;21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0840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4" name="Google Shape;22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8706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2" name="Google Shape;23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1216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8" name="Google Shape;23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7924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4" name="Google Shape;24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2265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50" name="Google Shape;25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6564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56" name="Google Shape;25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21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1844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3" name="Google Shape;26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8198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9" name="Google Shape;26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1906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7" name="Google Shape;27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8150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2" name="Google Shape;28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9054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8" name="Google Shape;288;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6042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5" name="Google Shape;29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1055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0" name="Google Shape;30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2099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6" name="Google Shape;30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7633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2" name="Google Shape;31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3748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043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3" name="Google Shape;10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0017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5" name="Google Shape;32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5316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2" name="Google Shape;33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8999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0" name="Google Shape;34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7946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4:notes"/>
          <p:cNvSpPr txBox="1"/>
          <p:nvPr/>
        </p:nvSpPr>
        <p:spPr>
          <a:xfrm>
            <a:off x="4398963" y="9555163"/>
            <a:ext cx="3373437" cy="503237"/>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43</a:t>
            </a:fld>
            <a:endParaRPr sz="1400" b="0" i="0" u="none" strike="noStrike" cap="none">
              <a:solidFill>
                <a:srgbClr val="000000"/>
              </a:solidFill>
              <a:latin typeface="Times New Roman"/>
              <a:ea typeface="Times New Roman"/>
              <a:cs typeface="Times New Roman"/>
              <a:sym typeface="Times New Roman"/>
            </a:endParaRPr>
          </a:p>
        </p:txBody>
      </p:sp>
      <p:sp>
        <p:nvSpPr>
          <p:cNvPr id="346" name="Google Shape;346;p4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5B9BD5"/>
          </a:solidFill>
          <a:ln w="25400" cap="flat" cmpd="sng">
            <a:solidFill>
              <a:srgbClr val="41719C"/>
            </a:solidFill>
            <a:prstDash val="solid"/>
            <a:miter lim="800000"/>
            <a:headEnd type="none" w="sm" len="sm"/>
            <a:tailEnd type="none" w="sm" len="sm"/>
          </a:ln>
        </p:spPr>
      </p:sp>
      <p:sp>
        <p:nvSpPr>
          <p:cNvPr id="347" name="Google Shape;34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1863248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5:notes"/>
          <p:cNvSpPr txBox="1"/>
          <p:nvPr/>
        </p:nvSpPr>
        <p:spPr>
          <a:xfrm>
            <a:off x="4398963" y="9555163"/>
            <a:ext cx="3373437" cy="503237"/>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44</a:t>
            </a:fld>
            <a:endParaRPr sz="1400" b="0" i="0" u="none" strike="noStrike" cap="none">
              <a:solidFill>
                <a:srgbClr val="000000"/>
              </a:solidFill>
              <a:latin typeface="Times New Roman"/>
              <a:ea typeface="Times New Roman"/>
              <a:cs typeface="Times New Roman"/>
              <a:sym typeface="Times New Roman"/>
            </a:endParaRPr>
          </a:p>
        </p:txBody>
      </p:sp>
      <p:sp>
        <p:nvSpPr>
          <p:cNvPr id="353" name="Google Shape;353;p4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5B9BD5"/>
          </a:solidFill>
          <a:ln w="25400" cap="flat" cmpd="sng">
            <a:solidFill>
              <a:srgbClr val="41719C"/>
            </a:solidFill>
            <a:prstDash val="solid"/>
            <a:miter lim="800000"/>
            <a:headEnd type="none" w="sm" len="sm"/>
            <a:tailEnd type="none" w="sm" len="sm"/>
          </a:ln>
        </p:spPr>
      </p:sp>
      <p:sp>
        <p:nvSpPr>
          <p:cNvPr id="354" name="Google Shape;35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1091413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6:notes"/>
          <p:cNvSpPr txBox="1"/>
          <p:nvPr/>
        </p:nvSpPr>
        <p:spPr>
          <a:xfrm>
            <a:off x="4398963" y="9555163"/>
            <a:ext cx="3373437" cy="503237"/>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45</a:t>
            </a:fld>
            <a:endParaRPr sz="1400" b="0" i="0" u="none" strike="noStrike" cap="none">
              <a:solidFill>
                <a:srgbClr val="000000"/>
              </a:solidFill>
              <a:latin typeface="Times New Roman"/>
              <a:ea typeface="Times New Roman"/>
              <a:cs typeface="Times New Roman"/>
              <a:sym typeface="Times New Roman"/>
            </a:endParaRPr>
          </a:p>
        </p:txBody>
      </p:sp>
      <p:sp>
        <p:nvSpPr>
          <p:cNvPr id="359" name="Google Shape;359;p4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5B9BD5"/>
          </a:solidFill>
          <a:ln w="25400" cap="flat" cmpd="sng">
            <a:solidFill>
              <a:srgbClr val="41719C"/>
            </a:solidFill>
            <a:prstDash val="solid"/>
            <a:miter lim="800000"/>
            <a:headEnd type="none" w="sm" len="sm"/>
            <a:tailEnd type="none" w="sm" len="sm"/>
          </a:ln>
        </p:spPr>
      </p:sp>
      <p:sp>
        <p:nvSpPr>
          <p:cNvPr id="360" name="Google Shape;36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398704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7:notes"/>
          <p:cNvSpPr txBox="1"/>
          <p:nvPr/>
        </p:nvSpPr>
        <p:spPr>
          <a:xfrm>
            <a:off x="4398963" y="9555163"/>
            <a:ext cx="3373437" cy="503237"/>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46</a:t>
            </a:fld>
            <a:endParaRPr sz="1400" b="0" i="0" u="none" strike="noStrike" cap="none">
              <a:solidFill>
                <a:srgbClr val="000000"/>
              </a:solidFill>
              <a:latin typeface="Times New Roman"/>
              <a:ea typeface="Times New Roman"/>
              <a:cs typeface="Times New Roman"/>
              <a:sym typeface="Times New Roman"/>
            </a:endParaRPr>
          </a:p>
        </p:txBody>
      </p:sp>
      <p:sp>
        <p:nvSpPr>
          <p:cNvPr id="365" name="Google Shape;365;p4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5B9BD5"/>
          </a:solidFill>
          <a:ln w="25400" cap="flat" cmpd="sng">
            <a:solidFill>
              <a:srgbClr val="41719C"/>
            </a:solidFill>
            <a:prstDash val="solid"/>
            <a:miter lim="800000"/>
            <a:headEnd type="none" w="sm" len="sm"/>
            <a:tailEnd type="none" w="sm" len="sm"/>
          </a:ln>
        </p:spPr>
      </p:sp>
      <p:sp>
        <p:nvSpPr>
          <p:cNvPr id="366" name="Google Shape;36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2713399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1" name="Google Shape;37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6852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9" name="Google Shape;37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7629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7" name="Google Shape;38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349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 name="Google Shape;10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4533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5" name="Google Shape;39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14502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0" name="Google Shape;400;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7378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9" name="Google Shape;40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0053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8" name="Google Shape;41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1809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6" name="Google Shape;42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7302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3" name="Google Shape;433;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508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9" name="Google Shape;43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8886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44" name="Google Shape;44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098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50" name="Google Shape;450;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7030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58" name="Google Shape;45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528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6" name="Google Shape;11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38817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5" name="Google Shape;46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89815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2" name="Google Shape;472;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7489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9" name="Google Shape;47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8842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85" name="Google Shape;48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22880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91" name="Google Shape;491;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9321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97" name="Google Shape;49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4974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4" name="Google Shape;504;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16113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11" name="Google Shape;51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883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18" name="Google Shape;51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44717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26" name="Google Shape;52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987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2" name="Google Shape;12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384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3" name="Google Shape;533;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73523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2" name="Google Shape;54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94096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8" name="Google Shape;548;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4751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5" name="Google Shape;55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18362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0" name="Google Shape;56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03098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9" name="Google Shape;569;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91450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80" name="Google Shape;580;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8760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86" name="Google Shape;586;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661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97" name="Google Shape;59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4541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08" name="Google Shape;608;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097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8" name="Google Shape;12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9998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15" name="Google Shape;615;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4762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1" name="Google Shape;621;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20003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9" name="Google Shape;62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0632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37" name="Google Shape;637;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2226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46" name="Google Shape;646;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08639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55" name="Google Shape;655;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2762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61" name="Google Shape;661;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33473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67" name="Google Shape;667;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33953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73" name="Google Shape;673;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87035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79" name="Google Shape;67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1976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4" name="Google Shape;13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0250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85" name="Google Shape;685;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16928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93" name="Google Shape;693;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732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99" name="Google Shape;699;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40650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05" name="Google Shape;70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53558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11" name="Google Shape;711;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38586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17" name="Google Shape;717;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492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2" name="Google Shape;52;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4" name="Google Shape;54;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685800" y="533400"/>
            <a:ext cx="7772400" cy="3581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400"/>
              <a:buNone/>
            </a:pPr>
            <a:r>
              <a:rPr lang="en-US" b="1">
                <a:solidFill>
                  <a:srgbClr val="FF0000"/>
                </a:solidFill>
                <a:latin typeface="Federo"/>
                <a:ea typeface="Federo"/>
                <a:cs typeface="Federo"/>
                <a:sym typeface="Federo"/>
              </a:rPr>
              <a:t>HR SNAPSHOTS</a:t>
            </a:r>
            <a:br>
              <a:rPr lang="en-US" b="1">
                <a:solidFill>
                  <a:srgbClr val="FF0000"/>
                </a:solidFill>
                <a:latin typeface="Federo"/>
                <a:ea typeface="Federo"/>
                <a:cs typeface="Federo"/>
                <a:sym typeface="Federo"/>
              </a:rPr>
            </a:br>
            <a:r>
              <a:rPr lang="en-US" sz="4800" b="1">
                <a:solidFill>
                  <a:srgbClr val="525252"/>
                </a:solidFill>
                <a:latin typeface="Impact"/>
                <a:ea typeface="Impact"/>
                <a:cs typeface="Impact"/>
                <a:sym typeface="Impact"/>
              </a:rPr>
              <a:t>PE 2022</a:t>
            </a:r>
            <a:r>
              <a:rPr lang="en-US"/>
              <a:t/>
            </a:r>
            <a:br>
              <a:rPr lang="en-US"/>
            </a:b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body" idx="4294967295"/>
          </p:nvPr>
        </p:nvSpPr>
        <p:spPr>
          <a:xfrm>
            <a:off x="0" y="1523999"/>
            <a:ext cx="9144000" cy="4517571"/>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rgbClr val="FF0000"/>
              </a:buClr>
              <a:buSzPts val="2800"/>
              <a:buFont typeface="Noto Sans Symbols"/>
              <a:buNone/>
            </a:pPr>
            <a:r>
              <a:rPr lang="en-US" sz="2800" u="sng">
                <a:solidFill>
                  <a:srgbClr val="FF0000"/>
                </a:solidFill>
              </a:rPr>
              <a:t>Case – I</a:t>
            </a:r>
            <a:endParaRPr/>
          </a:p>
          <a:p>
            <a:pPr marL="171450" lvl="0" indent="-171450" algn="l" rtl="0">
              <a:lnSpc>
                <a:spcPct val="90000"/>
              </a:lnSpc>
              <a:spcBef>
                <a:spcPts val="750"/>
              </a:spcBef>
              <a:spcAft>
                <a:spcPts val="0"/>
              </a:spcAft>
              <a:buClr>
                <a:schemeClr val="dk1"/>
              </a:buClr>
              <a:buSzPts val="2000"/>
              <a:buChar char="•"/>
            </a:pPr>
            <a:r>
              <a:rPr lang="en-US" sz="2000"/>
              <a:t>Assistant is a Graduate of a recognized University on or after the 1/1/73 but before the 1/8/2007 and not reached the max of the scale, shall be granted two increments in the scale with effect from the publication of results of the examination, or 1st day of the month following the publication of this Scheme, or the date of appointment in the scale of Assistant, whichever is later.</a:t>
            </a:r>
            <a:endParaRPr/>
          </a:p>
          <a:p>
            <a:pPr marL="171450" lvl="0" indent="-171450" algn="l" rtl="0">
              <a:lnSpc>
                <a:spcPct val="90000"/>
              </a:lnSpc>
              <a:spcBef>
                <a:spcPts val="750"/>
              </a:spcBef>
              <a:spcAft>
                <a:spcPts val="0"/>
              </a:spcAft>
              <a:buClr>
                <a:schemeClr val="dk1"/>
              </a:buClr>
              <a:buSzPts val="2000"/>
              <a:buChar char="•"/>
            </a:pPr>
            <a:r>
              <a:rPr lang="en-US" sz="2000"/>
              <a:t>Provided that he has not already received graduation increment or qualification pay for having qualified as such graduate or any advance increment on appointment, otherwise than by way of protection of emoluments for Ex-servicemen.</a:t>
            </a:r>
            <a:endParaRPr/>
          </a:p>
          <a:p>
            <a:pPr marL="171450" lvl="0" indent="-171450" algn="l" rtl="0">
              <a:lnSpc>
                <a:spcPct val="90000"/>
              </a:lnSpc>
              <a:spcBef>
                <a:spcPts val="750"/>
              </a:spcBef>
              <a:spcAft>
                <a:spcPts val="0"/>
              </a:spcAft>
              <a:buSzPts val="2000"/>
              <a:buChar char="•"/>
            </a:pPr>
            <a:r>
              <a:rPr lang="en-US" sz="2000" b="1" i="1">
                <a:latin typeface="Candara"/>
                <a:ea typeface="Candara"/>
                <a:cs typeface="Candara"/>
                <a:sym typeface="Candara"/>
              </a:rPr>
              <a:t>Provided that if an employee entitled to increments for graduation is drawing Basic Salary of Rs 38470/-, only one increment for graduation shall be granted to him/her.</a:t>
            </a:r>
            <a:endParaRPr sz="2000"/>
          </a:p>
          <a:p>
            <a:pPr marL="171450" lvl="0" indent="-44450" algn="l" rtl="0">
              <a:lnSpc>
                <a:spcPct val="90000"/>
              </a:lnSpc>
              <a:spcBef>
                <a:spcPts val="750"/>
              </a:spcBef>
              <a:spcAft>
                <a:spcPts val="0"/>
              </a:spcAft>
              <a:buClr>
                <a:schemeClr val="dk1"/>
              </a:buClr>
              <a:buSzPts val="2000"/>
              <a:buNone/>
            </a:pPr>
            <a:endParaRPr sz="2000"/>
          </a:p>
        </p:txBody>
      </p:sp>
      <p:sp>
        <p:nvSpPr>
          <p:cNvPr id="143" name="Google Shape;143;p22"/>
          <p:cNvSpPr txBox="1">
            <a:spLocks noGrp="1"/>
          </p:cNvSpPr>
          <p:nvPr>
            <p:ph type="title" idx="4294967295"/>
          </p:nvPr>
        </p:nvSpPr>
        <p:spPr>
          <a:xfrm>
            <a:off x="0" y="76200"/>
            <a:ext cx="88392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38888"/>
              <a:buNone/>
            </a:pPr>
            <a:r>
              <a:rPr lang="en-US" sz="4000" b="1"/>
              <a:t>GRADUATION ALLOWANCE </a:t>
            </a:r>
            <a:r>
              <a:rPr lang="en-US" sz="2800" b="1"/>
              <a:t>(For Assistants)</a:t>
            </a:r>
            <a:br>
              <a:rPr lang="en-US" sz="2800" b="1"/>
            </a:br>
            <a:r>
              <a:rPr lang="en-US" sz="2800" b="1"/>
              <a:t>                                            01/08/2012</a:t>
            </a:r>
            <a:endParaRPr b="1"/>
          </a:p>
        </p:txBody>
      </p:sp>
      <p:sp>
        <p:nvSpPr>
          <p:cNvPr id="144" name="Google Shape;144;p22"/>
          <p:cNvSpPr/>
          <p:nvPr/>
        </p:nvSpPr>
        <p:spPr>
          <a:xfrm>
            <a:off x="370114" y="5257800"/>
            <a:ext cx="8164286"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p:nvPr/>
        </p:nvSpPr>
        <p:spPr>
          <a:xfrm>
            <a:off x="413657" y="762000"/>
            <a:ext cx="8577943" cy="1719943"/>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800"/>
              <a:buFont typeface="Noto Sans Symbols"/>
              <a:buNone/>
            </a:pPr>
            <a:r>
              <a:rPr lang="en-US" sz="2800" b="0" i="0" u="sng" strike="noStrike" cap="none">
                <a:solidFill>
                  <a:srgbClr val="FF0000"/>
                </a:solidFill>
                <a:latin typeface="Calibri"/>
                <a:ea typeface="Calibri"/>
                <a:cs typeface="Calibri"/>
                <a:sym typeface="Calibri"/>
              </a:rPr>
              <a:t>Case –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2"/>
              </a:buClr>
              <a:buSzPts val="2000"/>
              <a:buFont typeface="Arial"/>
              <a:buChar char="•"/>
            </a:pPr>
            <a:r>
              <a:rPr lang="en-US" sz="2000" b="0" i="0" u="none" strike="noStrike" cap="none">
                <a:solidFill>
                  <a:schemeClr val="dk2"/>
                </a:solidFill>
                <a:latin typeface="Calibri"/>
                <a:ea typeface="Calibri"/>
                <a:cs typeface="Calibri"/>
                <a:sym typeface="Calibri"/>
              </a:rPr>
              <a:t>  A</a:t>
            </a:r>
            <a:r>
              <a:rPr lang="en-US" sz="2000" b="0" i="0" u="none" strike="noStrike" cap="none">
                <a:solidFill>
                  <a:schemeClr val="dk1"/>
                </a:solidFill>
                <a:latin typeface="Candara"/>
                <a:ea typeface="Candara"/>
                <a:cs typeface="Candara"/>
                <a:sym typeface="Candara"/>
              </a:rPr>
              <a:t>n employee in the scale of Assistant who has qualified as a graduate from a recognized University before the 1st day of August, 2007 and has reached the maximum of the scale shall be paid revised</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dk1"/>
                </a:solidFill>
                <a:latin typeface="Candara"/>
                <a:ea typeface="Candara"/>
                <a:cs typeface="Candara"/>
                <a:sym typeface="Candara"/>
              </a:rPr>
              <a:t>Graduation Allowance with effect from the 1st day of August, 2012, as per  column (2) of the table below :-</a:t>
            </a:r>
            <a:endParaRPr sz="1400" b="0" i="0" u="none" strike="noStrike" cap="none">
              <a:solidFill>
                <a:srgbClr val="000000"/>
              </a:solidFill>
              <a:latin typeface="Arial"/>
              <a:ea typeface="Arial"/>
              <a:cs typeface="Arial"/>
              <a:sym typeface="Arial"/>
            </a:endParaRPr>
          </a:p>
          <a:p>
            <a:pPr marL="273050" marR="0" lvl="0" indent="-273050" algn="l" rtl="0">
              <a:lnSpc>
                <a:spcPct val="100000"/>
              </a:lnSpc>
              <a:spcBef>
                <a:spcPts val="400"/>
              </a:spcBef>
              <a:spcAft>
                <a:spcPts val="0"/>
              </a:spcAft>
              <a:buClr>
                <a:srgbClr val="000000"/>
              </a:buClr>
              <a:buSzPts val="2000"/>
              <a:buFont typeface="Arial"/>
              <a:buNone/>
            </a:pPr>
            <a:r>
              <a:rPr lang="en-US" sz="2000" b="0"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73050" marR="0" lvl="0" indent="-273050" algn="l" rtl="0">
              <a:lnSpc>
                <a:spcPct val="100000"/>
              </a:lnSpc>
              <a:spcBef>
                <a:spcPts val="400"/>
              </a:spcBef>
              <a:spcAft>
                <a:spcPts val="0"/>
              </a:spcAft>
              <a:buClr>
                <a:schemeClr val="accent1"/>
              </a:buClr>
              <a:buSzPts val="2000"/>
              <a:buFont typeface="Noto Sans Symbols"/>
              <a:buNone/>
            </a:pPr>
            <a:endParaRPr sz="2000" b="0" i="0" u="sng" strike="noStrike" cap="none">
              <a:solidFill>
                <a:schemeClr val="dk2"/>
              </a:solidFill>
              <a:latin typeface="Calibri"/>
              <a:ea typeface="Calibri"/>
              <a:cs typeface="Calibri"/>
              <a:sym typeface="Calibri"/>
            </a:endParaRPr>
          </a:p>
        </p:txBody>
      </p:sp>
      <p:graphicFrame>
        <p:nvGraphicFramePr>
          <p:cNvPr id="150" name="Google Shape;150;p23"/>
          <p:cNvGraphicFramePr/>
          <p:nvPr/>
        </p:nvGraphicFramePr>
        <p:xfrm>
          <a:off x="413657" y="2710543"/>
          <a:ext cx="8179000" cy="2376895"/>
        </p:xfrm>
        <a:graphic>
          <a:graphicData uri="http://schemas.openxmlformats.org/drawingml/2006/table">
            <a:tbl>
              <a:tblPr>
                <a:noFill/>
                <a:tableStyleId>{F4AD77D5-E34E-4C20-AE07-67A292CDD662}</a:tableStyleId>
              </a:tblPr>
              <a:tblGrid>
                <a:gridCol w="3669075"/>
                <a:gridCol w="4509925"/>
              </a:tblGrid>
              <a:tr h="575225">
                <a:tc>
                  <a:txBody>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Stage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Revised Graduation Allowance per month</a:t>
                      </a:r>
                      <a:endParaRPr sz="1400" u="none" strike="noStrike" cap="none"/>
                    </a:p>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with effect from 01-08-2012</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18025">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(1)</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520450">
                <a:tc>
                  <a:txBody>
                    <a:bodyPr/>
                    <a:lstStyle/>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One year after reaching the maximum of the scale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Rs.565/-</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39650">
                <a:tc>
                  <a:txBody>
                    <a:bodyPr/>
                    <a:lstStyle/>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Two years after reaching the maximum of the scale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Rs.1000/-</a:t>
                      </a:r>
                      <a:endParaRPr sz="1400" u="none" strike="noStrike" cap="none"/>
                    </a:p>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468313" y="228600"/>
            <a:ext cx="8229600" cy="12525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US" b="1"/>
              <a:t>FIXED PERSONAL ALLOWANCE (FPA) 01/08/2012</a:t>
            </a:r>
            <a:endParaRPr b="1"/>
          </a:p>
        </p:txBody>
      </p:sp>
      <p:graphicFrame>
        <p:nvGraphicFramePr>
          <p:cNvPr id="157" name="Google Shape;157;p24"/>
          <p:cNvGraphicFramePr/>
          <p:nvPr/>
        </p:nvGraphicFramePr>
        <p:xfrm>
          <a:off x="1752600" y="1481137"/>
          <a:ext cx="6226625" cy="4102000"/>
        </p:xfrm>
        <a:graphic>
          <a:graphicData uri="http://schemas.openxmlformats.org/drawingml/2006/table">
            <a:tbl>
              <a:tblPr>
                <a:noFill/>
                <a:tableStyleId>{F4AD77D5-E34E-4C20-AE07-67A292CDD662}</a:tableStyleId>
              </a:tblPr>
              <a:tblGrid>
                <a:gridCol w="685800"/>
                <a:gridCol w="3178625"/>
                <a:gridCol w="2362200"/>
              </a:tblGrid>
              <a:tr h="5545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Sl.No.</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Employee in the scale</a:t>
                      </a:r>
                      <a:endParaRPr sz="14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of pay </a:t>
                      </a:r>
                      <a:r>
                        <a:rPr lang="en-US" sz="1600" b="1" u="sng" strike="noStrike" cap="none">
                          <a:latin typeface="Calibri"/>
                          <a:ea typeface="Calibri"/>
                          <a:cs typeface="Calibri"/>
                          <a:sym typeface="Calibri"/>
                        </a:rPr>
                        <a:t>as on 1.11.1993</a:t>
                      </a:r>
                      <a:endParaRPr sz="1400" u="sng"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Revised F.P.A.</a:t>
                      </a:r>
                      <a:endParaRPr sz="14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 (in Rs.)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(3)</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Scale VII</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3265</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Scale VI</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2865</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3.</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Scale V</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2590</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4.</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Scale IV/III</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2300</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5.</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Scale II/I</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1745</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6.</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Development Officer Gr. I</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1610</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Development Officer Gr. II</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1175</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8.</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Sr. Assistant/Steno/Assistant etc.</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1610</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9.</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Record Clerk (if already there)</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1015</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22500">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10.</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Driver/Other Subordinate Staff</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745</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158" name="Google Shape;158;p24"/>
          <p:cNvSpPr txBox="1"/>
          <p:nvPr/>
        </p:nvSpPr>
        <p:spPr>
          <a:xfrm>
            <a:off x="642484" y="5671457"/>
            <a:ext cx="8382000" cy="800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0000"/>
                </a:solidFill>
                <a:latin typeface="Candara"/>
                <a:ea typeface="Candara"/>
                <a:cs typeface="Candara"/>
                <a:sym typeface="Candara"/>
              </a:rPr>
              <a:t>Note: </a:t>
            </a:r>
            <a:r>
              <a:rPr lang="en-US" sz="1500" b="0" i="1" u="none" strike="noStrike" cap="none">
                <a:solidFill>
                  <a:schemeClr val="dk1"/>
                </a:solidFill>
                <a:latin typeface="Candara"/>
                <a:ea typeface="Candara"/>
                <a:cs typeface="Candara"/>
                <a:sym typeface="Candara"/>
              </a:rPr>
              <a:t>The revised FPA shall qualify for any benefit such as HRA, PF or terminal benefits including gslip, staff mediclaim</a:t>
            </a:r>
            <a:r>
              <a:rPr lang="en-US" sz="1500" b="1" i="1" u="sng" strike="noStrike" cap="none">
                <a:solidFill>
                  <a:schemeClr val="dk1"/>
                </a:solidFill>
                <a:latin typeface="Candara"/>
                <a:ea typeface="Candara"/>
                <a:cs typeface="Candara"/>
                <a:sym typeface="Candara"/>
              </a:rPr>
              <a:t>.  It is applicable only for employees joined the company on or before 01-07-2000.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chemeClr val="dk1"/>
              </a:solidFill>
              <a:latin typeface="Candara"/>
              <a:ea typeface="Candara"/>
              <a:cs typeface="Candara"/>
              <a:sym typeface="Candar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381000" y="457200"/>
            <a:ext cx="8305800" cy="533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38888"/>
              <a:buNone/>
            </a:pPr>
            <a:r>
              <a:rPr lang="en-US" sz="4000" b="1"/>
              <a:t>HILL STATION ALLOWANCE 01/02/2016 </a:t>
            </a:r>
            <a:endParaRPr/>
          </a:p>
        </p:txBody>
      </p:sp>
      <p:graphicFrame>
        <p:nvGraphicFramePr>
          <p:cNvPr id="164" name="Google Shape;164;p25"/>
          <p:cNvGraphicFramePr/>
          <p:nvPr/>
        </p:nvGraphicFramePr>
        <p:xfrm>
          <a:off x="152399" y="1447801"/>
          <a:ext cx="8806550" cy="4197425"/>
        </p:xfrm>
        <a:graphic>
          <a:graphicData uri="http://schemas.openxmlformats.org/drawingml/2006/table">
            <a:tbl>
              <a:tblPr>
                <a:noFill/>
                <a:tableStyleId>{F4AD77D5-E34E-4C20-AE07-67A292CDD662}</a:tableStyleId>
              </a:tblPr>
              <a:tblGrid>
                <a:gridCol w="733875"/>
                <a:gridCol w="2655925"/>
                <a:gridCol w="1894125"/>
                <a:gridCol w="1780900"/>
                <a:gridCol w="1741725"/>
              </a:tblGrid>
              <a:tr h="7315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Sl. No.</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(1)</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Height of place of posting</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(Above Mean Sea Level)</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(2)</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Rate for Class I</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(3)</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Rate for Class II</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(4)</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Rate for Class III/IV (5)</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9884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1500 meters and over.</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2.5</a:t>
                      </a:r>
                      <a:r>
                        <a:rPr lang="en-US" sz="1600" u="none" strike="noStrike" cap="none">
                          <a:latin typeface="Calibri"/>
                          <a:ea typeface="Calibri"/>
                          <a:cs typeface="Calibri"/>
                          <a:sym typeface="Calibri"/>
                        </a:rPr>
                        <a:t>% of pay subject to a maximum of </a:t>
                      </a:r>
                      <a:r>
                        <a:rPr lang="en-US" sz="1600" b="1" u="none" strike="noStrike" cap="none">
                          <a:latin typeface="Calibri"/>
                          <a:ea typeface="Calibri"/>
                          <a:cs typeface="Calibri"/>
                          <a:sym typeface="Calibri"/>
                        </a:rPr>
                        <a:t>Rs.765</a:t>
                      </a:r>
                      <a:r>
                        <a:rPr lang="en-US" sz="1600" u="none" strike="noStrike" cap="none">
                          <a:latin typeface="Calibri"/>
                          <a:ea typeface="Calibri"/>
                          <a:cs typeface="Calibri"/>
                          <a:sym typeface="Calibri"/>
                        </a:rPr>
                        <a:t>/- 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2.5%</a:t>
                      </a:r>
                      <a:r>
                        <a:rPr lang="en-US" sz="1600" u="none" strike="noStrike" cap="none">
                          <a:latin typeface="Calibri"/>
                          <a:ea typeface="Calibri"/>
                          <a:cs typeface="Calibri"/>
                          <a:sym typeface="Calibri"/>
                        </a:rPr>
                        <a:t> of pay subject to a maximum of </a:t>
                      </a:r>
                      <a:r>
                        <a:rPr lang="en-US" sz="1600" b="1" u="none" strike="noStrike" cap="none">
                          <a:latin typeface="Calibri"/>
                          <a:ea typeface="Calibri"/>
                          <a:cs typeface="Calibri"/>
                          <a:sym typeface="Calibri"/>
                        </a:rPr>
                        <a:t>Rs.615</a:t>
                      </a:r>
                      <a:r>
                        <a:rPr lang="en-US" sz="1600" u="none" strike="noStrike" cap="none">
                          <a:latin typeface="Calibri"/>
                          <a:ea typeface="Calibri"/>
                          <a:cs typeface="Calibri"/>
                          <a:sym typeface="Calibri"/>
                        </a:rPr>
                        <a:t>/- 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2.5</a:t>
                      </a:r>
                      <a:r>
                        <a:rPr lang="en-US" sz="1600" u="none" strike="noStrike" cap="none">
                          <a:latin typeface="Calibri"/>
                          <a:ea typeface="Calibri"/>
                          <a:cs typeface="Calibri"/>
                          <a:sym typeface="Calibri"/>
                        </a:rPr>
                        <a:t>% of pay subject to a maximum of </a:t>
                      </a:r>
                      <a:r>
                        <a:rPr lang="en-US" sz="1600" b="1" u="none" strike="noStrike" cap="none">
                          <a:latin typeface="Calibri"/>
                          <a:ea typeface="Calibri"/>
                          <a:cs typeface="Calibri"/>
                          <a:sym typeface="Calibri"/>
                        </a:rPr>
                        <a:t>Rs.615/- </a:t>
                      </a:r>
                      <a:r>
                        <a:rPr lang="en-US" sz="1600" u="none" strike="noStrike" cap="none">
                          <a:latin typeface="Calibri"/>
                          <a:ea typeface="Calibri"/>
                          <a:cs typeface="Calibri"/>
                          <a:sym typeface="Calibri"/>
                        </a:rPr>
                        <a:t>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0994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2</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1000 meters and over but less than 1500 meters. </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 </a:t>
                      </a:r>
                      <a:r>
                        <a:rPr lang="en-US" sz="1600" u="none" strike="noStrike" cap="none">
                          <a:latin typeface="Calibri"/>
                          <a:ea typeface="Calibri"/>
                          <a:cs typeface="Calibri"/>
                          <a:sym typeface="Calibri"/>
                        </a:rPr>
                        <a:t>of pay subject to a maximum of </a:t>
                      </a:r>
                      <a:r>
                        <a:rPr lang="en-US" sz="1600" b="1" u="none" strike="noStrike" cap="none">
                          <a:latin typeface="Calibri"/>
                          <a:ea typeface="Calibri"/>
                          <a:cs typeface="Calibri"/>
                          <a:sym typeface="Calibri"/>
                        </a:rPr>
                        <a:t>Rs.615</a:t>
                      </a:r>
                      <a:r>
                        <a:rPr lang="en-US" sz="1600" u="none" strike="noStrike" cap="none">
                          <a:latin typeface="Calibri"/>
                          <a:ea typeface="Calibri"/>
                          <a:cs typeface="Calibri"/>
                          <a:sym typeface="Calibri"/>
                        </a:rPr>
                        <a:t>/- 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 </a:t>
                      </a:r>
                      <a:r>
                        <a:rPr lang="en-US" sz="1600" u="none" strike="noStrike" cap="none">
                          <a:latin typeface="Calibri"/>
                          <a:ea typeface="Calibri"/>
                          <a:cs typeface="Calibri"/>
                          <a:sym typeface="Calibri"/>
                        </a:rPr>
                        <a:t>of pay subject to a maximum of </a:t>
                      </a:r>
                      <a:r>
                        <a:rPr lang="en-US" sz="1600" b="1" u="none" strike="noStrike" cap="none">
                          <a:latin typeface="Calibri"/>
                          <a:ea typeface="Calibri"/>
                          <a:cs typeface="Calibri"/>
                          <a:sym typeface="Calibri"/>
                        </a:rPr>
                        <a:t>Rs.485</a:t>
                      </a:r>
                      <a:r>
                        <a:rPr lang="en-US" sz="1600" u="none" strike="noStrike" cap="none">
                          <a:latin typeface="Calibri"/>
                          <a:ea typeface="Calibri"/>
                          <a:cs typeface="Calibri"/>
                          <a:sym typeface="Calibri"/>
                        </a:rPr>
                        <a:t>/- 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 </a:t>
                      </a:r>
                      <a:r>
                        <a:rPr lang="en-US" sz="1600" u="none" strike="noStrike" cap="none">
                          <a:latin typeface="Calibri"/>
                          <a:ea typeface="Calibri"/>
                          <a:cs typeface="Calibri"/>
                          <a:sym typeface="Calibri"/>
                        </a:rPr>
                        <a:t>of pay subject to a maximum of </a:t>
                      </a:r>
                      <a:r>
                        <a:rPr lang="en-US" sz="1600" b="1" u="none" strike="noStrike" cap="none">
                          <a:latin typeface="Calibri"/>
                          <a:ea typeface="Calibri"/>
                          <a:cs typeface="Calibri"/>
                          <a:sym typeface="Calibri"/>
                        </a:rPr>
                        <a:t>Rs.485/</a:t>
                      </a:r>
                      <a:r>
                        <a:rPr lang="en-US" sz="1600" u="none" strike="noStrike" cap="none">
                          <a:latin typeface="Calibri"/>
                          <a:ea typeface="Calibri"/>
                          <a:cs typeface="Calibri"/>
                          <a:sym typeface="Calibri"/>
                        </a:rPr>
                        <a:t>- per month </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3780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3</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Not less than 750 meters and surrounded and accessible only through hills with a height of 1000 meters and over</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 </a:t>
                      </a:r>
                      <a:r>
                        <a:rPr lang="en-US" sz="1600" b="0" u="none" strike="noStrike" cap="none">
                          <a:latin typeface="Calibri"/>
                          <a:ea typeface="Calibri"/>
                          <a:cs typeface="Calibri"/>
                          <a:sym typeface="Calibri"/>
                        </a:rPr>
                        <a:t>of</a:t>
                      </a:r>
                      <a:r>
                        <a:rPr lang="en-US" sz="1600" b="1" u="none" strike="noStrike" cap="none">
                          <a:latin typeface="Calibri"/>
                          <a:ea typeface="Calibri"/>
                          <a:cs typeface="Calibri"/>
                          <a:sym typeface="Calibri"/>
                        </a:rPr>
                        <a:t> </a:t>
                      </a:r>
                      <a:r>
                        <a:rPr lang="en-US" sz="1600" u="none" strike="noStrike" cap="none">
                          <a:latin typeface="Calibri"/>
                          <a:ea typeface="Calibri"/>
                          <a:cs typeface="Calibri"/>
                          <a:sym typeface="Calibri"/>
                        </a:rPr>
                        <a:t>pay subject to a maximum of </a:t>
                      </a:r>
                      <a:r>
                        <a:rPr lang="en-US" sz="1600" b="1" u="none" strike="noStrike" cap="none">
                          <a:latin typeface="Calibri"/>
                          <a:ea typeface="Calibri"/>
                          <a:cs typeface="Calibri"/>
                          <a:sym typeface="Calibri"/>
                        </a:rPr>
                        <a:t>Rs.615</a:t>
                      </a:r>
                      <a:r>
                        <a:rPr lang="en-US" sz="1600" u="none" strike="noStrike" cap="none">
                          <a:latin typeface="Calibri"/>
                          <a:ea typeface="Calibri"/>
                          <a:cs typeface="Calibri"/>
                          <a:sym typeface="Calibri"/>
                        </a:rPr>
                        <a:t>/- 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a:t>
                      </a:r>
                      <a:r>
                        <a:rPr lang="en-US" sz="1600" u="none" strike="noStrike" cap="none">
                          <a:latin typeface="Calibri"/>
                          <a:ea typeface="Calibri"/>
                          <a:cs typeface="Calibri"/>
                          <a:sym typeface="Calibri"/>
                        </a:rPr>
                        <a:t> of pay subject to a maximum of </a:t>
                      </a:r>
                      <a:r>
                        <a:rPr lang="en-US" sz="1600" b="1" u="none" strike="noStrike" cap="none">
                          <a:latin typeface="Calibri"/>
                          <a:ea typeface="Calibri"/>
                          <a:cs typeface="Calibri"/>
                          <a:sym typeface="Calibri"/>
                        </a:rPr>
                        <a:t>Rs.485</a:t>
                      </a:r>
                      <a:r>
                        <a:rPr lang="en-US" sz="1600" u="none" strike="noStrike" cap="none">
                          <a:latin typeface="Calibri"/>
                          <a:ea typeface="Calibri"/>
                          <a:cs typeface="Calibri"/>
                          <a:sym typeface="Calibri"/>
                        </a:rPr>
                        <a:t>/- 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a:t>
                      </a:r>
                      <a:r>
                        <a:rPr lang="en-US" sz="1600" u="none" strike="noStrike" cap="none">
                          <a:latin typeface="Calibri"/>
                          <a:ea typeface="Calibri"/>
                          <a:cs typeface="Calibri"/>
                          <a:sym typeface="Calibri"/>
                        </a:rPr>
                        <a:t> of pay subject to a maximum of </a:t>
                      </a:r>
                      <a:r>
                        <a:rPr lang="en-US" sz="1600" b="1" u="none" strike="noStrike" cap="none">
                          <a:latin typeface="Calibri"/>
                          <a:ea typeface="Calibri"/>
                          <a:cs typeface="Calibri"/>
                          <a:sym typeface="Calibri"/>
                        </a:rPr>
                        <a:t>Rs.485/</a:t>
                      </a:r>
                      <a:r>
                        <a:rPr lang="en-US" sz="1600" u="none" strike="noStrike" cap="none">
                          <a:latin typeface="Calibri"/>
                          <a:ea typeface="Calibri"/>
                          <a:cs typeface="Calibri"/>
                          <a:sym typeface="Calibri"/>
                        </a:rPr>
                        <a:t>- per month</a:t>
                      </a:r>
                      <a:endParaRPr sz="1400" u="none" strike="noStrike" cap="none"/>
                    </a:p>
                  </a:txBody>
                  <a:tcPr marL="61375" marR="61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457200" y="338138"/>
            <a:ext cx="8229600" cy="2605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3209"/>
              <a:buNone/>
            </a:pPr>
            <a:r>
              <a:rPr lang="en-US" sz="3600" b="1"/>
              <a:t> </a:t>
            </a:r>
            <a:r>
              <a:rPr lang="en-US" sz="2000" b="1" u="sng"/>
              <a:t>KIT ALLOWANCE wef 01/02/2016</a:t>
            </a:r>
            <a:endParaRPr sz="2000"/>
          </a:p>
        </p:txBody>
      </p:sp>
      <p:sp>
        <p:nvSpPr>
          <p:cNvPr id="170" name="Google Shape;170;p26"/>
          <p:cNvSpPr txBox="1"/>
          <p:nvPr/>
        </p:nvSpPr>
        <p:spPr>
          <a:xfrm>
            <a:off x="457200" y="1306285"/>
            <a:ext cx="8229600" cy="472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Payable to Class I and III/IV employees if they are transferred to a hill station where HSA is paid. </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Rs 6,000/- (One time) for officers and Rs.1500/- for Class III/IV employees.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Calibri"/>
                <a:ea typeface="Calibri"/>
                <a:cs typeface="Calibri"/>
                <a:sym typeface="Calibri"/>
              </a:rPr>
              <a:t>The Kit Allowance shall not payable: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Noto Sans Symbols"/>
              <a:buChar char="✔"/>
            </a:pPr>
            <a:r>
              <a:rPr lang="en-US" sz="2400" b="1" i="0" u="none" strike="noStrike" cap="none">
                <a:solidFill>
                  <a:schemeClr val="dk1"/>
                </a:solidFill>
                <a:latin typeface="Calibri"/>
                <a:ea typeface="Calibri"/>
                <a:cs typeface="Calibri"/>
                <a:sym typeface="Calibri"/>
              </a:rPr>
              <a:t>For transfer from one hill station to another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Noto Sans Symbols"/>
              <a:buChar char="✔"/>
            </a:pPr>
            <a:r>
              <a:rPr lang="en-US" sz="2400" b="1" i="0" u="none" strike="noStrike" cap="none">
                <a:solidFill>
                  <a:schemeClr val="dk1"/>
                </a:solidFill>
                <a:latin typeface="Calibri"/>
                <a:ea typeface="Calibri"/>
                <a:cs typeface="Calibri"/>
                <a:sym typeface="Calibri"/>
              </a:rPr>
              <a:t>To Class III/IV employees, if the same was drawn any time  during the preceding three years.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Noto Sans Symbols"/>
              <a:buChar char="✔"/>
            </a:pPr>
            <a:r>
              <a:rPr lang="en-US" sz="2400" b="1" i="0" u="none" strike="noStrike" cap="none">
                <a:solidFill>
                  <a:schemeClr val="dk1"/>
                </a:solidFill>
                <a:latin typeface="Calibri"/>
                <a:ea typeface="Calibri"/>
                <a:cs typeface="Calibri"/>
                <a:sym typeface="Calibri"/>
              </a:rPr>
              <a:t>Not payable to Dev. Officers Grade I &amp; Grade II.</a:t>
            </a:r>
            <a:endParaRPr/>
          </a:p>
          <a:p>
            <a:pPr marL="0" marR="0" lvl="0" indent="0" algn="l" rtl="0">
              <a:lnSpc>
                <a:spcPct val="100000"/>
              </a:lnSpc>
              <a:spcBef>
                <a:spcPts val="0"/>
              </a:spcBef>
              <a:spcAft>
                <a:spcPts val="0"/>
              </a:spcAft>
              <a:buNone/>
            </a:pPr>
            <a:endParaRPr sz="2000" b="1" i="0" u="sng" strike="noStrike" cap="none">
              <a:solidFill>
                <a:srgbClr val="00B050"/>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sng" strike="noStrike" cap="none">
                <a:solidFill>
                  <a:srgbClr val="00B050"/>
                </a:solidFill>
                <a:latin typeface="Arial"/>
                <a:ea typeface="Arial"/>
                <a:cs typeface="Arial"/>
                <a:sym typeface="Arial"/>
              </a:rPr>
              <a:t>Paradeep Port Allowance</a:t>
            </a:r>
            <a:endParaRPr/>
          </a:p>
          <a:p>
            <a:pPr marL="0" marR="0" lvl="0" indent="0" algn="l" rtl="0">
              <a:lnSpc>
                <a:spcPct val="100000"/>
              </a:lnSpc>
              <a:spcBef>
                <a:spcPts val="0"/>
              </a:spcBef>
              <a:spcAft>
                <a:spcPts val="0"/>
              </a:spcAft>
              <a:buClr>
                <a:schemeClr val="dk1"/>
              </a:buClr>
              <a:buSzPts val="2800"/>
              <a:buFont typeface="Noto Sans Symbols"/>
              <a:buChar char="✔"/>
            </a:pPr>
            <a:r>
              <a:rPr lang="en-US" sz="2000" b="1" i="0" u="none" strike="noStrike" cap="none">
                <a:solidFill>
                  <a:schemeClr val="dk1"/>
                </a:solidFill>
                <a:latin typeface="Candara"/>
                <a:ea typeface="Candara"/>
                <a:cs typeface="Candara"/>
                <a:sym typeface="Candara"/>
              </a:rPr>
              <a:t>Rs 185/- per month shall be paid to confirmed employees of all classes and cadres, as long as he/she is posted in the company’s office in Paradeep port.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Noto Sans Symbols"/>
              <a:buChar char="✔"/>
            </a:pPr>
            <a:r>
              <a:rPr lang="en-US" sz="2000" b="1" i="0" u="none" strike="noStrike" cap="none">
                <a:solidFill>
                  <a:schemeClr val="dk1"/>
                </a:solidFill>
                <a:latin typeface="Candara"/>
                <a:ea typeface="Candara"/>
                <a:cs typeface="Candara"/>
                <a:sym typeface="Candara"/>
              </a:rPr>
              <a:t>This allowance shall not be treated as Basic salary for any purpose. </a:t>
            </a:r>
            <a:endParaRPr sz="2000" b="0" i="0"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b="1" i="0" u="sng"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3209"/>
              <a:buNone/>
            </a:pPr>
            <a:r>
              <a:rPr lang="en-US" sz="3600" b="1" u="sng"/>
              <a:t>Allowance for Technical Qualifications for Class II &amp; III/IV employees:(01/08/2012)</a:t>
            </a:r>
            <a:endParaRPr sz="3600"/>
          </a:p>
        </p:txBody>
      </p:sp>
      <p:graphicFrame>
        <p:nvGraphicFramePr>
          <p:cNvPr id="176" name="Google Shape;176;p27"/>
          <p:cNvGraphicFramePr/>
          <p:nvPr/>
        </p:nvGraphicFramePr>
        <p:xfrm>
          <a:off x="609600" y="1752600"/>
          <a:ext cx="7848600" cy="4391500"/>
        </p:xfrm>
        <a:graphic>
          <a:graphicData uri="http://schemas.openxmlformats.org/drawingml/2006/table">
            <a:tbl>
              <a:tblPr>
                <a:noFill/>
                <a:tableStyleId>{F4AD77D5-E34E-4C20-AE07-67A292CDD662}</a:tableStyleId>
              </a:tblPr>
              <a:tblGrid>
                <a:gridCol w="489850"/>
                <a:gridCol w="4017275"/>
                <a:gridCol w="3341475"/>
              </a:tblGrid>
              <a:tr h="5225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Sl. No.</a:t>
                      </a:r>
                      <a:endParaRPr sz="1400" u="none" strike="noStrike" cap="none"/>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Examination</a:t>
                      </a:r>
                      <a:endParaRPr sz="1400" u="none" strike="noStrike" cap="none"/>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Allowance for Technical</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Qualification per month (in Rs.)</a:t>
                      </a:r>
                      <a:endParaRPr sz="1400" u="none" strike="noStrike" cap="none"/>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4387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316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342900" algn="ctr" rtl="0">
                        <a:lnSpc>
                          <a:spcPct val="100000"/>
                        </a:lnSpc>
                        <a:spcBef>
                          <a:spcPts val="0"/>
                        </a:spcBef>
                        <a:spcAft>
                          <a:spcPts val="0"/>
                        </a:spcAft>
                        <a:buClr>
                          <a:schemeClr val="dk1"/>
                        </a:buClr>
                        <a:buSzPts val="1600"/>
                        <a:buFont typeface="Calibri"/>
                        <a:buAutoNum type="romanLcParenR"/>
                      </a:pPr>
                      <a:r>
                        <a:rPr lang="en-US" sz="1600" b="1" u="none" strike="noStrike" cap="none">
                          <a:latin typeface="Calibri"/>
                          <a:ea typeface="Calibri"/>
                          <a:cs typeface="Calibri"/>
                          <a:sym typeface="Calibri"/>
                        </a:rPr>
                        <a:t>LIII or LCII</a:t>
                      </a:r>
                      <a:endParaRPr sz="1600" u="none" strike="noStrike" cap="none">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1600"/>
                        <a:buFont typeface="Calibri"/>
                        <a:buAutoNum type="romanLcParenR"/>
                      </a:pPr>
                      <a:r>
                        <a:rPr lang="en-US" sz="1600" b="1" u="none" strike="noStrike" cap="none">
                          <a:latin typeface="Calibri"/>
                          <a:ea typeface="Calibri"/>
                          <a:cs typeface="Calibri"/>
                          <a:sym typeface="Calibri"/>
                        </a:rPr>
                        <a:t>AIII or ACII</a:t>
                      </a:r>
                      <a:endParaRPr sz="1600" u="none" strike="noStrike" cap="none">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1600"/>
                        <a:buFont typeface="Calibri"/>
                        <a:buAutoNum type="romanLcParenR"/>
                      </a:pPr>
                      <a:r>
                        <a:rPr lang="en-US" sz="1600" b="1" u="none" strike="noStrike" cap="none">
                          <a:latin typeface="Calibri"/>
                          <a:ea typeface="Calibri"/>
                          <a:cs typeface="Calibri"/>
                          <a:sym typeface="Calibri"/>
                        </a:rPr>
                        <a:t>FIII or FCII</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340</a:t>
                      </a:r>
                      <a:endParaRPr sz="16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925</a:t>
                      </a:r>
                      <a:endParaRPr sz="16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1550</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167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Institute of Actuaries: On passing each subject</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340</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523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Institute of Chartered Accountants or</a:t>
                      </a:r>
                      <a:r>
                        <a:rPr lang="en-US" sz="1600" b="0" u="none" strike="noStrike" cap="none">
                          <a:latin typeface="Calibri"/>
                          <a:ea typeface="Calibri"/>
                          <a:cs typeface="Calibri"/>
                          <a:sym typeface="Calibri"/>
                        </a:rPr>
                        <a:t> </a:t>
                      </a:r>
                      <a:r>
                        <a:rPr lang="en-US" sz="1600" b="1" u="none" strike="noStrike" cap="none">
                          <a:latin typeface="Calibri"/>
                          <a:ea typeface="Calibri"/>
                          <a:cs typeface="Calibri"/>
                          <a:sym typeface="Calibri"/>
                        </a:rPr>
                        <a:t>Cost and Works Accountant:</a:t>
                      </a:r>
                      <a:endParaRPr sz="16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on completion of</a:t>
                      </a:r>
                      <a:endParaRPr sz="1600" u="none" strike="noStrike" cap="none">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1600"/>
                        <a:buFont typeface="Calibri"/>
                        <a:buAutoNum type="romanLcParenR"/>
                      </a:pPr>
                      <a:r>
                        <a:rPr lang="en-US" sz="1600" b="1" u="none" strike="noStrike" cap="none">
                          <a:latin typeface="Calibri"/>
                          <a:ea typeface="Calibri"/>
                          <a:cs typeface="Calibri"/>
                          <a:sym typeface="Calibri"/>
                        </a:rPr>
                        <a:t>Intermediate Examination</a:t>
                      </a:r>
                      <a:endParaRPr sz="1600" u="none" strike="noStrike" cap="none">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1600"/>
                        <a:buFont typeface="Calibri"/>
                        <a:buAutoNum type="romanLcParenR"/>
                      </a:pPr>
                      <a:r>
                        <a:rPr lang="en-US" sz="1600" b="1" u="none" strike="noStrike" cap="none">
                          <a:latin typeface="Calibri"/>
                          <a:ea typeface="Calibri"/>
                          <a:cs typeface="Calibri"/>
                          <a:sym typeface="Calibri"/>
                        </a:rPr>
                        <a:t>Final Group A or Group B</a:t>
                      </a:r>
                      <a:endParaRPr sz="1600" u="none" strike="noStrike" cap="none">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1600"/>
                        <a:buFont typeface="Calibri"/>
                        <a:buAutoNum type="romanLcParenR"/>
                      </a:pPr>
                      <a:r>
                        <a:rPr lang="en-US" sz="1600" b="1" u="none" strike="noStrike" cap="none">
                          <a:latin typeface="Calibri"/>
                          <a:ea typeface="Calibri"/>
                          <a:cs typeface="Calibri"/>
                          <a:sym typeface="Calibri"/>
                        </a:rPr>
                        <a:t>Final Group A &amp; Group B</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665</a:t>
                      </a:r>
                      <a:endParaRPr sz="16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1135</a:t>
                      </a:r>
                      <a:endParaRPr sz="16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1550</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0285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4</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On completion of MBA from a recognized </a:t>
                      </a:r>
                      <a:endParaRPr sz="16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(by UGC)</a:t>
                      </a:r>
                      <a:endParaRPr sz="16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University or Institution </a:t>
                      </a:r>
                      <a:endParaRPr sz="16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(AICTE Approved course)</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1550</a:t>
                      </a:r>
                      <a:endParaRPr sz="16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t>
                      </a:r>
                      <a:r>
                        <a:rPr lang="en-US" sz="1600" b="1" i="1" u="none" strike="noStrike" cap="none">
                          <a:latin typeface="Calibri"/>
                          <a:ea typeface="Calibri"/>
                          <a:cs typeface="Calibri"/>
                          <a:sym typeface="Calibri"/>
                        </a:rPr>
                        <a:t>this is applicable only to Class III &amp; IV employees</a:t>
                      </a:r>
                      <a:r>
                        <a:rPr lang="en-US" sz="1600" b="1" u="none" strike="noStrike" cap="none">
                          <a:latin typeface="Calibri"/>
                          <a:ea typeface="Calibri"/>
                          <a:cs typeface="Calibri"/>
                          <a:sym typeface="Calibri"/>
                        </a:rPr>
                        <a:t>)</a:t>
                      </a:r>
                      <a:endParaRPr sz="1600" u="none" strike="noStrike" cap="none">
                        <a:latin typeface="Calibri"/>
                        <a:ea typeface="Calibri"/>
                        <a:cs typeface="Calibri"/>
                        <a:sym typeface="Calibri"/>
                      </a:endParaRPr>
                    </a:p>
                  </a:txBody>
                  <a:tcPr marL="48375" marR="483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533400" y="338138"/>
            <a:ext cx="8153400" cy="50006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64814"/>
              <a:buNone/>
            </a:pPr>
            <a:r>
              <a:rPr lang="en-US" sz="2400" b="1" u="sng"/>
              <a:t>Functional Allowance payable to Class III/IV employees(01/08/2012)</a:t>
            </a:r>
            <a:endParaRPr sz="2400"/>
          </a:p>
        </p:txBody>
      </p:sp>
      <p:graphicFrame>
        <p:nvGraphicFramePr>
          <p:cNvPr id="182" name="Google Shape;182;p28"/>
          <p:cNvGraphicFramePr/>
          <p:nvPr/>
        </p:nvGraphicFramePr>
        <p:xfrm>
          <a:off x="609600" y="990600"/>
          <a:ext cx="7620000" cy="4855182"/>
        </p:xfrm>
        <a:graphic>
          <a:graphicData uri="http://schemas.openxmlformats.org/drawingml/2006/table">
            <a:tbl>
              <a:tblPr>
                <a:noFill/>
                <a:tableStyleId>{F4AD77D5-E34E-4C20-AE07-67A292CDD662}</a:tableStyleId>
              </a:tblPr>
              <a:tblGrid>
                <a:gridCol w="326575"/>
                <a:gridCol w="5007425"/>
                <a:gridCol w="2286000"/>
              </a:tblGrid>
              <a:tr h="391875">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Sl.No.</a:t>
                      </a:r>
                      <a:endParaRPr sz="1400" u="none" strike="noStrike" cap="none">
                        <a:solidFill>
                          <a:srgbClr val="FF0000"/>
                        </a:solidFill>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Cadre-Functions</a:t>
                      </a:r>
                      <a:endParaRPr sz="1400" u="none" strike="noStrike" cap="none">
                        <a:solidFill>
                          <a:srgbClr val="FF0000"/>
                        </a:solidFill>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Amount (in Rs.)</a:t>
                      </a:r>
                      <a:endParaRPr sz="1400" u="none" strike="noStrike" cap="none">
                        <a:solidFill>
                          <a:srgbClr val="FF0000"/>
                        </a:solidFill>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98145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Subordinate Staff engaged in either as Key Holder or for carrying cash to or from Bank, as his regular and main function, where the amount of cash carried during a calendar month is ordinarily Rs.25,000/- or more</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700</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98145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Other Subordinate Staff working as Liftmen, Machine Operators, Head Peons, Jamadars, Daftaries, AC Plant Operators and Heavy Vehicle Drivers, who were assigned these functions before 1.1.2006 </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165</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0254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3</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Assistant (Sr. Assistant in the event of non-availability of Assistant) engaged in handling cash in an office, as his regular and main function, where the amount of cash transaction during a calendar month is ordinarily Rs.25,000/- or more</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1500</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360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4</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Telex Operators, Punch Card Operators, Unit Record Machine Operators and comptists, who were assigned these functions before 1.1.2006</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60</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604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5</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Stenographers to CMDs, Scale VII &amp; VI and equivalent positions </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75</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965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6</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Employees performing the functions of Audit Assistants</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850</a:t>
                      </a:r>
                      <a:endParaRPr sz="1400" u="none" strike="noStrike" cap="none">
                        <a:latin typeface="Calibri"/>
                        <a:ea typeface="Calibri"/>
                        <a:cs typeface="Calibri"/>
                        <a:sym typeface="Calibri"/>
                      </a:endParaRPr>
                    </a:p>
                  </a:txBody>
                  <a:tcPr marL="24700" marR="24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p:nvPr/>
        </p:nvSpPr>
        <p:spPr>
          <a:xfrm>
            <a:off x="381000" y="478064"/>
            <a:ext cx="8534400" cy="6202363"/>
          </a:xfrm>
          <a:prstGeom prst="rect">
            <a:avLst/>
          </a:prstGeom>
          <a:no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dirty="0">
                <a:solidFill>
                  <a:srgbClr val="FF0000"/>
                </a:solidFill>
                <a:latin typeface="Calibri"/>
                <a:ea typeface="Calibri"/>
                <a:cs typeface="Calibri"/>
                <a:sym typeface="Calibri"/>
              </a:rPr>
              <a:t>CONVEYANCE ALLOWANCE TO PH EMPLOYEES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340F65"/>
              </a:buClr>
              <a:buSzPts val="2400"/>
              <a:buFont typeface="Calibri"/>
              <a:buChar char="•"/>
            </a:pPr>
            <a:r>
              <a:rPr lang="en-US" sz="2400" b="1" i="0" u="none" strike="noStrike" cap="none" dirty="0">
                <a:solidFill>
                  <a:srgbClr val="340F65"/>
                </a:solidFill>
                <a:latin typeface="Calibri"/>
                <a:ea typeface="Calibri"/>
                <a:cs typeface="Calibri"/>
                <a:sym typeface="Calibri"/>
              </a:rPr>
              <a:t>With effect from 01.01.11, payable to Blind and orthopedically handicapped employees of all classes @ Rs.400/- p.m.  With effect from 01.08.14, this benefit has been extended to Deaf and Dumb employees also.</a:t>
            </a:r>
            <a:endParaRPr dirty="0"/>
          </a:p>
          <a:p>
            <a:pPr marL="0" marR="0" lvl="0" indent="0" algn="just" rtl="0">
              <a:lnSpc>
                <a:spcPct val="100000"/>
              </a:lnSpc>
              <a:spcBef>
                <a:spcPts val="0"/>
              </a:spcBef>
              <a:spcAft>
                <a:spcPts val="0"/>
              </a:spcAft>
              <a:buNone/>
            </a:pPr>
            <a:endParaRPr sz="1200" b="0" i="0" u="none" strike="noStrike" cap="none" dirty="0">
              <a:solidFill>
                <a:srgbClr val="340F65"/>
              </a:solidFill>
              <a:latin typeface="Arial"/>
              <a:ea typeface="Arial"/>
              <a:cs typeface="Arial"/>
              <a:sym typeface="Arial"/>
            </a:endParaRPr>
          </a:p>
          <a:p>
            <a:pPr marL="0" marR="0" lvl="0" indent="0" algn="just" rtl="0">
              <a:lnSpc>
                <a:spcPct val="100000"/>
              </a:lnSpc>
              <a:spcBef>
                <a:spcPts val="0"/>
              </a:spcBef>
              <a:spcAft>
                <a:spcPts val="0"/>
              </a:spcAft>
              <a:buClr>
                <a:srgbClr val="340F65"/>
              </a:buClr>
              <a:buSzPts val="2400"/>
              <a:buFont typeface="Arial"/>
              <a:buChar char="•"/>
            </a:pPr>
            <a:r>
              <a:rPr lang="en-US" sz="1800" b="0" i="0" u="none" strike="noStrike" cap="none" dirty="0">
                <a:solidFill>
                  <a:srgbClr val="340F65"/>
                </a:solidFill>
                <a:latin typeface="Arial"/>
                <a:ea typeface="Arial"/>
                <a:cs typeface="Arial"/>
                <a:sym typeface="Arial"/>
              </a:rPr>
              <a:t>An employee shall be eligible for conveyance allowance if he/she has a minimum of 40% permanent/partial disability of either upper or lower limits or 50% permanent/partial disability of both upper and lower limbs together</a:t>
            </a: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dirty="0">
              <a:solidFill>
                <a:srgbClr val="340F65"/>
              </a:solidFill>
              <a:latin typeface="Arial"/>
              <a:ea typeface="Arial"/>
              <a:cs typeface="Arial"/>
              <a:sym typeface="Arial"/>
            </a:endParaRPr>
          </a:p>
          <a:p>
            <a:pPr marL="0" marR="0" lvl="0" indent="0" algn="just" rtl="0">
              <a:lnSpc>
                <a:spcPct val="100000"/>
              </a:lnSpc>
              <a:spcBef>
                <a:spcPts val="0"/>
              </a:spcBef>
              <a:spcAft>
                <a:spcPts val="0"/>
              </a:spcAft>
              <a:buClr>
                <a:srgbClr val="340F65"/>
              </a:buClr>
              <a:buSzPts val="2400"/>
              <a:buFont typeface="Arial"/>
              <a:buChar char="•"/>
            </a:pPr>
            <a:r>
              <a:rPr lang="en-US" sz="1800" b="0" i="0" u="none" strike="noStrike" cap="none" dirty="0">
                <a:solidFill>
                  <a:srgbClr val="340F65"/>
                </a:solidFill>
                <a:latin typeface="Arial"/>
                <a:ea typeface="Arial"/>
                <a:cs typeface="Arial"/>
                <a:sym typeface="Arial"/>
              </a:rPr>
              <a:t>An employee shall be deemed to be blind &amp; eligible for conveyance allowance when his/her vision is less than 3/60 or field vision is less than 10 in both eyes.</a:t>
            </a: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dirty="0">
                <a:solidFill>
                  <a:srgbClr val="340F65"/>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340F65"/>
              </a:buClr>
              <a:buSzPts val="2400"/>
              <a:buFont typeface="Arial"/>
              <a:buChar char="•"/>
            </a:pPr>
            <a:r>
              <a:rPr lang="en-US" sz="1800" b="0" i="0" u="none" strike="noStrike" cap="none" dirty="0">
                <a:solidFill>
                  <a:srgbClr val="340F65"/>
                </a:solidFill>
                <a:latin typeface="Arial"/>
                <a:ea typeface="Arial"/>
                <a:cs typeface="Arial"/>
                <a:sym typeface="Arial"/>
              </a:rPr>
              <a:t>The Conveyance Allowance shall be payable from the date of recommendation of the Appropriate medical authority. </a:t>
            </a:r>
            <a:endParaRPr sz="1800" b="0" i="0" u="none" strike="noStrike" cap="none" dirty="0">
              <a:solidFill>
                <a:srgbClr val="340F65"/>
              </a:solidFill>
              <a:latin typeface="Arial"/>
              <a:ea typeface="Arial"/>
              <a:cs typeface="Arial"/>
              <a:sym typeface="Arial"/>
            </a:endParaRPr>
          </a:p>
          <a:p>
            <a:pPr marL="0" marR="0" lvl="0" indent="0" algn="just" rtl="0">
              <a:lnSpc>
                <a:spcPct val="100000"/>
              </a:lnSpc>
              <a:spcBef>
                <a:spcPts val="0"/>
              </a:spcBef>
              <a:spcAft>
                <a:spcPts val="0"/>
              </a:spcAft>
              <a:buClr>
                <a:srgbClr val="340F65"/>
              </a:buClr>
              <a:buSzPts val="2400"/>
              <a:buFont typeface="Arial"/>
              <a:buChar char="•"/>
            </a:pPr>
            <a:r>
              <a:rPr lang="en-US" sz="1800" b="0" i="0" u="none" strike="noStrike" cap="none" dirty="0">
                <a:solidFill>
                  <a:srgbClr val="340F65"/>
                </a:solidFill>
                <a:latin typeface="Arial"/>
                <a:ea typeface="Arial"/>
                <a:cs typeface="Arial"/>
                <a:sym typeface="Arial"/>
              </a:rPr>
              <a:t>The employees concerned should apply to HO or his/her R.O. through proper channel for the grant of this conveyance allowance. </a:t>
            </a: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200" b="0" i="0" u="none" strike="noStrike" cap="none" dirty="0">
              <a:solidFill>
                <a:srgbClr val="340F65"/>
              </a:solidFill>
              <a:latin typeface="Arial"/>
              <a:ea typeface="Arial"/>
              <a:cs typeface="Arial"/>
              <a:sym typeface="Arial"/>
            </a:endParaRPr>
          </a:p>
          <a:p>
            <a:pPr marL="0" marR="0" lvl="0" indent="0" algn="just" rtl="0">
              <a:lnSpc>
                <a:spcPct val="100000"/>
              </a:lnSpc>
              <a:spcBef>
                <a:spcPts val="0"/>
              </a:spcBef>
              <a:spcAft>
                <a:spcPts val="0"/>
              </a:spcAft>
              <a:buClr>
                <a:srgbClr val="340F65"/>
              </a:buClr>
              <a:buSzPts val="2400"/>
              <a:buFont typeface="Arial"/>
              <a:buChar char="•"/>
            </a:pPr>
            <a:r>
              <a:rPr lang="en-US" sz="1800" b="0" i="0" u="none" strike="noStrike" cap="none" dirty="0">
                <a:solidFill>
                  <a:srgbClr val="340F65"/>
                </a:solidFill>
                <a:latin typeface="Arial"/>
                <a:ea typeface="Arial"/>
                <a:cs typeface="Arial"/>
                <a:sym typeface="Arial"/>
              </a:rPr>
              <a:t>This Conveyance Allowance shall be payable to all categories of orthopedically handicapped/blind/deaf/dumb employees who are not otherwise eligible for conveyance facilities under any other rules of the Company.</a:t>
            </a: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200" b="0" i="0" u="none" strike="noStrike" cap="none" dirty="0">
              <a:solidFill>
                <a:srgbClr val="340F65"/>
              </a:solidFill>
              <a:latin typeface="Arial"/>
              <a:ea typeface="Arial"/>
              <a:cs typeface="Arial"/>
              <a:sym typeface="Arial"/>
            </a:endParaRPr>
          </a:p>
          <a:p>
            <a:pPr marL="0" marR="0" lvl="0" indent="0" algn="just" rtl="0">
              <a:lnSpc>
                <a:spcPct val="100000"/>
              </a:lnSpc>
              <a:spcBef>
                <a:spcPts val="0"/>
              </a:spcBef>
              <a:spcAft>
                <a:spcPts val="0"/>
              </a:spcAft>
              <a:buClr>
                <a:srgbClr val="340F65"/>
              </a:buClr>
              <a:buSzPts val="2400"/>
              <a:buFont typeface="Arial"/>
              <a:buChar char="•"/>
            </a:pPr>
            <a:r>
              <a:rPr lang="en-US" sz="1800" b="0" i="0" u="none" strike="noStrike" cap="none" dirty="0">
                <a:solidFill>
                  <a:srgbClr val="340F65"/>
                </a:solidFill>
                <a:latin typeface="Arial"/>
                <a:ea typeface="Arial"/>
                <a:cs typeface="Arial"/>
                <a:sym typeface="Arial"/>
              </a:rPr>
              <a:t>The Conveyance Allowance shall not be payable during any period of leave (except CL), joining time or suspension.</a:t>
            </a:r>
            <a:endParaRPr sz="1800" b="0" i="0" u="none" strike="noStrike" cap="none" dirty="0">
              <a:solidFill>
                <a:srgbClr val="000000"/>
              </a:solidFill>
              <a:latin typeface="Arial"/>
              <a:ea typeface="Arial"/>
              <a:cs typeface="Arial"/>
              <a:sym typeface="Arial"/>
            </a:endParaRPr>
          </a:p>
          <a:p>
            <a:pPr marL="0" marR="0" lvl="0" indent="152400" algn="just" rtl="0">
              <a:lnSpc>
                <a:spcPct val="100000"/>
              </a:lnSpc>
              <a:spcBef>
                <a:spcPts val="0"/>
              </a:spcBef>
              <a:spcAft>
                <a:spcPts val="0"/>
              </a:spcAft>
              <a:buClr>
                <a:srgbClr val="340F65"/>
              </a:buClr>
              <a:buSzPts val="2400"/>
              <a:buFont typeface="Arial"/>
              <a:buNone/>
            </a:pPr>
            <a:endParaRPr sz="18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1400"/>
              <a:buNone/>
            </a:pPr>
            <a:r>
              <a:rPr lang="en-US" sz="5400" b="1"/>
              <a:t>NON CORE BENEFITS</a:t>
            </a:r>
            <a:endParaRPr sz="54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609600" y="17318"/>
            <a:ext cx="7886700" cy="6254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3209"/>
              <a:buNone/>
            </a:pPr>
            <a:r>
              <a:rPr lang="en-US" sz="3600" b="1">
                <a:latin typeface="Libre Baskerville"/>
                <a:ea typeface="Libre Baskerville"/>
                <a:cs typeface="Libre Baskerville"/>
                <a:sym typeface="Libre Baskerville"/>
              </a:rPr>
              <a:t/>
            </a:r>
            <a:br>
              <a:rPr lang="en-US" sz="3600" b="1">
                <a:latin typeface="Libre Baskerville"/>
                <a:ea typeface="Libre Baskerville"/>
                <a:cs typeface="Libre Baskerville"/>
                <a:sym typeface="Libre Baskerville"/>
              </a:rPr>
            </a:br>
            <a:r>
              <a:rPr lang="en-US" sz="3600" b="1">
                <a:latin typeface="Libre Baskerville"/>
                <a:ea typeface="Libre Baskerville"/>
                <a:cs typeface="Libre Baskerville"/>
                <a:sym typeface="Libre Baskerville"/>
              </a:rPr>
              <a:t>LEAVES </a:t>
            </a:r>
            <a:br>
              <a:rPr lang="en-US" sz="3600" b="1">
                <a:latin typeface="Libre Baskerville"/>
                <a:ea typeface="Libre Baskerville"/>
                <a:cs typeface="Libre Baskerville"/>
                <a:sym typeface="Libre Baskerville"/>
              </a:rPr>
            </a:br>
            <a:r>
              <a:rPr lang="en-US" sz="1300" b="1">
                <a:latin typeface="Libre Baskerville"/>
                <a:ea typeface="Libre Baskerville"/>
                <a:cs typeface="Libre Baskerville"/>
                <a:sym typeface="Libre Baskerville"/>
              </a:rPr>
              <a:t>(CANNOT BE CLAIMED AS MATTER OF RIGHT—PRIOR SANCTION REQUIRED</a:t>
            </a:r>
            <a:r>
              <a:rPr lang="en-US" sz="2000" b="1">
                <a:latin typeface="Libre Baskerville"/>
                <a:ea typeface="Libre Baskerville"/>
                <a:cs typeface="Libre Baskerville"/>
                <a:sym typeface="Libre Baskerville"/>
              </a:rPr>
              <a:t>)</a:t>
            </a:r>
            <a:endParaRPr sz="3600" b="1">
              <a:latin typeface="Libre Baskerville"/>
              <a:ea typeface="Libre Baskerville"/>
              <a:cs typeface="Libre Baskerville"/>
              <a:sym typeface="Libre Baskerville"/>
            </a:endParaRPr>
          </a:p>
        </p:txBody>
      </p:sp>
      <p:graphicFrame>
        <p:nvGraphicFramePr>
          <p:cNvPr id="198" name="Google Shape;198;p31"/>
          <p:cNvGraphicFramePr/>
          <p:nvPr>
            <p:extLst>
              <p:ext uri="{D42A27DB-BD31-4B8C-83A1-F6EECF244321}">
                <p14:modId xmlns:p14="http://schemas.microsoft.com/office/powerpoint/2010/main" val="4249267767"/>
              </p:ext>
            </p:extLst>
          </p:nvPr>
        </p:nvGraphicFramePr>
        <p:xfrm>
          <a:off x="359229" y="999468"/>
          <a:ext cx="8588825" cy="5816036"/>
        </p:xfrm>
        <a:graphic>
          <a:graphicData uri="http://schemas.openxmlformats.org/drawingml/2006/table">
            <a:tbl>
              <a:tblPr>
                <a:noFill/>
                <a:tableStyleId>{F4AD77D5-E34E-4C20-AE07-67A292CDD662}</a:tableStyleId>
              </a:tblPr>
              <a:tblGrid>
                <a:gridCol w="1767325"/>
                <a:gridCol w="6821500"/>
              </a:tblGrid>
              <a:tr h="712100">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dirty="0">
                          <a:solidFill>
                            <a:srgbClr val="000000"/>
                          </a:solidFill>
                          <a:latin typeface="Calibri"/>
                          <a:ea typeface="Calibri"/>
                          <a:cs typeface="Calibri"/>
                          <a:sym typeface="Calibri"/>
                        </a:rPr>
                        <a:t>Casual Leave</a:t>
                      </a:r>
                      <a:r>
                        <a:rPr lang="en-US" sz="1300" b="1" u="none" strike="noStrike" cap="none" dirty="0">
                          <a:solidFill>
                            <a:srgbClr val="000066"/>
                          </a:solidFill>
                          <a:latin typeface="Times New Roman"/>
                          <a:ea typeface="Times New Roman"/>
                          <a:cs typeface="Times New Roman"/>
                          <a:sym typeface="Times New Roman"/>
                        </a:rPr>
                        <a:t> (CL)</a:t>
                      </a:r>
                      <a:endParaRPr sz="1300" b="1" u="none" strike="noStrike" cap="none" dirty="0">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0000"/>
                          </a:solidFill>
                          <a:latin typeface="Calibri"/>
                          <a:ea typeface="Calibri"/>
                          <a:cs typeface="Calibri"/>
                          <a:sym typeface="Calibri"/>
                        </a:rPr>
                        <a:t>12 days (can avail 5 full days of CL at a stretch &amp; Half day CL {1</a:t>
                      </a:r>
                      <a:r>
                        <a:rPr lang="en-US" sz="1300" u="none" strike="noStrike" cap="none" baseline="30000">
                          <a:solidFill>
                            <a:srgbClr val="000000"/>
                          </a:solidFill>
                          <a:latin typeface="Calibri"/>
                          <a:ea typeface="Calibri"/>
                          <a:cs typeface="Calibri"/>
                          <a:sym typeface="Calibri"/>
                        </a:rPr>
                        <a:t>st</a:t>
                      </a:r>
                      <a:r>
                        <a:rPr lang="en-US" sz="1300" u="none" strike="noStrike" cap="none">
                          <a:solidFill>
                            <a:srgbClr val="000000"/>
                          </a:solidFill>
                          <a:latin typeface="Calibri"/>
                          <a:ea typeface="Calibri"/>
                          <a:cs typeface="Calibri"/>
                          <a:sym typeface="Calibri"/>
                        </a:rPr>
                        <a:t>  half or 2</a:t>
                      </a:r>
                      <a:r>
                        <a:rPr lang="en-US" sz="1300" u="none" strike="noStrike" cap="none" baseline="30000">
                          <a:solidFill>
                            <a:srgbClr val="000000"/>
                          </a:solidFill>
                          <a:latin typeface="Calibri"/>
                          <a:ea typeface="Calibri"/>
                          <a:cs typeface="Calibri"/>
                          <a:sym typeface="Calibri"/>
                        </a:rPr>
                        <a:t>nd</a:t>
                      </a:r>
                      <a:r>
                        <a:rPr lang="en-US" sz="1300" u="none" strike="noStrike" cap="none">
                          <a:solidFill>
                            <a:srgbClr val="000000"/>
                          </a:solidFill>
                          <a:latin typeface="Calibri"/>
                          <a:ea typeface="Calibri"/>
                          <a:cs typeface="Calibri"/>
                          <a:sym typeface="Calibri"/>
                        </a:rPr>
                        <a:t>  half} can be availed max. 6 times in a year). Further intervening holiday{s} &amp; Saturdays/Sundays falling between two CLs would not be counted as CL.</a:t>
                      </a:r>
                      <a:r>
                        <a:rPr lang="en-US" sz="1300" u="none" strike="noStrike" cap="none">
                          <a:solidFill>
                            <a:srgbClr val="000066"/>
                          </a:solidFill>
                          <a:latin typeface="Times New Roman"/>
                          <a:ea typeface="Times New Roman"/>
                          <a:cs typeface="Times New Roman"/>
                          <a:sym typeface="Times New Roman"/>
                        </a:rPr>
                        <a:t> 1 day CL without prior sanction can be availed.</a:t>
                      </a:r>
                      <a:endParaRPr sz="1300"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38750">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solidFill>
                            <a:srgbClr val="000000"/>
                          </a:solidFill>
                          <a:latin typeface="Calibri"/>
                          <a:ea typeface="Calibri"/>
                          <a:cs typeface="Calibri"/>
                          <a:sym typeface="Calibri"/>
                        </a:rPr>
                        <a:t>Restricted Holiday</a:t>
                      </a:r>
                      <a:r>
                        <a:rPr lang="en-US" sz="1300" b="1" u="none" strike="noStrike" cap="none">
                          <a:solidFill>
                            <a:srgbClr val="000066"/>
                          </a:solidFill>
                          <a:latin typeface="Times New Roman"/>
                          <a:ea typeface="Times New Roman"/>
                          <a:cs typeface="Times New Roman"/>
                          <a:sym typeface="Times New Roman"/>
                        </a:rPr>
                        <a:t> </a:t>
                      </a:r>
                      <a:endParaRPr sz="1300" b="1"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0000"/>
                          </a:solidFill>
                          <a:latin typeface="Calibri"/>
                          <a:ea typeface="Calibri"/>
                          <a:cs typeface="Calibri"/>
                          <a:sym typeface="Calibri"/>
                        </a:rPr>
                        <a:t>2 days (this can be selected by each employee from a list of Restricted Holidays provided at the beginning of each year.</a:t>
                      </a:r>
                      <a:r>
                        <a:rPr lang="en-US" sz="1300" u="none" strike="noStrike" cap="none">
                          <a:solidFill>
                            <a:srgbClr val="000066"/>
                          </a:solidFill>
                          <a:latin typeface="Times New Roman"/>
                          <a:ea typeface="Times New Roman"/>
                          <a:cs typeface="Times New Roman"/>
                          <a:sym typeface="Times New Roman"/>
                        </a:rPr>
                        <a:t> </a:t>
                      </a:r>
                      <a:endParaRPr sz="1300"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13175">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solidFill>
                            <a:srgbClr val="000000"/>
                          </a:solidFill>
                          <a:latin typeface="Calibri"/>
                          <a:ea typeface="Calibri"/>
                          <a:cs typeface="Calibri"/>
                          <a:sym typeface="Calibri"/>
                        </a:rPr>
                        <a:t>Earned Leave (EL)</a:t>
                      </a:r>
                      <a:endParaRPr sz="1300" b="1"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0000"/>
                          </a:solidFill>
                          <a:latin typeface="Calibri"/>
                          <a:ea typeface="Calibri"/>
                          <a:cs typeface="Calibri"/>
                          <a:sym typeface="Calibri"/>
                        </a:rPr>
                        <a:t>33.2/11 days (on every 11 working days 1 day accrued) Max. accumulation – 240 days, 270 days w.e.f 13-09-17.   It cannot be clubbed with Casual Leave. It can be sanctioned  for minimum 6 days  and maximum 120 days.</a:t>
                      </a:r>
                      <a:r>
                        <a:rPr lang="en-US" sz="1300" u="none" strike="noStrike" cap="none">
                          <a:solidFill>
                            <a:srgbClr val="000066"/>
                          </a:solidFill>
                          <a:latin typeface="Times New Roman"/>
                          <a:ea typeface="Times New Roman"/>
                          <a:cs typeface="Times New Roman"/>
                          <a:sym typeface="Times New Roman"/>
                        </a:rPr>
                        <a:t> Encashment only upto 240 days. 15 days advance application is required.</a:t>
                      </a:r>
                      <a:endParaRPr sz="1300"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38750">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solidFill>
                            <a:srgbClr val="000000"/>
                          </a:solidFill>
                          <a:latin typeface="Calibri"/>
                          <a:ea typeface="Calibri"/>
                          <a:cs typeface="Calibri"/>
                          <a:sym typeface="Calibri"/>
                        </a:rPr>
                        <a:t>Sick Leave (SL)</a:t>
                      </a:r>
                      <a:r>
                        <a:rPr lang="en-US" sz="1300" b="1" u="none" strike="noStrike" cap="none">
                          <a:solidFill>
                            <a:srgbClr val="000066"/>
                          </a:solidFill>
                          <a:latin typeface="Times New Roman"/>
                          <a:ea typeface="Times New Roman"/>
                          <a:cs typeface="Times New Roman"/>
                          <a:sym typeface="Times New Roman"/>
                        </a:rPr>
                        <a:t> </a:t>
                      </a:r>
                      <a:endParaRPr sz="1300" b="1"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300"/>
                        <a:buFont typeface="Arial"/>
                        <a:buNone/>
                      </a:pPr>
                      <a:r>
                        <a:rPr lang="en-US" sz="1300" u="none" strike="noStrike" cap="none">
                          <a:solidFill>
                            <a:srgbClr val="000000"/>
                          </a:solidFill>
                          <a:latin typeface="Calibri"/>
                          <a:ea typeface="Calibri"/>
                          <a:cs typeface="Calibri"/>
                          <a:sym typeface="Calibri"/>
                        </a:rPr>
                        <a:t>30 days on half pay basis are accumulated at the end of  every year Maximum accumulation – 240 days (h/p).</a:t>
                      </a:r>
                      <a:r>
                        <a:rPr lang="en-US" sz="1300" u="none" strike="noStrike" cap="none">
                          <a:solidFill>
                            <a:srgbClr val="000066"/>
                          </a:solidFill>
                          <a:latin typeface="Times New Roman"/>
                          <a:ea typeface="Times New Roman"/>
                          <a:cs typeface="Times New Roman"/>
                          <a:sym typeface="Times New Roman"/>
                        </a:rPr>
                        <a:t> Half day SL only in second half.</a:t>
                      </a:r>
                      <a:endParaRPr sz="1300"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48325">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dirty="0">
                          <a:solidFill>
                            <a:srgbClr val="000000"/>
                          </a:solidFill>
                          <a:latin typeface="Calibri"/>
                          <a:ea typeface="Calibri"/>
                          <a:cs typeface="Calibri"/>
                          <a:sym typeface="Calibri"/>
                        </a:rPr>
                        <a:t>Maternity Leave</a:t>
                      </a:r>
                      <a:r>
                        <a:rPr lang="en-US" sz="1300" b="1" u="none" strike="noStrike" cap="none" dirty="0">
                          <a:solidFill>
                            <a:srgbClr val="000066"/>
                          </a:solidFill>
                          <a:latin typeface="Times New Roman"/>
                          <a:ea typeface="Times New Roman"/>
                          <a:cs typeface="Times New Roman"/>
                          <a:sym typeface="Times New Roman"/>
                        </a:rPr>
                        <a:t> </a:t>
                      </a:r>
                      <a:endParaRPr sz="1300" b="1" u="none" strike="noStrike" cap="none" dirty="0">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defTabSz="914400" rtl="0" eaLnBrk="1" fontAlgn="auto" latinLnBrk="0" hangingPunct="1">
                        <a:lnSpc>
                          <a:spcPct val="115000"/>
                        </a:lnSpc>
                        <a:spcBef>
                          <a:spcPts val="0"/>
                        </a:spcBef>
                        <a:spcAft>
                          <a:spcPts val="0"/>
                        </a:spcAft>
                        <a:buClr>
                          <a:srgbClr val="000000"/>
                        </a:buClr>
                        <a:buSzPts val="1300"/>
                        <a:buFont typeface="Arial"/>
                        <a:buNone/>
                        <a:tabLst/>
                        <a:defRPr/>
                      </a:pPr>
                      <a:r>
                        <a:rPr lang="en-US" sz="1400" dirty="0" smtClean="0">
                          <a:solidFill>
                            <a:srgbClr val="002060"/>
                          </a:solidFill>
                        </a:rPr>
                        <a:t>Maximum 180 days for each confinement, </a:t>
                      </a:r>
                      <a:r>
                        <a:rPr lang="en-US" sz="1400" u="none" strike="noStrike" cap="none" dirty="0" smtClean="0">
                          <a:solidFill>
                            <a:srgbClr val="000000"/>
                          </a:solidFill>
                          <a:latin typeface="Calibri"/>
                          <a:ea typeface="Calibri"/>
                          <a:cs typeface="Calibri"/>
                          <a:sym typeface="Calibri"/>
                        </a:rPr>
                        <a:t>max 2 occasions during entire service period may be allowed to female employees, having less than 3 living children.</a:t>
                      </a:r>
                      <a:r>
                        <a:rPr lang="en-US" sz="1400" u="none" strike="noStrike" cap="none" dirty="0" smtClean="0">
                          <a:solidFill>
                            <a:srgbClr val="000066"/>
                          </a:solidFill>
                          <a:latin typeface="Times New Roman"/>
                          <a:ea typeface="Times New Roman"/>
                          <a:cs typeface="Times New Roman"/>
                          <a:sym typeface="Times New Roman"/>
                        </a:rPr>
                        <a:t> </a:t>
                      </a:r>
                      <a:r>
                        <a:rPr lang="en-US" sz="1400" dirty="0" smtClean="0">
                          <a:solidFill>
                            <a:srgbClr val="002060"/>
                          </a:solidFill>
                        </a:rPr>
                        <a:t>The spread of leave may be  between pre-natal and post-natal periods as per the convenience of the employee.</a:t>
                      </a: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48300">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solidFill>
                            <a:srgbClr val="000000"/>
                          </a:solidFill>
                          <a:latin typeface="Calibri"/>
                          <a:ea typeface="Calibri"/>
                          <a:cs typeface="Calibri"/>
                          <a:sym typeface="Calibri"/>
                        </a:rPr>
                        <a:t>Examination Leave (For I.I.I. ICAI, ICWAI, CII.</a:t>
                      </a:r>
                      <a:endParaRPr sz="1300" b="1"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300"/>
                        <a:buFont typeface="Arial"/>
                        <a:buNone/>
                      </a:pPr>
                      <a:r>
                        <a:rPr lang="en-US" sz="1300" u="none" strike="noStrike" cap="none">
                          <a:solidFill>
                            <a:srgbClr val="000000"/>
                          </a:solidFill>
                          <a:latin typeface="Calibri"/>
                          <a:ea typeface="Calibri"/>
                          <a:cs typeface="Calibri"/>
                          <a:sym typeface="Calibri"/>
                        </a:rPr>
                        <a:t>It is granted for the day of the examination irrespective of the examination is in the forenoon or afternoon (max. 2 leaves per paper for III). Cannot be clubbed with SL or ML or QL.</a:t>
                      </a:r>
                      <a:endParaRPr sz="1300"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81700">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solidFill>
                            <a:srgbClr val="000000"/>
                          </a:solidFill>
                          <a:latin typeface="Calibri"/>
                          <a:ea typeface="Calibri"/>
                          <a:cs typeface="Calibri"/>
                          <a:sym typeface="Calibri"/>
                        </a:rPr>
                        <a:t>Special Sick Leave</a:t>
                      </a:r>
                      <a:r>
                        <a:rPr lang="en-US" sz="1300" b="1" u="none" strike="noStrike" cap="none">
                          <a:solidFill>
                            <a:srgbClr val="000066"/>
                          </a:solidFill>
                          <a:latin typeface="Times New Roman"/>
                          <a:ea typeface="Times New Roman"/>
                          <a:cs typeface="Times New Roman"/>
                          <a:sym typeface="Times New Roman"/>
                        </a:rPr>
                        <a:t> </a:t>
                      </a:r>
                      <a:endParaRPr sz="1300" b="1"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300"/>
                        <a:buFont typeface="Arial"/>
                        <a:buNone/>
                      </a:pPr>
                      <a:r>
                        <a:rPr lang="en-US" sz="1300" u="none" strike="noStrike" cap="none" dirty="0">
                          <a:solidFill>
                            <a:schemeClr val="dk1"/>
                          </a:solidFill>
                          <a:latin typeface="Calibri"/>
                          <a:ea typeface="Calibri"/>
                          <a:cs typeface="Calibri"/>
                          <a:sym typeface="Calibri"/>
                        </a:rPr>
                        <a:t>180 days (half pay basis only) for suffering from any of the major 9 diseases</a:t>
                      </a:r>
                      <a:r>
                        <a:rPr lang="en-US" sz="1300" u="none" strike="noStrike" cap="none" dirty="0">
                          <a:solidFill>
                            <a:schemeClr val="dk1"/>
                          </a:solidFill>
                          <a:latin typeface="Times New Roman"/>
                          <a:ea typeface="Times New Roman"/>
                          <a:cs typeface="Times New Roman"/>
                          <a:sym typeface="Times New Roman"/>
                        </a:rPr>
                        <a:t> of cancer, leprosy, T.B., paralysis, brain tumor, cardiac ailment, kidney disease, AIDS and mental disease.</a:t>
                      </a:r>
                      <a:endParaRPr sz="1300" u="none" strike="noStrike" cap="none" dirty="0">
                        <a:solidFill>
                          <a:schemeClr val="dk1"/>
                        </a:solidFill>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76875">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latin typeface="Calibri"/>
                          <a:ea typeface="Calibri"/>
                          <a:cs typeface="Calibri"/>
                          <a:sym typeface="Calibri"/>
                        </a:rPr>
                        <a:t>Adoption Leave </a:t>
                      </a:r>
                      <a:endParaRPr sz="1300" b="1"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300"/>
                        <a:buFont typeface="Arial"/>
                        <a:buNone/>
                      </a:pPr>
                      <a:r>
                        <a:rPr lang="en-US" sz="1300" u="none" strike="noStrike" cap="none" dirty="0">
                          <a:latin typeface="Calibri"/>
                          <a:ea typeface="Calibri"/>
                          <a:cs typeface="Calibri"/>
                          <a:sym typeface="Calibri"/>
                        </a:rPr>
                        <a:t>Maximum two months leave or till the adopted child reaches the age  of one year, whichever is earlier, may be granted for adoption of a child through legal process, only once during service career and for one child only.</a:t>
                      </a:r>
                      <a:endParaRPr sz="1300" u="none" strike="noStrike" cap="none" dirty="0">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877475">
                <a:tc>
                  <a:txBody>
                    <a:bodyPr/>
                    <a:lstStyle/>
                    <a:p>
                      <a:pPr marL="0" marR="0" lvl="0" indent="0" algn="l" rtl="0">
                        <a:lnSpc>
                          <a:spcPct val="115000"/>
                        </a:lnSpc>
                        <a:spcBef>
                          <a:spcPts val="0"/>
                        </a:spcBef>
                        <a:spcAft>
                          <a:spcPts val="0"/>
                        </a:spcAft>
                        <a:buClr>
                          <a:srgbClr val="000000"/>
                        </a:buClr>
                        <a:buSzPts val="1300"/>
                        <a:buFont typeface="Arial"/>
                        <a:buNone/>
                      </a:pPr>
                      <a:r>
                        <a:rPr lang="en-US" sz="1300" b="1" u="none" strike="noStrike" cap="none">
                          <a:latin typeface="Calibri"/>
                          <a:ea typeface="Calibri"/>
                          <a:cs typeface="Calibri"/>
                          <a:sym typeface="Calibri"/>
                        </a:rPr>
                        <a:t>Paternity Leave </a:t>
                      </a:r>
                      <a:endParaRPr sz="1300" b="1" u="none" strike="noStrike" cap="none">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85750" marR="0" lvl="0" indent="-285750" algn="just" rtl="0">
                        <a:lnSpc>
                          <a:spcPct val="115000"/>
                        </a:lnSpc>
                        <a:spcBef>
                          <a:spcPts val="0"/>
                        </a:spcBef>
                        <a:spcAft>
                          <a:spcPts val="0"/>
                        </a:spcAft>
                        <a:buClr>
                          <a:schemeClr val="dk1"/>
                        </a:buClr>
                        <a:buSzPts val="1300"/>
                        <a:buFont typeface="Arial"/>
                        <a:buChar char="•"/>
                      </a:pPr>
                      <a:r>
                        <a:rPr lang="en-US" sz="1300" u="none" strike="noStrike" cap="none" dirty="0">
                          <a:latin typeface="Calibri"/>
                          <a:ea typeface="Calibri"/>
                          <a:cs typeface="Calibri"/>
                          <a:sym typeface="Calibri"/>
                        </a:rPr>
                        <a:t>Male employees having less than 2 surviving children, not exceeding 15 days</a:t>
                      </a:r>
                      <a:endParaRPr sz="1400" u="none" strike="noStrike" cap="none" dirty="0"/>
                    </a:p>
                    <a:p>
                      <a:pPr marL="285750" marR="0" lvl="0" indent="-285750" algn="just" rtl="0">
                        <a:lnSpc>
                          <a:spcPct val="115000"/>
                        </a:lnSpc>
                        <a:spcBef>
                          <a:spcPts val="0"/>
                        </a:spcBef>
                        <a:spcAft>
                          <a:spcPts val="0"/>
                        </a:spcAft>
                        <a:buClr>
                          <a:schemeClr val="dk1"/>
                        </a:buClr>
                        <a:buSzPts val="1300"/>
                        <a:buFont typeface="Arial"/>
                        <a:buChar char="•"/>
                      </a:pPr>
                      <a:r>
                        <a:rPr lang="en-US" sz="1300" u="none" strike="noStrike" cap="none" dirty="0">
                          <a:latin typeface="Calibri"/>
                          <a:ea typeface="Calibri"/>
                          <a:cs typeface="Calibri"/>
                          <a:sym typeface="Calibri"/>
                        </a:rPr>
                        <a:t>Availed during period of confinement of his wife (15 days before-6mnths after DOD /adoption of child below age of 1 year from date of adoption.</a:t>
                      </a:r>
                      <a:endParaRPr sz="1400" u="none" strike="noStrike" cap="none" dirty="0"/>
                    </a:p>
                    <a:p>
                      <a:pPr marL="285750" marR="0" lvl="0" indent="-285750" algn="just" rtl="0">
                        <a:lnSpc>
                          <a:spcPct val="115000"/>
                        </a:lnSpc>
                        <a:spcBef>
                          <a:spcPts val="0"/>
                        </a:spcBef>
                        <a:spcAft>
                          <a:spcPts val="0"/>
                        </a:spcAft>
                        <a:buClr>
                          <a:schemeClr val="dk1"/>
                        </a:buClr>
                        <a:buSzPts val="1300"/>
                        <a:buFont typeface="Arial"/>
                        <a:buChar char="•"/>
                      </a:pPr>
                      <a:r>
                        <a:rPr lang="en-US" sz="1300" u="none" strike="noStrike" cap="none" dirty="0">
                          <a:latin typeface="Calibri"/>
                          <a:ea typeface="Calibri"/>
                          <a:cs typeface="Calibri"/>
                          <a:sym typeface="Calibri"/>
                        </a:rPr>
                        <a:t>Combined with any leave other than CL.</a:t>
                      </a:r>
                      <a:endParaRPr sz="1300" u="none" strike="noStrike" cap="none" dirty="0">
                        <a:latin typeface="Calibri"/>
                        <a:ea typeface="Calibri"/>
                        <a:cs typeface="Calibri"/>
                        <a:sym typeface="Calibri"/>
                      </a:endParaRPr>
                    </a:p>
                  </a:txBody>
                  <a:tcPr marL="43800" marR="4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400"/>
              <a:buNone/>
            </a:pPr>
            <a:r>
              <a:rPr lang="en-US" sz="4800" b="1"/>
              <a:t>CORE BENEFITS</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315687" y="365125"/>
            <a:ext cx="869768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1800" u="sng" dirty="0">
                <a:solidFill>
                  <a:srgbClr val="FF0000"/>
                </a:solidFill>
              </a:rPr>
              <a:t/>
            </a:r>
            <a:br>
              <a:rPr lang="en-US" sz="1800" u="sng" dirty="0">
                <a:solidFill>
                  <a:srgbClr val="FF0000"/>
                </a:solidFill>
              </a:rPr>
            </a:br>
            <a:r>
              <a:rPr lang="en-US" sz="1800" u="sng" dirty="0">
                <a:solidFill>
                  <a:srgbClr val="FF0000"/>
                </a:solidFill>
              </a:rPr>
              <a:t>CONJUNCTION/CONTINUATION RULES:</a:t>
            </a:r>
            <a:r>
              <a:rPr lang="en-US" sz="1800" dirty="0"/>
              <a:t/>
            </a:r>
            <a:br>
              <a:rPr lang="en-US" sz="1800" dirty="0"/>
            </a:br>
            <a:r>
              <a:rPr lang="en-US" sz="2000" dirty="0"/>
              <a:t>(1) Casual Leave in continuation of or in conjunction with Examination Leave,</a:t>
            </a:r>
            <a:br>
              <a:rPr lang="en-US" sz="2000" dirty="0"/>
            </a:br>
            <a:r>
              <a:rPr lang="en-US" sz="2000" dirty="0"/>
              <a:t>Quarantine Leave or Leave on Loss of pay.</a:t>
            </a:r>
            <a:br>
              <a:rPr lang="en-US" sz="2000" dirty="0"/>
            </a:br>
            <a:r>
              <a:rPr lang="en-US" sz="2000" dirty="0"/>
              <a:t>(2) Earned Leave in continuation of or in conjunction with Sick Leave, Maternity Leave, Examination Leave, Quarantine Leave, or Leave on Loss of Pay;</a:t>
            </a:r>
            <a:br>
              <a:rPr lang="en-US" sz="2000" dirty="0"/>
            </a:br>
            <a:endParaRPr sz="1800" dirty="0"/>
          </a:p>
        </p:txBody>
      </p:sp>
      <p:sp>
        <p:nvSpPr>
          <p:cNvPr id="204" name="Google Shape;204;p32"/>
          <p:cNvSpPr txBox="1">
            <a:spLocks noGrp="1"/>
          </p:cNvSpPr>
          <p:nvPr>
            <p:ph type="body" idx="1"/>
          </p:nvPr>
        </p:nvSpPr>
        <p:spPr>
          <a:xfrm>
            <a:off x="315687" y="1825625"/>
            <a:ext cx="8697684"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dirty="0"/>
              <a:t>(3) Sick Leave in continuation of or in conjunction with Earned Leave, Maternity Leave, Quarantine Leave or Leave on Loss of Pay;</a:t>
            </a:r>
            <a:endParaRPr dirty="0"/>
          </a:p>
          <a:p>
            <a:pPr marL="0" lvl="0" indent="0" algn="l" rtl="0">
              <a:lnSpc>
                <a:spcPct val="90000"/>
              </a:lnSpc>
              <a:spcBef>
                <a:spcPts val="750"/>
              </a:spcBef>
              <a:spcAft>
                <a:spcPts val="0"/>
              </a:spcAft>
              <a:buClr>
                <a:schemeClr val="dk1"/>
              </a:buClr>
              <a:buSzPts val="2000"/>
              <a:buNone/>
            </a:pPr>
            <a:r>
              <a:rPr lang="en-US" sz="2000" dirty="0"/>
              <a:t>(4) Maternity Leave in continuation of or in conjunction with Earned Leave, Sick </a:t>
            </a:r>
            <a:r>
              <a:rPr lang="en-US" sz="1600" dirty="0"/>
              <a:t>Leave</a:t>
            </a:r>
            <a:r>
              <a:rPr lang="en-US" sz="2000" dirty="0"/>
              <a:t>, Quarantine Leave or Leave on Loss of Pay;</a:t>
            </a:r>
            <a:endParaRPr dirty="0"/>
          </a:p>
          <a:p>
            <a:pPr marL="0" lvl="0" indent="0" algn="l" rtl="0">
              <a:lnSpc>
                <a:spcPct val="90000"/>
              </a:lnSpc>
              <a:spcBef>
                <a:spcPts val="750"/>
              </a:spcBef>
              <a:spcAft>
                <a:spcPts val="0"/>
              </a:spcAft>
              <a:buClr>
                <a:schemeClr val="dk1"/>
              </a:buClr>
              <a:buSzPts val="2000"/>
              <a:buNone/>
            </a:pPr>
            <a:r>
              <a:rPr lang="en-US" sz="2000" dirty="0"/>
              <a:t>(5) Examination Leave in continuation of or in conjunction with Casual Leave, Earned Leave, Maternity Leave, Quarantine Leave or Leave on Loss of Pay;</a:t>
            </a:r>
            <a:endParaRPr dirty="0"/>
          </a:p>
          <a:p>
            <a:pPr marL="0" lvl="0" indent="0" algn="l" rtl="0">
              <a:lnSpc>
                <a:spcPct val="90000"/>
              </a:lnSpc>
              <a:spcBef>
                <a:spcPts val="750"/>
              </a:spcBef>
              <a:spcAft>
                <a:spcPts val="0"/>
              </a:spcAft>
              <a:buClr>
                <a:schemeClr val="dk1"/>
              </a:buClr>
              <a:buSzPts val="2000"/>
              <a:buNone/>
            </a:pPr>
            <a:r>
              <a:rPr lang="en-US" sz="2000" dirty="0"/>
              <a:t>(6) Quarantine Leave in continuation of or in conjunction with Casual Leave, Earned Leave, Sick Leave, Maternity Leave, Examination Leave or Leave on Loss of Pay;</a:t>
            </a:r>
            <a:endParaRPr dirty="0"/>
          </a:p>
          <a:p>
            <a:pPr marL="0" lvl="0" indent="0" algn="l" rtl="0">
              <a:lnSpc>
                <a:spcPct val="90000"/>
              </a:lnSpc>
              <a:spcBef>
                <a:spcPts val="750"/>
              </a:spcBef>
              <a:spcAft>
                <a:spcPts val="0"/>
              </a:spcAft>
              <a:buClr>
                <a:schemeClr val="dk1"/>
              </a:buClr>
              <a:buSzPts val="2000"/>
              <a:buNone/>
            </a:pPr>
            <a:r>
              <a:rPr lang="en-US" sz="2000" dirty="0"/>
              <a:t>(7) Leave on Loss of pay in continuation of or in conjunction with any other type of leave.</a:t>
            </a:r>
            <a:endParaRPr dirty="0"/>
          </a:p>
          <a:p>
            <a:pPr marL="0" lvl="0" indent="0" algn="l" rtl="0">
              <a:lnSpc>
                <a:spcPct val="90000"/>
              </a:lnSpc>
              <a:spcBef>
                <a:spcPts val="750"/>
              </a:spcBef>
              <a:spcAft>
                <a:spcPts val="0"/>
              </a:spcAft>
              <a:buClr>
                <a:schemeClr val="dk1"/>
              </a:buClr>
              <a:buSzPts val="2000"/>
              <a:buNone/>
            </a:pPr>
            <a:r>
              <a:rPr lang="en-US" sz="2000" dirty="0">
                <a:solidFill>
                  <a:srgbClr val="FF0000"/>
                </a:solidFill>
              </a:rPr>
              <a:t>No leave of any kind can be granted to an employee during the notice period while tendering resignation from service or opting for VRS. In case he/she availed leave during notice period he/she may be treated as LOP. However, grant of proportionate casual leave may be considered</a:t>
            </a:r>
            <a:endParaRPr sz="2000" dirty="0">
              <a:solidFill>
                <a:srgbClr val="FF0000"/>
              </a:solidFill>
            </a:endParaRPr>
          </a:p>
          <a:p>
            <a:pPr marL="171450" lvl="0" indent="-38100" algn="l" rtl="0">
              <a:lnSpc>
                <a:spcPct val="90000"/>
              </a:lnSpc>
              <a:spcBef>
                <a:spcPts val="750"/>
              </a:spcBef>
              <a:spcAft>
                <a:spcPts val="0"/>
              </a:spcAft>
              <a:buClr>
                <a:schemeClr val="dk1"/>
              </a:buClr>
              <a:buSzPts val="2100"/>
              <a:buNone/>
            </a:pP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838200" y="365126"/>
            <a:ext cx="7677150" cy="6581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US"/>
              <a:t>SPECIAL LEAVES</a:t>
            </a:r>
            <a:endParaRPr/>
          </a:p>
        </p:txBody>
      </p:sp>
      <p:graphicFrame>
        <p:nvGraphicFramePr>
          <p:cNvPr id="210" name="Google Shape;210;p33"/>
          <p:cNvGraphicFramePr/>
          <p:nvPr/>
        </p:nvGraphicFramePr>
        <p:xfrm>
          <a:off x="609600" y="1325563"/>
          <a:ext cx="7924800" cy="4607150"/>
        </p:xfrm>
        <a:graphic>
          <a:graphicData uri="http://schemas.openxmlformats.org/drawingml/2006/table">
            <a:tbl>
              <a:tblPr>
                <a:noFill/>
                <a:tableStyleId>{F4AD77D5-E34E-4C20-AE07-67A292CDD662}</a:tableStyleId>
              </a:tblPr>
              <a:tblGrid>
                <a:gridCol w="544275"/>
                <a:gridCol w="3532425"/>
                <a:gridCol w="1924050"/>
                <a:gridCol w="1924050"/>
              </a:tblGrid>
              <a:tr h="3657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rgbClr val="FF0000"/>
                          </a:solidFill>
                          <a:latin typeface="Arial"/>
                          <a:ea typeface="Arial"/>
                          <a:cs typeface="Arial"/>
                          <a:sym typeface="Arial"/>
                        </a:rPr>
                        <a:t>Sl. No.</a:t>
                      </a:r>
                      <a:endParaRPr sz="1400" u="none" strike="noStrike" cap="none" dirty="0"/>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Reason/Purpose</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Maximum No. of days</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that can be allowed</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Remarks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657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1</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a:ea typeface="Arial"/>
                          <a:cs typeface="Arial"/>
                          <a:sym typeface="Arial"/>
                        </a:rPr>
                        <a:t>For undergoing vasectomy or salpingectomy</a:t>
                      </a:r>
                      <a:endParaRPr sz="1400" u="none" strike="noStrike" cap="none" dirty="0"/>
                    </a:p>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a:ea typeface="Arial"/>
                          <a:cs typeface="Arial"/>
                          <a:sym typeface="Arial"/>
                        </a:rPr>
                        <a:t> operation for family planning purpose.</a:t>
                      </a:r>
                      <a:endParaRPr sz="1400" u="none" strike="noStrike" cap="none" dirty="0"/>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6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3">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a:ea typeface="Arial"/>
                          <a:cs typeface="Arial"/>
                          <a:sym typeface="Arial"/>
                        </a:rPr>
                        <a:t>Items 1, 2 &amp; 3 are family planning related</a:t>
                      </a:r>
                      <a:endParaRPr sz="1400" u="none" strike="noStrike" cap="none" dirty="0"/>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486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2</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a:ea typeface="Arial"/>
                          <a:cs typeface="Arial"/>
                          <a:sym typeface="Arial"/>
                        </a:rPr>
                        <a:t>To a female employee for undergoing puerperal and non-puerperal sterilization for family planning purposes</a:t>
                      </a:r>
                      <a:endParaRPr sz="1400" u="none" strike="noStrike" cap="none" dirty="0"/>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14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r>
              <a:tr h="3657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3</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a:ea typeface="Arial"/>
                          <a:cs typeface="Arial"/>
                          <a:sym typeface="Arial"/>
                        </a:rPr>
                        <a:t>To a female employee for I.U.C.D. insertion for family planning purposes. </a:t>
                      </a:r>
                      <a:endParaRPr sz="1400" u="none" strike="noStrike" cap="none" dirty="0"/>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1 day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r>
              <a:tr h="5486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4</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For camp duties by employees who have been permitted to join Home Guards Organization. Or Territorial Army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15 days in a year</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8993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5</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For invigilation work at an insurance examination conducted by the Insurance Institutes of India, Mumbai, Chartered Insurance Institute London, Institute of Actuaries, London, and any other bodies conducting insurance examinations,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3 days at a time subject to a maximum of 7 days in a year</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657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6</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For participation in a representative capacity in a National or an International event in sports; </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30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For both these occasions the total limit would be 30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811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7</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For participation as a duly sponsored candidate of the Company in any important local event in sports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10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r>
              <a:tr h="75112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8</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For willing and fit employees if unable to attend office due to operation of law, e.g., the imposition of curfew either in the area of his residence or in the area where the office is situated.</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latin typeface="Arial"/>
                          <a:ea typeface="Arial"/>
                          <a:cs typeface="Arial"/>
                          <a:sym typeface="Arial"/>
                        </a:rPr>
                        <a:t>Actual No. of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aphicFrame>
        <p:nvGraphicFramePr>
          <p:cNvPr id="215" name="Google Shape;215;p34"/>
          <p:cNvGraphicFramePr/>
          <p:nvPr/>
        </p:nvGraphicFramePr>
        <p:xfrm>
          <a:off x="566056" y="685800"/>
          <a:ext cx="7968325" cy="5998150"/>
        </p:xfrm>
        <a:graphic>
          <a:graphicData uri="http://schemas.openxmlformats.org/drawingml/2006/table">
            <a:tbl>
              <a:tblPr>
                <a:noFill/>
                <a:tableStyleId>{F4AD77D5-E34E-4C20-AE07-67A292CDD662}</a:tableStyleId>
              </a:tblPr>
              <a:tblGrid>
                <a:gridCol w="435425"/>
                <a:gridCol w="3548750"/>
                <a:gridCol w="1992075"/>
                <a:gridCol w="1992075"/>
              </a:tblGrid>
              <a:tr h="4572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Sl. No.</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Reason/Purpose</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Maximum No. of days</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that can be allowed</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latin typeface="Arial"/>
                          <a:ea typeface="Arial"/>
                          <a:cs typeface="Arial"/>
                          <a:sym typeface="Arial"/>
                        </a:rPr>
                        <a:t>Remarks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59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9</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For participation in the Republic Day parade at New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Delhi in a representative capacity.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25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59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10</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For attending conference of III, Mumbai, including the No. of days spent on journey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Actual No. of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06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11</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Day of polling, if it is declared as a holiday by the State Government</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 day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Additional Paid holiday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9260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12</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For casting vote in his/her place of residence, if the date of polling there is different from the date of polling in the place where the office is located</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 day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Special casual leave</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06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13</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For doing polling duties including journey period, if any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Actual no. of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213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14</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For attending Coroner’s Court as jurors if they are required to attend the Court.</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Actual no. of days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8045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15</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For the purpose of blood donation at a recognized blood donation centre</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 day on each occasion, subject to maximum of 10 days in a year</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Special leave</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59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16</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For ex-serviceman to appear before the Medical Resurvey board for assessment of their disabilities.</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15 days including journey time, if any</a:t>
                      </a:r>
                      <a:endParaRPr sz="1400" u="none" strike="noStrike" cap="none"/>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Arial"/>
                        <a:ea typeface="Arial"/>
                        <a:cs typeface="Arial"/>
                        <a:sym typeface="Arial"/>
                      </a:endParaRPr>
                    </a:p>
                  </a:txBody>
                  <a:tcPr marL="20325" marR="20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704849" y="182562"/>
            <a:ext cx="7886700" cy="7452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2400">
                <a:solidFill>
                  <a:srgbClr val="FF0000"/>
                </a:solidFill>
              </a:rPr>
              <a:t>Extra ordinary Leave for joining spouse on Foreign posting</a:t>
            </a:r>
            <a:endParaRPr sz="2400"/>
          </a:p>
        </p:txBody>
      </p:sp>
      <p:sp>
        <p:nvSpPr>
          <p:cNvPr id="221" name="Google Shape;221;p35"/>
          <p:cNvSpPr txBox="1">
            <a:spLocks noGrp="1"/>
          </p:cNvSpPr>
          <p:nvPr>
            <p:ph type="body" idx="1"/>
          </p:nvPr>
        </p:nvSpPr>
        <p:spPr>
          <a:xfrm>
            <a:off x="517071" y="555171"/>
            <a:ext cx="8262257" cy="4441825"/>
          </a:xfrm>
          <a:prstGeom prst="rect">
            <a:avLst/>
          </a:prstGeom>
          <a:noFill/>
          <a:ln>
            <a:noFill/>
          </a:ln>
        </p:spPr>
        <p:txBody>
          <a:bodyPr spcFirstLastPara="1" wrap="square" lIns="91425" tIns="45700" rIns="91425" bIns="45700" anchor="t" anchorCtr="0">
            <a:normAutofit fontScale="92500" lnSpcReduction="10000"/>
          </a:bodyPr>
          <a:lstStyle/>
          <a:p>
            <a:pPr marL="171450" lvl="0" indent="-74295" algn="l" rtl="0">
              <a:lnSpc>
                <a:spcPct val="90000"/>
              </a:lnSpc>
              <a:spcBef>
                <a:spcPts val="0"/>
              </a:spcBef>
              <a:spcAft>
                <a:spcPts val="0"/>
              </a:spcAft>
              <a:buClr>
                <a:schemeClr val="dk1"/>
              </a:buClr>
              <a:buSzPct val="100000"/>
              <a:buNone/>
            </a:pPr>
            <a:endParaRPr sz="1800"/>
          </a:p>
          <a:p>
            <a:pPr marL="171450" lvl="0" indent="-171450" algn="just" rtl="0">
              <a:lnSpc>
                <a:spcPct val="90000"/>
              </a:lnSpc>
              <a:spcBef>
                <a:spcPts val="750"/>
              </a:spcBef>
              <a:spcAft>
                <a:spcPts val="0"/>
              </a:spcAft>
              <a:buClr>
                <a:schemeClr val="dk1"/>
              </a:buClr>
              <a:buSzPct val="100000"/>
              <a:buChar char="•"/>
            </a:pPr>
            <a:r>
              <a:rPr lang="en-US" sz="2000" b="1"/>
              <a:t>The Board in 359</a:t>
            </a:r>
            <a:r>
              <a:rPr lang="en-US" sz="2000" b="1" baseline="30000"/>
              <a:t>th</a:t>
            </a:r>
            <a:r>
              <a:rPr lang="en-US" sz="2000" b="1"/>
              <a:t> meeting on 16.10.2015 has approved for extra ordinary leave to employees whose spouse (working in GIPSA member Companies/GIC) is on foreign posting, for the period of such posting of his/her spouse,  if no other leave is admissible to him/her.  This leave shall be leave on loss of pay.</a:t>
            </a:r>
            <a:endParaRPr/>
          </a:p>
          <a:p>
            <a:pPr marL="171450" lvl="0" indent="-171450" algn="just" rtl="0">
              <a:lnSpc>
                <a:spcPct val="90000"/>
              </a:lnSpc>
              <a:spcBef>
                <a:spcPts val="750"/>
              </a:spcBef>
              <a:spcAft>
                <a:spcPts val="0"/>
              </a:spcAft>
              <a:buClr>
                <a:schemeClr val="dk1"/>
              </a:buClr>
              <a:buSzPct val="100000"/>
              <a:buChar char="•"/>
            </a:pPr>
            <a:r>
              <a:rPr lang="en-US" sz="2000" b="1"/>
              <a:t>If leave sought is beyond 180 days, CMD is authorised to grant such leave</a:t>
            </a:r>
            <a:r>
              <a:rPr lang="en-US" sz="2000"/>
              <a:t>.</a:t>
            </a:r>
            <a:endParaRPr/>
          </a:p>
          <a:p>
            <a:pPr marL="0" lvl="0" indent="0" algn="just" rtl="0">
              <a:lnSpc>
                <a:spcPct val="90000"/>
              </a:lnSpc>
              <a:spcBef>
                <a:spcPts val="750"/>
              </a:spcBef>
              <a:spcAft>
                <a:spcPts val="0"/>
              </a:spcAft>
              <a:buClr>
                <a:srgbClr val="FF0000"/>
              </a:buClr>
              <a:buSzPct val="100000"/>
              <a:buFont typeface="Arial"/>
              <a:buNone/>
            </a:pPr>
            <a:endParaRPr sz="2000" u="sng">
              <a:solidFill>
                <a:srgbClr val="FF0000"/>
              </a:solidFill>
            </a:endParaRPr>
          </a:p>
          <a:p>
            <a:pPr marL="0" lvl="0" indent="0" algn="just" rtl="0">
              <a:lnSpc>
                <a:spcPct val="90000"/>
              </a:lnSpc>
              <a:spcBef>
                <a:spcPts val="750"/>
              </a:spcBef>
              <a:spcAft>
                <a:spcPts val="0"/>
              </a:spcAft>
              <a:buClr>
                <a:srgbClr val="FF0000"/>
              </a:buClr>
              <a:buSzPct val="100000"/>
              <a:buFont typeface="Arial"/>
              <a:buNone/>
            </a:pPr>
            <a:r>
              <a:rPr lang="en-US" sz="2000" u="sng">
                <a:solidFill>
                  <a:srgbClr val="FF0000"/>
                </a:solidFill>
              </a:rPr>
              <a:t>ADVANCE SICK LEAVE: </a:t>
            </a:r>
            <a:endParaRPr/>
          </a:p>
          <a:p>
            <a:pPr marL="0" lvl="0" indent="0" algn="just" rtl="0">
              <a:lnSpc>
                <a:spcPct val="90000"/>
              </a:lnSpc>
              <a:spcBef>
                <a:spcPts val="750"/>
              </a:spcBef>
              <a:spcAft>
                <a:spcPts val="0"/>
              </a:spcAft>
              <a:buClr>
                <a:schemeClr val="dk1"/>
              </a:buClr>
              <a:buSzPct val="100000"/>
              <a:buFont typeface="Arial"/>
              <a:buNone/>
            </a:pPr>
            <a:r>
              <a:rPr lang="en-US" sz="1400" b="1"/>
              <a:t>CMD authority. 180 days H/P. Once in entire carrier. To be adjusted against future SL accrual. For serious illness not covered under 9 major illness. Gen: 50% is LOP and 50% is A SL.</a:t>
            </a:r>
            <a:endParaRPr/>
          </a:p>
          <a:p>
            <a:pPr marL="0" lvl="0" indent="0" algn="just" rtl="0">
              <a:lnSpc>
                <a:spcPct val="90000"/>
              </a:lnSpc>
              <a:spcBef>
                <a:spcPts val="750"/>
              </a:spcBef>
              <a:spcAft>
                <a:spcPts val="0"/>
              </a:spcAft>
              <a:buClr>
                <a:srgbClr val="FF0000"/>
              </a:buClr>
              <a:buSzPct val="100000"/>
              <a:buFont typeface="Arial"/>
              <a:buNone/>
            </a:pPr>
            <a:r>
              <a:rPr lang="en-US" sz="2000" u="sng">
                <a:solidFill>
                  <a:srgbClr val="FF0000"/>
                </a:solidFill>
              </a:rPr>
              <a:t>LEAVE FOR LOSS OF PAY:</a:t>
            </a:r>
            <a:endParaRPr sz="2000" u="sng"/>
          </a:p>
          <a:p>
            <a:pPr marL="0" lvl="0" indent="0" algn="just" rtl="0">
              <a:lnSpc>
                <a:spcPct val="90000"/>
              </a:lnSpc>
              <a:spcBef>
                <a:spcPts val="750"/>
              </a:spcBef>
              <a:spcAft>
                <a:spcPts val="0"/>
              </a:spcAft>
              <a:buClr>
                <a:schemeClr val="dk1"/>
              </a:buClr>
              <a:buSzPct val="100000"/>
              <a:buFont typeface="Arial"/>
              <a:buNone/>
            </a:pPr>
            <a:r>
              <a:rPr lang="en-US" sz="1400" b="1"/>
              <a:t>Max: 3 months in 1 occasion/180 days in entire service. If excess, action under CDA rules. If LOP&gt; 1 month in 1 year, regular increment postponed accordingly. Normal remittance of SGMP/GSLIP will continue from his side..</a:t>
            </a:r>
            <a:endParaRPr/>
          </a:p>
          <a:p>
            <a:pPr marL="0" lvl="0" indent="0" algn="just" rtl="0">
              <a:lnSpc>
                <a:spcPct val="90000"/>
              </a:lnSpc>
              <a:spcBef>
                <a:spcPts val="750"/>
              </a:spcBef>
              <a:spcAft>
                <a:spcPts val="0"/>
              </a:spcAft>
              <a:buClr>
                <a:schemeClr val="dk1"/>
              </a:buClr>
              <a:buSzPct val="100000"/>
              <a:buFont typeface="Arial"/>
              <a:buNone/>
            </a:pPr>
            <a:r>
              <a:rPr lang="en-US" sz="2000" b="1" u="sng"/>
              <a:t>STUDY LEAVE: </a:t>
            </a:r>
            <a:r>
              <a:rPr lang="en-US" sz="2000"/>
              <a:t> CMD sanction. 1 year leave for further studies (1 year extension). Without pay leave . Minimum 5 years of service  eligibility.</a:t>
            </a:r>
            <a:endParaRPr/>
          </a:p>
          <a:p>
            <a:pPr marL="0" lvl="0" indent="0" algn="just" rtl="0">
              <a:lnSpc>
                <a:spcPct val="90000"/>
              </a:lnSpc>
              <a:spcBef>
                <a:spcPts val="750"/>
              </a:spcBef>
              <a:spcAft>
                <a:spcPts val="0"/>
              </a:spcAft>
              <a:buClr>
                <a:schemeClr val="dk1"/>
              </a:buClr>
              <a:buSzPct val="100000"/>
              <a:buFont typeface="Arial"/>
              <a:buNone/>
            </a:pPr>
            <a:endParaRPr sz="1800" u="sng">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628650" y="365126"/>
            <a:ext cx="7886700" cy="59281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US"/>
              <a:t>LEAVE ENCASHMENT</a:t>
            </a:r>
            <a:endParaRPr/>
          </a:p>
        </p:txBody>
      </p:sp>
      <p:graphicFrame>
        <p:nvGraphicFramePr>
          <p:cNvPr id="227" name="Google Shape;227;p36"/>
          <p:cNvGraphicFramePr/>
          <p:nvPr/>
        </p:nvGraphicFramePr>
        <p:xfrm>
          <a:off x="628650" y="3030992"/>
          <a:ext cx="7772400" cy="2687758"/>
        </p:xfrm>
        <a:graphic>
          <a:graphicData uri="http://schemas.openxmlformats.org/drawingml/2006/table">
            <a:tbl>
              <a:tblPr>
                <a:noFill/>
                <a:tableStyleId>{F4AD77D5-E34E-4C20-AE07-67A292CDD662}</a:tableStyleId>
              </a:tblPr>
              <a:tblGrid>
                <a:gridCol w="3899650"/>
                <a:gridCol w="3872750"/>
              </a:tblGrid>
              <a:tr h="609050">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solidFill>
                            <a:srgbClr val="FF0000"/>
                          </a:solidFill>
                          <a:latin typeface="Calibri"/>
                          <a:ea typeface="Calibri"/>
                          <a:cs typeface="Calibri"/>
                          <a:sym typeface="Calibri"/>
                        </a:rPr>
                        <a:t>Class I &amp; II</a:t>
                      </a:r>
                      <a:r>
                        <a:rPr lang="en-US" sz="2400" b="1" u="none" strike="noStrike" cap="none">
                          <a:solidFill>
                            <a:srgbClr val="FF0000"/>
                          </a:solidFill>
                          <a:latin typeface="Times New Roman"/>
                          <a:ea typeface="Times New Roman"/>
                          <a:cs typeface="Times New Roman"/>
                          <a:sym typeface="Times New Roman"/>
                        </a:rPr>
                        <a:t> </a:t>
                      </a:r>
                      <a:endParaRPr sz="2400" b="1" u="none" strike="noStrike" cap="none">
                        <a:solidFill>
                          <a:srgbClr val="FF0000"/>
                        </a:solidFill>
                        <a:latin typeface="Calibri"/>
                        <a:ea typeface="Calibri"/>
                        <a:cs typeface="Calibri"/>
                        <a:sym typeface="Calibri"/>
                      </a:endParaRPr>
                    </a:p>
                  </a:txBody>
                  <a:tcPr marL="84375" marR="84375" marT="42150" marB="42150">
                    <a:lnL w="12700" cap="flat" cmpd="sng">
                      <a:solidFill>
                        <a:srgbClr val="F69240"/>
                      </a:solidFill>
                      <a:prstDash val="solid"/>
                      <a:round/>
                      <a:headEnd type="none" w="sm" len="sm"/>
                      <a:tailEnd type="none" w="sm" len="sm"/>
                    </a:lnL>
                    <a:lnR w="12700" cap="flat" cmpd="sng">
                      <a:solidFill>
                        <a:srgbClr val="F69240"/>
                      </a:solidFill>
                      <a:prstDash val="solid"/>
                      <a:round/>
                      <a:headEnd type="none" w="sm" len="sm"/>
                      <a:tailEnd type="none" w="sm" len="sm"/>
                    </a:lnR>
                    <a:lnT w="12700" cap="flat" cmpd="sng">
                      <a:solidFill>
                        <a:srgbClr val="F69240"/>
                      </a:solidFill>
                      <a:prstDash val="solid"/>
                      <a:round/>
                      <a:headEnd type="none" w="sm" len="sm"/>
                      <a:tailEnd type="none" w="sm" len="sm"/>
                    </a:lnT>
                    <a:lnB w="12700" cap="flat" cmpd="sng">
                      <a:solidFill>
                        <a:srgbClr val="F6924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b="1" u="none" strike="noStrike" cap="none">
                          <a:solidFill>
                            <a:srgbClr val="FF0000"/>
                          </a:solidFill>
                          <a:latin typeface="Calibri"/>
                          <a:ea typeface="Calibri"/>
                          <a:cs typeface="Calibri"/>
                          <a:sym typeface="Calibri"/>
                        </a:rPr>
                        <a:t>           Class-III &amp; IV</a:t>
                      </a:r>
                      <a:r>
                        <a:rPr lang="en-US" sz="2400" b="1" u="none" strike="noStrike" cap="none">
                          <a:solidFill>
                            <a:srgbClr val="FF0000"/>
                          </a:solidFill>
                          <a:latin typeface="Times New Roman"/>
                          <a:ea typeface="Times New Roman"/>
                          <a:cs typeface="Times New Roman"/>
                          <a:sym typeface="Times New Roman"/>
                        </a:rPr>
                        <a:t> </a:t>
                      </a:r>
                      <a:endParaRPr sz="2400" b="1" u="none" strike="noStrike" cap="none">
                        <a:solidFill>
                          <a:srgbClr val="FF0000"/>
                        </a:solidFill>
                        <a:latin typeface="Calibri"/>
                        <a:ea typeface="Calibri"/>
                        <a:cs typeface="Calibri"/>
                        <a:sym typeface="Calibri"/>
                      </a:endParaRPr>
                    </a:p>
                  </a:txBody>
                  <a:tcPr marL="84375" marR="84375" marT="42150" marB="42150">
                    <a:lnL w="12700" cap="flat" cmpd="sng">
                      <a:solidFill>
                        <a:srgbClr val="F69240"/>
                      </a:solidFill>
                      <a:prstDash val="solid"/>
                      <a:round/>
                      <a:headEnd type="none" w="sm" len="sm"/>
                      <a:tailEnd type="none" w="sm" len="sm"/>
                    </a:lnL>
                    <a:lnR w="12700" cap="flat" cmpd="sng">
                      <a:solidFill>
                        <a:srgbClr val="F69240"/>
                      </a:solidFill>
                      <a:prstDash val="solid"/>
                      <a:round/>
                      <a:headEnd type="none" w="sm" len="sm"/>
                      <a:tailEnd type="none" w="sm" len="sm"/>
                    </a:lnR>
                    <a:lnT w="12700" cap="flat" cmpd="sng">
                      <a:solidFill>
                        <a:srgbClr val="F69240"/>
                      </a:solidFill>
                      <a:prstDash val="solid"/>
                      <a:round/>
                      <a:headEnd type="none" w="sm" len="sm"/>
                      <a:tailEnd type="none" w="sm" len="sm"/>
                    </a:lnT>
                    <a:lnB w="12700" cap="flat" cmpd="sng">
                      <a:solidFill>
                        <a:srgbClr val="F69240"/>
                      </a:solidFill>
                      <a:prstDash val="solid"/>
                      <a:round/>
                      <a:headEnd type="none" w="sm" len="sm"/>
                      <a:tailEnd type="none" w="sm" len="sm"/>
                    </a:lnB>
                  </a:tcPr>
                </a:tc>
              </a:tr>
              <a:tr h="2078575">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0000"/>
                          </a:solidFill>
                          <a:latin typeface="Calibri"/>
                          <a:ea typeface="Calibri"/>
                          <a:cs typeface="Calibri"/>
                          <a:sym typeface="Calibri"/>
                        </a:rPr>
                        <a:t>Basic Pay, FULL FPA &amp; all other allowances (DA, HRA, CCA)  drawn by the employee are considered</a:t>
                      </a:r>
                      <a:endParaRPr sz="1800" u="none" strike="noStrike" cap="none">
                        <a:latin typeface="Calibri"/>
                        <a:ea typeface="Calibri"/>
                        <a:cs typeface="Calibri"/>
                        <a:sym typeface="Calibri"/>
                      </a:endParaRPr>
                    </a:p>
                    <a:p>
                      <a:pPr marL="0" marR="0" lvl="0" indent="0" algn="l" rtl="0">
                        <a:lnSpc>
                          <a:spcPct val="115000"/>
                        </a:lnSpc>
                        <a:spcBef>
                          <a:spcPts val="77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EXCLUDING :Officiating/functional allowance, transport allowance &amp; entertainment allowance</a:t>
                      </a:r>
                      <a:r>
                        <a:rPr lang="en-US" sz="1800" b="1" u="none" strike="noStrike" cap="none">
                          <a:solidFill>
                            <a:srgbClr val="FF0000"/>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4375" marR="84375" marT="42150" marB="42150">
                    <a:lnL w="12700" cap="flat" cmpd="sng">
                      <a:solidFill>
                        <a:srgbClr val="F69240"/>
                      </a:solidFill>
                      <a:prstDash val="solid"/>
                      <a:round/>
                      <a:headEnd type="none" w="sm" len="sm"/>
                      <a:tailEnd type="none" w="sm" len="sm"/>
                    </a:lnL>
                    <a:lnR w="12700" cap="flat" cmpd="sng">
                      <a:solidFill>
                        <a:srgbClr val="F69240"/>
                      </a:solidFill>
                      <a:prstDash val="solid"/>
                      <a:round/>
                      <a:headEnd type="none" w="sm" len="sm"/>
                      <a:tailEnd type="none" w="sm" len="sm"/>
                    </a:lnR>
                    <a:lnT w="12700" cap="flat" cmpd="sng">
                      <a:solidFill>
                        <a:srgbClr val="F69240"/>
                      </a:solidFill>
                      <a:prstDash val="solid"/>
                      <a:round/>
                      <a:headEnd type="none" w="sm" len="sm"/>
                      <a:tailEnd type="none" w="sm" len="sm"/>
                    </a:lnT>
                    <a:lnB w="12700" cap="flat" cmpd="sng">
                      <a:solidFill>
                        <a:srgbClr val="F6924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0000"/>
                          </a:solidFill>
                          <a:latin typeface="Calibri"/>
                          <a:ea typeface="Calibri"/>
                          <a:cs typeface="Calibri"/>
                          <a:sym typeface="Calibri"/>
                        </a:rPr>
                        <a:t>Basic Pay, FPA, DA, </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HRA  &amp; CCA are considered</a:t>
                      </a:r>
                      <a:endParaRPr sz="1800" u="none" strike="noStrike" cap="none">
                        <a:latin typeface="Calibri"/>
                        <a:ea typeface="Calibri"/>
                        <a:cs typeface="Calibri"/>
                        <a:sym typeface="Calibri"/>
                      </a:endParaRPr>
                    </a:p>
                    <a:p>
                      <a:pPr marL="0" marR="0" lvl="0" indent="0" algn="l" rtl="0">
                        <a:lnSpc>
                          <a:spcPct val="115000"/>
                        </a:lnSpc>
                        <a:spcBef>
                          <a:spcPts val="77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 All other allowances are  EXCLUDED</a:t>
                      </a:r>
                      <a:r>
                        <a:rPr lang="en-US" sz="1800" b="1" u="none" strike="noStrike" cap="none">
                          <a:solidFill>
                            <a:srgbClr val="FF0000"/>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4375" marR="84375" marT="42150" marB="42150">
                    <a:lnL w="12700" cap="flat" cmpd="sng">
                      <a:solidFill>
                        <a:srgbClr val="F69240"/>
                      </a:solidFill>
                      <a:prstDash val="solid"/>
                      <a:round/>
                      <a:headEnd type="none" w="sm" len="sm"/>
                      <a:tailEnd type="none" w="sm" len="sm"/>
                    </a:lnL>
                    <a:lnR w="12700" cap="flat" cmpd="sng">
                      <a:solidFill>
                        <a:srgbClr val="F69240"/>
                      </a:solidFill>
                      <a:prstDash val="solid"/>
                      <a:round/>
                      <a:headEnd type="none" w="sm" len="sm"/>
                      <a:tailEnd type="none" w="sm" len="sm"/>
                    </a:lnR>
                    <a:lnT w="12700" cap="flat" cmpd="sng">
                      <a:solidFill>
                        <a:srgbClr val="F69240"/>
                      </a:solidFill>
                      <a:prstDash val="solid"/>
                      <a:round/>
                      <a:headEnd type="none" w="sm" len="sm"/>
                      <a:tailEnd type="none" w="sm" len="sm"/>
                    </a:lnT>
                    <a:lnB w="12700" cap="flat" cmpd="sng">
                      <a:solidFill>
                        <a:srgbClr val="F69240"/>
                      </a:solidFill>
                      <a:prstDash val="solid"/>
                      <a:round/>
                      <a:headEnd type="none" w="sm" len="sm"/>
                      <a:tailEnd type="none" w="sm" len="sm"/>
                    </a:lnB>
                  </a:tcPr>
                </a:tc>
              </a:tr>
            </a:tbl>
          </a:graphicData>
        </a:graphic>
      </p:graphicFrame>
      <p:sp>
        <p:nvSpPr>
          <p:cNvPr id="228" name="Google Shape;228;p36"/>
          <p:cNvSpPr/>
          <p:nvPr/>
        </p:nvSpPr>
        <p:spPr>
          <a:xfrm>
            <a:off x="590550" y="957944"/>
            <a:ext cx="7924800" cy="1632856"/>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dk1"/>
              </a:buClr>
              <a:buSzPts val="1800"/>
              <a:buFont typeface="Candara"/>
              <a:buChar char="•"/>
            </a:pPr>
            <a:r>
              <a:rPr lang="en-US" sz="1800" b="0" i="0" u="none" strike="noStrike" cap="none" dirty="0">
                <a:solidFill>
                  <a:schemeClr val="dk1"/>
                </a:solidFill>
                <a:latin typeface="Candara"/>
                <a:ea typeface="Candara"/>
                <a:cs typeface="Candara"/>
                <a:sym typeface="Candara"/>
              </a:rPr>
              <a:t>Encashment of EL maximum 15 days may be availed of in a block of two  calendar years.</a:t>
            </a:r>
            <a:endParaRPr sz="1600" b="0" i="0" u="none" strike="noStrike" cap="none" dirty="0">
              <a:solidFill>
                <a:schemeClr val="dk1"/>
              </a:solidFill>
              <a:latin typeface="Candara"/>
              <a:ea typeface="Candara"/>
              <a:cs typeface="Candara"/>
              <a:sym typeface="Candara"/>
            </a:endParaRPr>
          </a:p>
          <a:p>
            <a:pPr marL="0" marR="0" lvl="0" indent="0" algn="just" rtl="0">
              <a:lnSpc>
                <a:spcPct val="100000"/>
              </a:lnSpc>
              <a:spcBef>
                <a:spcPts val="0"/>
              </a:spcBef>
              <a:spcAft>
                <a:spcPts val="0"/>
              </a:spcAft>
              <a:buClr>
                <a:schemeClr val="dk1"/>
              </a:buClr>
              <a:buSzPts val="1800"/>
              <a:buFont typeface="Candara"/>
              <a:buChar char="•"/>
            </a:pPr>
            <a:r>
              <a:rPr lang="en-US" sz="1800" b="0" i="0" u="none" strike="noStrike" cap="none" dirty="0">
                <a:solidFill>
                  <a:schemeClr val="dk1"/>
                </a:solidFill>
                <a:latin typeface="Candara"/>
                <a:ea typeface="Candara"/>
                <a:cs typeface="Candara"/>
                <a:sym typeface="Candara"/>
              </a:rPr>
              <a:t> No carry forward of block allowed</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800"/>
              <a:buFont typeface="Candara"/>
              <a:buChar char="•"/>
            </a:pPr>
            <a:r>
              <a:rPr lang="en-US" sz="1800" b="0" i="0" u="none" strike="noStrike" cap="none" dirty="0">
                <a:solidFill>
                  <a:schemeClr val="dk1"/>
                </a:solidFill>
                <a:latin typeface="Candara"/>
                <a:ea typeface="Candara"/>
                <a:cs typeface="Candara"/>
                <a:sym typeface="Candara"/>
              </a:rPr>
              <a:t>Not required to avail 15 days of minimum EL leaves, can avail lesser period. Salary on date on application is payable. It is taxable in hands of employee.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800"/>
              <a:buFont typeface="Candara"/>
              <a:buChar char="•"/>
            </a:pPr>
            <a:r>
              <a:rPr lang="en-US" sz="1800" b="0" i="0" u="none" strike="noStrike" cap="none" dirty="0">
                <a:solidFill>
                  <a:schemeClr val="dk1"/>
                </a:solidFill>
                <a:latin typeface="Candara"/>
                <a:ea typeface="Candara"/>
                <a:cs typeface="Candara"/>
                <a:sym typeface="Candara"/>
              </a:rPr>
              <a:t>For all Cadres Even to Odd Year  i.e.  2022-2023.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800"/>
              <a:buFont typeface="Candara"/>
              <a:buNone/>
            </a:pPr>
            <a:endParaRPr sz="2800" b="0" i="0" u="none" strike="noStrike" cap="none" dirty="0">
              <a:solidFill>
                <a:schemeClr val="dk1"/>
              </a:solidFill>
              <a:latin typeface="Candara"/>
              <a:ea typeface="Candara"/>
              <a:cs typeface="Candara"/>
              <a:sym typeface="Candara"/>
            </a:endParaRPr>
          </a:p>
        </p:txBody>
      </p:sp>
      <p:sp>
        <p:nvSpPr>
          <p:cNvPr id="229" name="Google Shape;229;p36"/>
          <p:cNvSpPr txBox="1"/>
          <p:nvPr/>
        </p:nvSpPr>
        <p:spPr>
          <a:xfrm>
            <a:off x="1055915" y="2661104"/>
            <a:ext cx="5181600" cy="369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B050"/>
                </a:solidFill>
                <a:latin typeface="Candara"/>
                <a:ea typeface="Candara"/>
                <a:cs typeface="Candara"/>
                <a:sym typeface="Candara"/>
              </a:rPr>
              <a:t>CALCULATION (Eligible salary/30 x 15 days)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457200" y="0"/>
            <a:ext cx="8229600" cy="144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US" sz="5400" b="1" u="sng"/>
              <a:t>TA &amp; DA </a:t>
            </a:r>
            <a:br>
              <a:rPr lang="en-US" sz="5400" b="1" u="sng"/>
            </a:br>
            <a:r>
              <a:rPr lang="en-US" sz="2400" b="1" u="sng"/>
              <a:t>(On Tour over 8 kms from outer ML excl UA limits)</a:t>
            </a:r>
            <a:endParaRPr sz="5400" b="1" u="sng"/>
          </a:p>
        </p:txBody>
      </p:sp>
      <p:sp>
        <p:nvSpPr>
          <p:cNvPr id="235" name="Google Shape;235;p37"/>
          <p:cNvSpPr txBox="1">
            <a:spLocks noGrp="1"/>
          </p:cNvSpPr>
          <p:nvPr>
            <p:ph type="body" idx="1"/>
          </p:nvPr>
        </p:nvSpPr>
        <p:spPr>
          <a:xfrm>
            <a:off x="359229" y="1600200"/>
            <a:ext cx="8599714" cy="434340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800"/>
              <a:buChar char="•"/>
            </a:pPr>
            <a:r>
              <a:rPr lang="en-US" sz="1800"/>
              <a:t>AC II tier train fare, to &amp; fro, for Scale I.</a:t>
            </a:r>
            <a:endParaRPr/>
          </a:p>
          <a:p>
            <a:pPr marL="171450" lvl="0" indent="-171450" algn="l" rtl="0">
              <a:lnSpc>
                <a:spcPct val="90000"/>
              </a:lnSpc>
              <a:spcBef>
                <a:spcPts val="750"/>
              </a:spcBef>
              <a:spcAft>
                <a:spcPts val="0"/>
              </a:spcAft>
              <a:buClr>
                <a:schemeClr val="dk1"/>
              </a:buClr>
              <a:buSzPts val="1800"/>
              <a:buChar char="•"/>
            </a:pPr>
            <a:r>
              <a:rPr lang="en-US" sz="1800"/>
              <a:t> Scale 2 &amp; 3 by Economy class Air fare for surface distance &gt;1000 kms, else 2nd AC.</a:t>
            </a:r>
            <a:endParaRPr/>
          </a:p>
          <a:p>
            <a:pPr marL="171450" lvl="0" indent="-171450" algn="l" rtl="0">
              <a:lnSpc>
                <a:spcPct val="90000"/>
              </a:lnSpc>
              <a:spcBef>
                <a:spcPts val="750"/>
              </a:spcBef>
              <a:spcAft>
                <a:spcPts val="0"/>
              </a:spcAft>
              <a:buClr>
                <a:schemeClr val="dk1"/>
              </a:buClr>
              <a:buSzPts val="1800"/>
              <a:buChar char="•"/>
            </a:pPr>
            <a:r>
              <a:rPr lang="en-US" sz="1800"/>
              <a:t> Scale-4 &amp; above: Air fare –economy class.</a:t>
            </a:r>
            <a:endParaRPr/>
          </a:p>
          <a:p>
            <a:pPr marL="171450" lvl="0" indent="-171450" algn="l" rtl="0">
              <a:lnSpc>
                <a:spcPct val="90000"/>
              </a:lnSpc>
              <a:spcBef>
                <a:spcPts val="750"/>
              </a:spcBef>
              <a:spcAft>
                <a:spcPts val="0"/>
              </a:spcAft>
              <a:buClr>
                <a:schemeClr val="dk1"/>
              </a:buClr>
              <a:buSzPts val="1800"/>
              <a:buChar char="•"/>
            </a:pPr>
            <a:r>
              <a:rPr lang="en-US" sz="1800"/>
              <a:t>Actual Conveyance expenses – residence to Airport, Railway/Bus Station &amp; back, both at Headquarters &amp; place of tour.</a:t>
            </a:r>
            <a:endParaRPr/>
          </a:p>
          <a:p>
            <a:pPr marL="171450" lvl="0" indent="-171450" algn="l" rtl="0">
              <a:lnSpc>
                <a:spcPct val="90000"/>
              </a:lnSpc>
              <a:spcBef>
                <a:spcPts val="750"/>
              </a:spcBef>
              <a:spcAft>
                <a:spcPts val="0"/>
              </a:spcAft>
              <a:buClr>
                <a:schemeClr val="dk1"/>
              </a:buClr>
              <a:buSzPts val="1800"/>
              <a:buChar char="•"/>
            </a:pPr>
            <a:r>
              <a:rPr lang="en-US" sz="1800"/>
              <a:t> Incidental charges – If tour exceeds 12 hr., @ ½ of Halting Allowance applicable to ‘C’ Class cities for each journey i.e. outward &amp; inward for DO and class-I officers only. Otherwise 50% for same day return. (Rs 800 For scale1/2/3).</a:t>
            </a:r>
            <a:endParaRPr/>
          </a:p>
          <a:p>
            <a:pPr marL="171450" lvl="0" indent="-171450" algn="l" rtl="0">
              <a:lnSpc>
                <a:spcPct val="90000"/>
              </a:lnSpc>
              <a:spcBef>
                <a:spcPts val="750"/>
              </a:spcBef>
              <a:spcAft>
                <a:spcPts val="0"/>
              </a:spcAft>
              <a:buClr>
                <a:schemeClr val="dk1"/>
              </a:buClr>
              <a:buSzPts val="1800"/>
              <a:buChar char="•"/>
            </a:pPr>
            <a:r>
              <a:rPr lang="en-US" sz="1800"/>
              <a:t>Deputation: 180 days—full. Then half.</a:t>
            </a:r>
            <a:endParaRPr/>
          </a:p>
          <a:p>
            <a:pPr marL="171450" lvl="0" indent="-171450" algn="l" rtl="0">
              <a:lnSpc>
                <a:spcPct val="90000"/>
              </a:lnSpc>
              <a:spcBef>
                <a:spcPts val="750"/>
              </a:spcBef>
              <a:spcAft>
                <a:spcPts val="0"/>
              </a:spcAft>
              <a:buClr>
                <a:schemeClr val="dk1"/>
              </a:buClr>
              <a:buSzPts val="1800"/>
              <a:buChar char="•"/>
            </a:pPr>
            <a:r>
              <a:rPr lang="en-US" sz="1800"/>
              <a:t>Training: Max: 90 days HA. If  no B&amp;L, full rate. If either, 50%. If both-25%.</a:t>
            </a:r>
            <a:endParaRPr/>
          </a:p>
          <a:p>
            <a:pPr marL="171450" lvl="0" indent="-171450" algn="l" rtl="0">
              <a:lnSpc>
                <a:spcPct val="90000"/>
              </a:lnSpc>
              <a:spcBef>
                <a:spcPts val="750"/>
              </a:spcBef>
              <a:spcAft>
                <a:spcPts val="0"/>
              </a:spcAft>
              <a:buClr>
                <a:schemeClr val="dk1"/>
              </a:buClr>
              <a:buSzPts val="1800"/>
              <a:buChar char="•"/>
            </a:pPr>
            <a:r>
              <a:rPr lang="en-US" sz="1800">
                <a:solidFill>
                  <a:srgbClr val="FF0000"/>
                </a:solidFill>
              </a:rPr>
              <a:t>Where free lodging is provided at the place of halt, ¾ of the Halting Allowance will be admissible. Where free boarding is provided at the place of halt, ½ of the Halting Allowance will be admissible. Where free lodging and free boarding are provided at the place of halt, ¼ th of the Halting Allowance will be admissible.</a:t>
            </a:r>
            <a:endParaRPr sz="180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title"/>
          </p:nvPr>
        </p:nvSpPr>
        <p:spPr>
          <a:xfrm>
            <a:off x="609599" y="2242457"/>
            <a:ext cx="8349344" cy="3100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77777"/>
              <a:buNone/>
            </a:pPr>
            <a:r>
              <a:rPr lang="en-US" sz="2000" b="1"/>
              <a:t>Officers in Scale II and III will be entitled for air travel while on tour and on transfer, if the distance involved, relating to the said/subject travel, is more than 1000 kms. by surface distance as per the following details :-</a:t>
            </a:r>
            <a:br>
              <a:rPr lang="en-US" sz="2000" b="1"/>
            </a:br>
            <a:r>
              <a:rPr lang="en-US" sz="2000" b="1"/>
              <a:t/>
            </a:r>
            <a:br>
              <a:rPr lang="en-US" sz="2000" b="1"/>
            </a:br>
            <a:r>
              <a:rPr lang="en-US" sz="1800" b="1"/>
              <a:t>1. By Air (Economy Class) provided the air fare does not exceed 125% of the entitled rail (Rajdhani/Duronto Express, if plying on the route) fare, if the distance involved in not exceeding 1000 kms surface distance.</a:t>
            </a:r>
            <a:br>
              <a:rPr lang="en-US" sz="1800" b="1"/>
            </a:br>
            <a:r>
              <a:rPr lang="en-US" sz="1800" b="1"/>
              <a:t/>
            </a:r>
            <a:br>
              <a:rPr lang="en-US" sz="1800" b="1"/>
            </a:br>
            <a:r>
              <a:rPr lang="en-US" sz="1800" b="1"/>
              <a:t>In case of travel by Steamer the Officers may travel by the highest class.</a:t>
            </a:r>
            <a:br>
              <a:rPr lang="en-US" sz="1800" b="1"/>
            </a:br>
            <a:r>
              <a:rPr lang="en-US" sz="1800" b="1"/>
              <a:t/>
            </a:r>
            <a:br>
              <a:rPr lang="en-US" sz="1800" b="1"/>
            </a:br>
            <a:r>
              <a:rPr lang="en-US" sz="1800" b="1"/>
              <a:t>2. By Air (Economy Class), if the distance involved is more than 1000 kms.by surface distance</a:t>
            </a:r>
            <a:r>
              <a:rPr lang="en-US" sz="2200" b="1"/>
              <a:t>.</a:t>
            </a:r>
            <a:br>
              <a:rPr lang="en-US" sz="2200" b="1"/>
            </a:br>
            <a:r>
              <a:rPr lang="en-US" sz="2200" b="1"/>
              <a:t/>
            </a:r>
            <a:br>
              <a:rPr lang="en-US" sz="2200" b="1"/>
            </a:br>
            <a:r>
              <a:rPr lang="en-US" sz="2000" b="1"/>
              <a:t>3. </a:t>
            </a:r>
            <a:r>
              <a:rPr lang="en-US" sz="1800" b="1"/>
              <a:t>Insurance protection for travel of official tour by Air :</a:t>
            </a:r>
            <a:br>
              <a:rPr lang="en-US" sz="1800" b="1"/>
            </a:br>
            <a:r>
              <a:rPr lang="en-US" sz="1800"/>
              <a:t>1. Any officer travelling on official duty by Air may be allowed reimbursement of the premium for air insurance cover. This insurance protection cannot be granted to officer undertaking travel by modes other than Air.</a:t>
            </a:r>
            <a:br>
              <a:rPr lang="en-US" sz="1800"/>
            </a:br>
            <a:r>
              <a:rPr lang="en-US" sz="1800"/>
              <a:t/>
            </a:r>
            <a:br>
              <a:rPr lang="en-US" sz="1800"/>
            </a:br>
            <a:r>
              <a:rPr lang="en-US" sz="1800"/>
              <a:t>2. An officer may, if he so desires, take out at his own cost an annual personal accident insurance, which provides cover for the air journeys to be undertaken on official duty:</a:t>
            </a:r>
            <a:br>
              <a:rPr lang="en-US" sz="1800"/>
            </a:br>
            <a:r>
              <a:rPr lang="en-US" sz="1800"/>
              <a:t>DGM &amp; above Rs. 5 Lacs</a:t>
            </a:r>
            <a:br>
              <a:rPr lang="en-US" sz="1800"/>
            </a:br>
            <a:r>
              <a:rPr lang="en-US" sz="1800"/>
              <a:t>Chief Manager / Manager Rs. 3 lacs</a:t>
            </a:r>
            <a:br>
              <a:rPr lang="en-US" sz="1800"/>
            </a:br>
            <a:r>
              <a:rPr lang="en-US" sz="1800"/>
              <a:t>AO /AM/ Dy. Manager Rs. 2 Lacs.</a:t>
            </a:r>
            <a:endParaRPr sz="2000" b="1"/>
          </a:p>
        </p:txBody>
      </p:sp>
      <p:sp>
        <p:nvSpPr>
          <p:cNvPr id="241" name="Google Shape;241;p38"/>
          <p:cNvSpPr txBox="1">
            <a:spLocks noGrp="1"/>
          </p:cNvSpPr>
          <p:nvPr>
            <p:ph type="body" idx="1"/>
          </p:nvPr>
        </p:nvSpPr>
        <p:spPr>
          <a:xfrm>
            <a:off x="359229" y="5342789"/>
            <a:ext cx="8060871" cy="1210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0000"/>
              </a:buClr>
              <a:buSzPts val="2400"/>
              <a:buNone/>
            </a:pPr>
            <a:r>
              <a:rPr lang="en-US" sz="2400" b="1" dirty="0">
                <a:solidFill>
                  <a:srgbClr val="FF0000"/>
                </a:solidFill>
              </a:rPr>
              <a:t>Millage allowance: Petrol Car: 12% x Petrol rate x </a:t>
            </a:r>
            <a:r>
              <a:rPr lang="en-US" sz="2400" b="1" dirty="0" err="1">
                <a:solidFill>
                  <a:srgbClr val="FF0000"/>
                </a:solidFill>
              </a:rPr>
              <a:t>Kms</a:t>
            </a:r>
            <a:endParaRPr sz="2400" b="1" dirty="0">
              <a:solidFill>
                <a:srgbClr val="FF0000"/>
              </a:solidFill>
            </a:endParaRPr>
          </a:p>
          <a:p>
            <a:pPr marL="0" lvl="0" indent="0" algn="l" rtl="0">
              <a:lnSpc>
                <a:spcPct val="90000"/>
              </a:lnSpc>
              <a:spcBef>
                <a:spcPts val="750"/>
              </a:spcBef>
              <a:spcAft>
                <a:spcPts val="0"/>
              </a:spcAft>
              <a:buClr>
                <a:srgbClr val="FF0000"/>
              </a:buClr>
              <a:buSzPts val="2400"/>
              <a:buNone/>
            </a:pPr>
            <a:r>
              <a:rPr lang="en-US" sz="2400" b="1" dirty="0">
                <a:solidFill>
                  <a:srgbClr val="FF0000"/>
                </a:solidFill>
              </a:rPr>
              <a:t>                                  Diesel car: 15% x rate x </a:t>
            </a:r>
            <a:r>
              <a:rPr lang="en-US" sz="2400" b="1" dirty="0" err="1">
                <a:solidFill>
                  <a:srgbClr val="FF0000"/>
                </a:solidFill>
              </a:rPr>
              <a:t>Kms</a:t>
            </a:r>
            <a:endParaRPr sz="2400" b="1" dirty="0">
              <a:solidFill>
                <a:srgbClr val="FF0000"/>
              </a:solidFill>
            </a:endParaRPr>
          </a:p>
          <a:p>
            <a:pPr marL="0" lvl="0" indent="0" algn="l" rtl="0">
              <a:lnSpc>
                <a:spcPct val="90000"/>
              </a:lnSpc>
              <a:spcBef>
                <a:spcPts val="750"/>
              </a:spcBef>
              <a:spcAft>
                <a:spcPts val="0"/>
              </a:spcAft>
              <a:buClr>
                <a:srgbClr val="FF0000"/>
              </a:buClr>
              <a:buSzPts val="2400"/>
              <a:buNone/>
            </a:pPr>
            <a:r>
              <a:rPr lang="en-US" sz="2400" b="1" dirty="0">
                <a:solidFill>
                  <a:srgbClr val="FF0000"/>
                </a:solidFill>
              </a:rPr>
              <a:t>                                  Two wheeler: </a:t>
            </a:r>
            <a:r>
              <a:rPr lang="en-US" sz="2400" b="1" dirty="0">
                <a:solidFill>
                  <a:srgbClr val="FF0000"/>
                </a:solidFill>
              </a:rPr>
              <a:t>5</a:t>
            </a:r>
            <a:r>
              <a:rPr lang="en-US" sz="2400" b="1" dirty="0" smtClean="0">
                <a:solidFill>
                  <a:srgbClr val="FF0000"/>
                </a:solidFill>
              </a:rPr>
              <a:t>% </a:t>
            </a:r>
            <a:r>
              <a:rPr lang="en-US" sz="2400" b="1" dirty="0">
                <a:solidFill>
                  <a:srgbClr val="FF0000"/>
                </a:solidFill>
              </a:rPr>
              <a:t>x rate x </a:t>
            </a:r>
            <a:r>
              <a:rPr lang="en-US" sz="2400" b="1" dirty="0" err="1">
                <a:solidFill>
                  <a:srgbClr val="FF0000"/>
                </a:solidFill>
              </a:rPr>
              <a:t>Kms</a:t>
            </a:r>
            <a:endParaRPr sz="2400" b="1" dirty="0">
              <a:solidFill>
                <a:schemeClr val="dk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206828" y="158297"/>
            <a:ext cx="8708571" cy="1637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1800"/>
              <a:t>In cases where the officers get the facility of</a:t>
            </a:r>
            <a:r>
              <a:rPr lang="en-US" sz="2400"/>
              <a:t> </a:t>
            </a:r>
            <a:r>
              <a:rPr lang="en-US" sz="1600"/>
              <a:t>guest house accommodation provided by the Company/Government/Public Sector Undertakings or staying with relatives, friends or acquaintance halting allowance will be paid in full. </a:t>
            </a:r>
            <a:br>
              <a:rPr lang="en-US" sz="1600"/>
            </a:br>
            <a:r>
              <a:rPr lang="en-US" sz="1600"/>
              <a:t/>
            </a:r>
            <a:br>
              <a:rPr lang="en-US" sz="1600"/>
            </a:br>
            <a:r>
              <a:rPr lang="en-US" sz="1600"/>
              <a:t>When Boarding and Lodging are provided free by the client to an officer on tour such officer will be allowed 25% of the usual halting allowance admissible to him to cover the incidentals during the period of stay at the place of tour.</a:t>
            </a:r>
            <a:endParaRPr/>
          </a:p>
        </p:txBody>
      </p:sp>
      <p:sp>
        <p:nvSpPr>
          <p:cNvPr id="247" name="Google Shape;247;p39"/>
          <p:cNvSpPr txBox="1">
            <a:spLocks noGrp="1"/>
          </p:cNvSpPr>
          <p:nvPr>
            <p:ph type="body" idx="1"/>
          </p:nvPr>
        </p:nvSpPr>
        <p:spPr>
          <a:xfrm>
            <a:off x="206829" y="1948544"/>
            <a:ext cx="8784771" cy="449580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000"/>
              <a:buChar char="•"/>
            </a:pPr>
            <a:r>
              <a:rPr lang="en-US" sz="2000"/>
              <a:t>In case of stay in Hotel, Halting allowance will be reduced by Rs. 10/- per day. Officers in various grades/scales may be reimbursed the actual hotel expenses, restricting to single room accommodation charges in ITDC Hotels, Subject to the limits (category of hotels) given below :-</a:t>
            </a:r>
            <a:endParaRPr/>
          </a:p>
          <a:p>
            <a:pPr marL="171450" lvl="0" indent="-171450" algn="l" rtl="0">
              <a:lnSpc>
                <a:spcPct val="90000"/>
              </a:lnSpc>
              <a:spcBef>
                <a:spcPts val="750"/>
              </a:spcBef>
              <a:spcAft>
                <a:spcPts val="0"/>
              </a:spcAft>
              <a:buClr>
                <a:schemeClr val="dk1"/>
              </a:buClr>
              <a:buSzPts val="2000"/>
              <a:buChar char="•"/>
            </a:pPr>
            <a:r>
              <a:rPr lang="en-US" sz="2000" b="1"/>
              <a:t>Designation of Officer Eligibility to Stay</a:t>
            </a:r>
            <a:endParaRPr/>
          </a:p>
          <a:p>
            <a:pPr marL="171450" lvl="0" indent="-171450" algn="l" rtl="0">
              <a:lnSpc>
                <a:spcPct val="90000"/>
              </a:lnSpc>
              <a:spcBef>
                <a:spcPts val="750"/>
              </a:spcBef>
              <a:spcAft>
                <a:spcPts val="0"/>
              </a:spcAft>
              <a:buClr>
                <a:schemeClr val="dk1"/>
              </a:buClr>
              <a:buSzPts val="2000"/>
              <a:buChar char="•"/>
            </a:pPr>
            <a:r>
              <a:rPr lang="en-US" sz="2000"/>
              <a:t>Scale VII 4 Star AC Single Room</a:t>
            </a:r>
            <a:endParaRPr/>
          </a:p>
          <a:p>
            <a:pPr marL="171450" lvl="0" indent="-171450" algn="l" rtl="0">
              <a:lnSpc>
                <a:spcPct val="90000"/>
              </a:lnSpc>
              <a:spcBef>
                <a:spcPts val="750"/>
              </a:spcBef>
              <a:spcAft>
                <a:spcPts val="0"/>
              </a:spcAft>
              <a:buClr>
                <a:schemeClr val="dk1"/>
              </a:buClr>
              <a:buSzPts val="2000"/>
              <a:buChar char="•"/>
            </a:pPr>
            <a:r>
              <a:rPr lang="en-US" sz="2000"/>
              <a:t>Scale VI 4 Star AC Single Room</a:t>
            </a:r>
            <a:endParaRPr/>
          </a:p>
          <a:p>
            <a:pPr marL="171450" lvl="0" indent="-171450" algn="l" rtl="0">
              <a:lnSpc>
                <a:spcPct val="90000"/>
              </a:lnSpc>
              <a:spcBef>
                <a:spcPts val="750"/>
              </a:spcBef>
              <a:spcAft>
                <a:spcPts val="0"/>
              </a:spcAft>
              <a:buClr>
                <a:schemeClr val="dk1"/>
              </a:buClr>
              <a:buSzPts val="2000"/>
              <a:buChar char="•"/>
            </a:pPr>
            <a:r>
              <a:rPr lang="en-US" sz="2000"/>
              <a:t>Scale V 3 Star AC Single Room</a:t>
            </a:r>
            <a:endParaRPr/>
          </a:p>
          <a:p>
            <a:pPr marL="171450" lvl="0" indent="-171450" algn="l" rtl="0">
              <a:lnSpc>
                <a:spcPct val="90000"/>
              </a:lnSpc>
              <a:spcBef>
                <a:spcPts val="750"/>
              </a:spcBef>
              <a:spcAft>
                <a:spcPts val="0"/>
              </a:spcAft>
              <a:buClr>
                <a:schemeClr val="dk1"/>
              </a:buClr>
              <a:buSzPts val="2000"/>
              <a:buChar char="•"/>
            </a:pPr>
            <a:r>
              <a:rPr lang="en-US" sz="2000"/>
              <a:t>Scale IV 3 Star AC Single Room</a:t>
            </a:r>
            <a:endParaRPr/>
          </a:p>
          <a:p>
            <a:pPr marL="171450" lvl="0" indent="-171450" algn="l" rtl="0">
              <a:lnSpc>
                <a:spcPct val="90000"/>
              </a:lnSpc>
              <a:spcBef>
                <a:spcPts val="750"/>
              </a:spcBef>
              <a:spcAft>
                <a:spcPts val="0"/>
              </a:spcAft>
              <a:buClr>
                <a:schemeClr val="dk1"/>
              </a:buClr>
              <a:buSzPts val="2000"/>
              <a:buChar char="•"/>
            </a:pPr>
            <a:r>
              <a:rPr lang="en-US" sz="2000"/>
              <a:t>Scale III 2 Star Non-AC Single Room</a:t>
            </a:r>
            <a:endParaRPr/>
          </a:p>
          <a:p>
            <a:pPr marL="171450" lvl="0" indent="-171450" algn="l" rtl="0">
              <a:lnSpc>
                <a:spcPct val="90000"/>
              </a:lnSpc>
              <a:spcBef>
                <a:spcPts val="750"/>
              </a:spcBef>
              <a:spcAft>
                <a:spcPts val="0"/>
              </a:spcAft>
              <a:buClr>
                <a:schemeClr val="dk1"/>
              </a:buClr>
              <a:buSzPts val="2000"/>
              <a:buChar char="•"/>
            </a:pPr>
            <a:r>
              <a:rPr lang="en-US" sz="2000"/>
              <a:t>Scale II 2 Star Non-AC Single Room</a:t>
            </a:r>
            <a:endParaRPr/>
          </a:p>
          <a:p>
            <a:pPr marL="171450" lvl="0" indent="-171450" algn="l" rtl="0">
              <a:lnSpc>
                <a:spcPct val="90000"/>
              </a:lnSpc>
              <a:spcBef>
                <a:spcPts val="750"/>
              </a:spcBef>
              <a:spcAft>
                <a:spcPts val="0"/>
              </a:spcAft>
              <a:buClr>
                <a:schemeClr val="dk1"/>
              </a:buClr>
              <a:buSzPts val="2000"/>
              <a:buChar char="•"/>
            </a:pPr>
            <a:r>
              <a:rPr lang="en-US" sz="2000"/>
              <a:t>Scale I 1 Star Non-AC Single Room</a:t>
            </a:r>
            <a:endParaRPr sz="20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293914" y="365125"/>
            <a:ext cx="869768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1600" b="1"/>
              <a:t>In case of Officiating</a:t>
            </a:r>
            <a:br>
              <a:rPr lang="en-US" sz="1600" b="1"/>
            </a:br>
            <a:r>
              <a:rPr lang="en-US" sz="1600"/>
              <a:t>Officiating for officers is allowed for a period exceeding 15 days. Where such officiating  arrangement, according to existing rules, is done it would be in order to pay both officiating allowance and travelling and halting allowance admissible to the officers if he has been deputed to hold temporary charge of post in the higher category at a station other than his headquarters.</a:t>
            </a:r>
            <a:endParaRPr/>
          </a:p>
        </p:txBody>
      </p:sp>
      <p:sp>
        <p:nvSpPr>
          <p:cNvPr id="253" name="Google Shape;253;p4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b="1"/>
              <a:t>Treatment of leave on Tour:   </a:t>
            </a:r>
            <a:endParaRPr/>
          </a:p>
          <a:p>
            <a:pPr marL="0" lvl="0" indent="0" algn="l" rtl="0">
              <a:lnSpc>
                <a:spcPct val="90000"/>
              </a:lnSpc>
              <a:spcBef>
                <a:spcPts val="750"/>
              </a:spcBef>
              <a:spcAft>
                <a:spcPts val="0"/>
              </a:spcAft>
              <a:buClr>
                <a:schemeClr val="dk1"/>
              </a:buClr>
              <a:buSzPts val="2100"/>
              <a:buNone/>
            </a:pPr>
            <a:r>
              <a:rPr lang="en-US" b="1"/>
              <a:t>CL: </a:t>
            </a:r>
            <a:r>
              <a:rPr lang="en-US"/>
              <a:t>No HA during leave period. Return fare is admissible.</a:t>
            </a:r>
            <a:endParaRPr/>
          </a:p>
          <a:p>
            <a:pPr marL="0" lvl="0" indent="0" algn="l" rtl="0">
              <a:lnSpc>
                <a:spcPct val="90000"/>
              </a:lnSpc>
              <a:spcBef>
                <a:spcPts val="750"/>
              </a:spcBef>
              <a:spcAft>
                <a:spcPts val="0"/>
              </a:spcAft>
              <a:buClr>
                <a:schemeClr val="dk1"/>
              </a:buClr>
              <a:buSzPts val="2100"/>
              <a:buNone/>
            </a:pPr>
            <a:r>
              <a:rPr lang="en-US"/>
              <a:t>SL: No HA during leave period. Return fare is admissible.</a:t>
            </a:r>
            <a:endParaRPr/>
          </a:p>
          <a:p>
            <a:pPr marL="0" lvl="0" indent="0" algn="l" rtl="0">
              <a:lnSpc>
                <a:spcPct val="90000"/>
              </a:lnSpc>
              <a:spcBef>
                <a:spcPts val="750"/>
              </a:spcBef>
              <a:spcAft>
                <a:spcPts val="0"/>
              </a:spcAft>
              <a:buClr>
                <a:schemeClr val="dk1"/>
              </a:buClr>
              <a:buSzPts val="2100"/>
              <a:buNone/>
            </a:pPr>
            <a:r>
              <a:rPr lang="en-US"/>
              <a:t>EL/PL: Tour comes to an end. No return fare admissible.</a:t>
            </a:r>
            <a:endParaRPr/>
          </a:p>
          <a:p>
            <a:pPr marL="171450" lvl="0" indent="-171450" algn="l" rtl="0">
              <a:lnSpc>
                <a:spcPct val="90000"/>
              </a:lnSpc>
              <a:spcBef>
                <a:spcPts val="750"/>
              </a:spcBef>
              <a:spcAft>
                <a:spcPts val="0"/>
              </a:spcAft>
              <a:buClr>
                <a:schemeClr val="dk1"/>
              </a:buClr>
              <a:buSzPts val="2100"/>
              <a:buChar char="•"/>
            </a:pPr>
            <a:r>
              <a:rPr lang="en-US" b="1"/>
              <a:t>Expenses for attending LokAdalat Session</a:t>
            </a:r>
            <a:endParaRPr/>
          </a:p>
          <a:p>
            <a:pPr marL="171450" lvl="0" indent="-171450" algn="just" rtl="0">
              <a:lnSpc>
                <a:spcPct val="90000"/>
              </a:lnSpc>
              <a:spcBef>
                <a:spcPts val="750"/>
              </a:spcBef>
              <a:spcAft>
                <a:spcPts val="0"/>
              </a:spcAft>
              <a:buClr>
                <a:schemeClr val="dk1"/>
              </a:buClr>
              <a:buSzPts val="2100"/>
              <a:buChar char="•"/>
            </a:pPr>
            <a:r>
              <a:rPr lang="en-US"/>
              <a:t>a) The officers may be paid Rs. 1000/- towards reimbursement of out of pocket expenses if they attend the Lok Adalat on Saturdays and Sundays or holidays at the place of posting.</a:t>
            </a:r>
            <a:endParaRPr/>
          </a:p>
          <a:p>
            <a:pPr marL="171450" lvl="0" indent="-171450" algn="just" rtl="0">
              <a:lnSpc>
                <a:spcPct val="90000"/>
              </a:lnSpc>
              <a:spcBef>
                <a:spcPts val="750"/>
              </a:spcBef>
              <a:spcAft>
                <a:spcPts val="0"/>
              </a:spcAft>
              <a:buClr>
                <a:schemeClr val="dk1"/>
              </a:buClr>
              <a:buSzPts val="2100"/>
              <a:buChar char="•"/>
            </a:pPr>
            <a:r>
              <a:rPr lang="en-US"/>
              <a:t>b) If the officer attend LokAdalat at a place other than his/her place of posting, he/she shall be eligible only for TA/HA applicable as on tour as per rules in addition to Rs. 500/- towards reimbursement of out of pocket expenses.</a:t>
            </a: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381000" y="304800"/>
            <a:ext cx="8229600" cy="7286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3600" b="1" u="sng"/>
              <a:t>Hotel Charges : 01/01/2013</a:t>
            </a:r>
            <a:endParaRPr/>
          </a:p>
        </p:txBody>
      </p:sp>
      <p:graphicFrame>
        <p:nvGraphicFramePr>
          <p:cNvPr id="259" name="Google Shape;259;p41"/>
          <p:cNvGraphicFramePr/>
          <p:nvPr/>
        </p:nvGraphicFramePr>
        <p:xfrm>
          <a:off x="304798" y="1219200"/>
          <a:ext cx="8741225" cy="3744692"/>
        </p:xfrm>
        <a:graphic>
          <a:graphicData uri="http://schemas.openxmlformats.org/drawingml/2006/table">
            <a:tbl>
              <a:tblPr>
                <a:noFill/>
                <a:tableStyleId>{F4AD77D5-E34E-4C20-AE07-67A292CDD662}</a:tableStyleId>
              </a:tblPr>
              <a:tblGrid>
                <a:gridCol w="1063025"/>
                <a:gridCol w="751175"/>
                <a:gridCol w="605225"/>
                <a:gridCol w="624375"/>
                <a:gridCol w="667075"/>
                <a:gridCol w="742175"/>
                <a:gridCol w="742175"/>
                <a:gridCol w="907125"/>
                <a:gridCol w="1154500"/>
                <a:gridCol w="1484375"/>
              </a:tblGrid>
              <a:tr h="9067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Hotel Charges</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Class IV</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Class III</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Class II</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Scale</a:t>
                      </a:r>
                      <a:endParaRPr sz="1800" b="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I</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Scale</a:t>
                      </a:r>
                      <a:endParaRPr sz="1800" b="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II &amp; III</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Scale</a:t>
                      </a:r>
                      <a:endParaRPr sz="1800" b="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IV &amp; V</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Scale</a:t>
                      </a:r>
                      <a:endParaRPr sz="1800" b="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u="none" strike="noStrike" cap="none">
                          <a:latin typeface="Calibri"/>
                          <a:ea typeface="Calibri"/>
                          <a:cs typeface="Calibri"/>
                          <a:sym typeface="Calibri"/>
                        </a:rPr>
                        <a:t>VI &amp; VII</a:t>
                      </a:r>
                      <a:endParaRPr sz="1800" b="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4F6228"/>
                          </a:solidFill>
                          <a:latin typeface="Calibri"/>
                          <a:ea typeface="Calibri"/>
                          <a:cs typeface="Calibri"/>
                          <a:sym typeface="Calibri"/>
                        </a:rPr>
                        <a:t>Major cities</a:t>
                      </a:r>
                      <a:endParaRPr sz="1800" b="0" u="none" strike="noStrike" cap="none">
                        <a:latin typeface="Calibri"/>
                        <a:ea typeface="Calibri"/>
                        <a:cs typeface="Calibri"/>
                        <a:sym typeface="Calibri"/>
                      </a:endParaRPr>
                    </a:p>
                  </a:txBody>
                  <a:tcPr marL="0" marR="0" marT="0"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4F6228"/>
                          </a:solidFill>
                          <a:latin typeface="Calibri"/>
                          <a:ea typeface="Calibri"/>
                          <a:cs typeface="Calibri"/>
                          <a:sym typeface="Calibri"/>
                        </a:rPr>
                        <a:t>Area I</a:t>
                      </a:r>
                      <a:endParaRPr sz="1800" b="0" u="none" strike="noStrike" cap="none">
                        <a:latin typeface="Calibri"/>
                        <a:ea typeface="Calibri"/>
                        <a:cs typeface="Calibri"/>
                        <a:sym typeface="Calibri"/>
                      </a:endParaRPr>
                    </a:p>
                  </a:txBody>
                  <a:tcPr marL="0" marR="0" marT="0"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r>
              <a:tr h="6446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Major cities</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1400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1600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1800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2000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2900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4800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8200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rowSpan="3">
                  <a:txBody>
                    <a:bodyPr/>
                    <a:lstStyle/>
                    <a:p>
                      <a:pPr marL="0" marR="0" lvl="0" indent="0" algn="ctr" rtl="0">
                        <a:lnSpc>
                          <a:spcPct val="115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Ahmedabad, Mumbai, Kolkata Delhi, Chennai, Hyderabad &amp; Bengaluru</a:t>
                      </a:r>
                      <a:endParaRPr sz="1800" b="0" u="none" strike="noStrike" cap="none">
                        <a:solidFill>
                          <a:schemeClr val="dk1"/>
                        </a:solidFill>
                        <a:latin typeface="Calibri"/>
                        <a:ea typeface="Calibri"/>
                        <a:cs typeface="Calibri"/>
                        <a:sym typeface="Calibri"/>
                      </a:endParaRPr>
                    </a:p>
                  </a:txBody>
                  <a:tcPr marL="0" marR="0" marT="0"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rowSpan="3">
                  <a:txBody>
                    <a:bodyPr/>
                    <a:lstStyle/>
                    <a:p>
                      <a:pPr marL="0" marR="0" lvl="0" indent="0" algn="l" rtl="0">
                        <a:lnSpc>
                          <a:spcPct val="115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Pune, Nagpur, Kanpur, Lucknow, Jaipur, Surat, Vishakhapatnam. Patna, Vadodara, Kochi, Indore, Bhopal, Ludhiana, Coimbatore, Madurai, Agra &amp; Varanasi</a:t>
                      </a:r>
                      <a:endParaRPr sz="1800" b="0" u="none" strike="noStrike" cap="none">
                        <a:solidFill>
                          <a:schemeClr val="dk1"/>
                        </a:solidFill>
                        <a:latin typeface="Calibri"/>
                        <a:ea typeface="Calibri"/>
                        <a:cs typeface="Calibri"/>
                        <a:sym typeface="Calibri"/>
                      </a:endParaRPr>
                    </a:p>
                  </a:txBody>
                  <a:tcPr marL="0" marR="0" marT="0"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r>
              <a:tr h="644600">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Area I</a:t>
                      </a:r>
                      <a:r>
                        <a:rPr lang="en-US" sz="1600" b="1"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1050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1200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1350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1500</a:t>
                      </a:r>
                      <a:r>
                        <a:rPr lang="en-US" sz="1600"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2000</a:t>
                      </a:r>
                      <a:r>
                        <a:rPr lang="en-US" sz="1600"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2900</a:t>
                      </a:r>
                      <a:r>
                        <a:rPr lang="en-US" sz="1600"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4100</a:t>
                      </a:r>
                      <a:r>
                        <a:rPr lang="en-US" sz="1600"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vMerge="1">
                  <a:txBody>
                    <a:bodyPr/>
                    <a:lstStyle/>
                    <a:p>
                      <a:endParaRPr lang="en-US"/>
                    </a:p>
                  </a:txBody>
                  <a:tcPr/>
                </a:tc>
                <a:tc vMerge="1">
                  <a:txBody>
                    <a:bodyPr/>
                    <a:lstStyle/>
                    <a:p>
                      <a:endParaRPr lang="en-US"/>
                    </a:p>
                  </a:txBody>
                  <a:tcPr/>
                </a:tc>
              </a:tr>
              <a:tr h="1548700">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Other Places</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700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800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900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1000</a:t>
                      </a:r>
                      <a:r>
                        <a:rPr lang="en-US" sz="1600"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1500</a:t>
                      </a:r>
                      <a:r>
                        <a:rPr lang="en-US" sz="1600"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2400</a:t>
                      </a:r>
                      <a:r>
                        <a:rPr lang="en-US" sz="1600" u="none" strike="noStrike" cap="none">
                          <a:solidFill>
                            <a:srgbClr val="000066"/>
                          </a:solidFill>
                          <a:latin typeface="Times New Roman"/>
                          <a:ea typeface="Times New Roman"/>
                          <a:cs typeface="Times New Roman"/>
                          <a:sym typeface="Times New Roman"/>
                        </a:rPr>
                        <a:t> </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rgbClr val="000000"/>
                          </a:solidFill>
                          <a:latin typeface="Calibri"/>
                          <a:ea typeface="Calibri"/>
                          <a:cs typeface="Calibri"/>
                          <a:sym typeface="Calibri"/>
                        </a:rPr>
                        <a:t>3600</a:t>
                      </a:r>
                      <a:endParaRPr sz="1800" u="none" strike="noStrike" cap="none">
                        <a:latin typeface="Calibri"/>
                        <a:ea typeface="Calibri"/>
                        <a:cs typeface="Calibri"/>
                        <a:sym typeface="Calibri"/>
                      </a:endParaRPr>
                    </a:p>
                  </a:txBody>
                  <a:tcPr marL="83800" marR="83800" marT="41900" marB="4190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vMerge="1">
                  <a:txBody>
                    <a:bodyPr/>
                    <a:lstStyle/>
                    <a:p>
                      <a:endParaRPr lang="en-US"/>
                    </a:p>
                  </a:txBody>
                  <a:tcPr/>
                </a:tc>
                <a:tc vMerge="1">
                  <a:txBody>
                    <a:bodyPr/>
                    <a:lstStyle/>
                    <a:p>
                      <a:endParaRPr lang="en-US"/>
                    </a:p>
                  </a:txBody>
                  <a:tcPr/>
                </a:tc>
              </a:tr>
            </a:tbl>
          </a:graphicData>
        </a:graphic>
      </p:graphicFrame>
      <p:sp>
        <p:nvSpPr>
          <p:cNvPr id="260" name="Google Shape;260;p41"/>
          <p:cNvSpPr/>
          <p:nvPr/>
        </p:nvSpPr>
        <p:spPr>
          <a:xfrm>
            <a:off x="381000" y="5148943"/>
            <a:ext cx="8229600" cy="8302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Arial"/>
              <a:buChar char="•"/>
            </a:pPr>
            <a:r>
              <a:rPr lang="en-US" sz="1600" b="1" i="1" u="none" strike="noStrike" cap="none">
                <a:solidFill>
                  <a:schemeClr val="dk1"/>
                </a:solidFill>
                <a:latin typeface="Candara"/>
                <a:ea typeface="Candara"/>
                <a:cs typeface="Candara"/>
                <a:sym typeface="Candara"/>
              </a:rPr>
              <a:t> Standard Breakfast charges along with taxes/surcharges thereon can be allowed during stay in the same hotel. Tips are not reimbursable.</a:t>
            </a:r>
            <a:endParaRPr sz="1600" b="1" i="1"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chemeClr val="dk1"/>
              </a:buClr>
              <a:buSzPts val="1600"/>
              <a:buFont typeface="Arial"/>
              <a:buChar char="•"/>
            </a:pPr>
            <a:r>
              <a:rPr lang="en-US" sz="1600" b="1" i="1" u="none" strike="noStrike" cap="none">
                <a:solidFill>
                  <a:schemeClr val="dk1"/>
                </a:solidFill>
                <a:latin typeface="Candara"/>
                <a:ea typeface="Candara"/>
                <a:cs typeface="Candara"/>
                <a:sym typeface="Candara"/>
              </a:rPr>
              <a:t> Taxes on hotel charges are allowed on actual basis over &amp; above such charges)</a:t>
            </a:r>
            <a:r>
              <a:rPr lang="en-US" sz="1600" b="0" i="1" u="none" strike="noStrike" cap="none">
                <a:solidFill>
                  <a:schemeClr val="dk1"/>
                </a:solidFill>
                <a:latin typeface="Candara"/>
                <a:ea typeface="Candara"/>
                <a:cs typeface="Candara"/>
                <a:sym typeface="Candara"/>
              </a:rPr>
              <a:t> </a:t>
            </a:r>
            <a:endParaRPr sz="2800" b="0" i="1" u="none" strike="noStrike" cap="none">
              <a:solidFill>
                <a:schemeClr val="dk1"/>
              </a:solidFill>
              <a:latin typeface="Candara"/>
              <a:ea typeface="Candara"/>
              <a:cs typeface="Candara"/>
              <a:sym typeface="Candar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ctrTitle"/>
          </p:nvPr>
        </p:nvSpPr>
        <p:spPr>
          <a:xfrm>
            <a:off x="947056" y="457200"/>
            <a:ext cx="7587343" cy="1143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43209"/>
              <a:buNone/>
            </a:pPr>
            <a:r>
              <a:rPr lang="en-US" sz="3600" b="1" u="sng"/>
              <a:t/>
            </a:r>
            <a:br>
              <a:rPr lang="en-US" sz="3600" b="1" u="sng"/>
            </a:br>
            <a:r>
              <a:rPr lang="en-US" sz="3600" b="1" u="sng"/>
              <a:t/>
            </a:r>
            <a:br>
              <a:rPr lang="en-US" sz="3600" b="1" u="sng"/>
            </a:br>
            <a:r>
              <a:rPr lang="en-US" sz="3600" b="1" u="sng"/>
              <a:t/>
            </a:r>
            <a:br>
              <a:rPr lang="en-US" sz="3600" b="1" u="sng"/>
            </a:br>
            <a:r>
              <a:rPr lang="en-US" sz="3600" b="1" u="sng"/>
              <a:t/>
            </a:r>
            <a:br>
              <a:rPr lang="en-US" sz="3600" b="1" u="sng"/>
            </a:br>
            <a:r>
              <a:rPr lang="en-US" sz="3600" b="1" u="sng"/>
              <a:t/>
            </a:r>
            <a:br>
              <a:rPr lang="en-US" sz="3600" b="1" u="sng"/>
            </a:br>
            <a:r>
              <a:rPr lang="en-US" sz="3600" b="1" u="sng"/>
              <a:t/>
            </a:r>
            <a:br>
              <a:rPr lang="en-US" sz="3600" b="1" u="sng"/>
            </a:br>
            <a:r>
              <a:rPr lang="en-US" sz="3600" b="1" u="sng">
                <a:latin typeface="Libre Baskerville"/>
                <a:ea typeface="Libre Baskerville"/>
                <a:cs typeface="Libre Baskerville"/>
                <a:sym typeface="Libre Baskerville"/>
              </a:rPr>
              <a:t>PAY SCALES</a:t>
            </a:r>
            <a:br>
              <a:rPr lang="en-US" sz="3600" b="1" u="sng">
                <a:latin typeface="Libre Baskerville"/>
                <a:ea typeface="Libre Baskerville"/>
                <a:cs typeface="Libre Baskerville"/>
                <a:sym typeface="Libre Baskerville"/>
              </a:rPr>
            </a:br>
            <a:r>
              <a:rPr lang="en-US" sz="2700" b="1" u="sng">
                <a:latin typeface="Libre Baskerville"/>
                <a:ea typeface="Libre Baskerville"/>
                <a:cs typeface="Libre Baskerville"/>
                <a:sym typeface="Libre Baskerville"/>
              </a:rPr>
              <a:t>CLASS I</a:t>
            </a:r>
            <a:r>
              <a:rPr lang="en-US" sz="3600" b="1" u="sng">
                <a:latin typeface="Libre Baskerville"/>
                <a:ea typeface="Libre Baskerville"/>
                <a:cs typeface="Libre Baskerville"/>
                <a:sym typeface="Libre Baskerville"/>
              </a:rPr>
              <a:t> </a:t>
            </a:r>
            <a:r>
              <a:rPr lang="en-US"/>
              <a:t/>
            </a:r>
            <a:br>
              <a:rPr lang="en-US"/>
            </a:br>
            <a:endParaRPr/>
          </a:p>
        </p:txBody>
      </p:sp>
      <p:sp>
        <p:nvSpPr>
          <p:cNvPr id="100" name="Google Shape;100;p15"/>
          <p:cNvSpPr txBox="1">
            <a:spLocks noGrp="1"/>
          </p:cNvSpPr>
          <p:nvPr>
            <p:ph type="subTitle" idx="1"/>
          </p:nvPr>
        </p:nvSpPr>
        <p:spPr>
          <a:xfrm>
            <a:off x="947055" y="1143000"/>
            <a:ext cx="7924801" cy="340722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0000"/>
              </a:buClr>
              <a:buSzPts val="2400"/>
              <a:buNone/>
            </a:pPr>
            <a:r>
              <a:rPr lang="en-US" sz="2400">
                <a:solidFill>
                  <a:srgbClr val="FF0000"/>
                </a:solidFill>
              </a:rPr>
              <a:t>Scale VII: </a:t>
            </a:r>
            <a:r>
              <a:rPr lang="en-US" sz="2000"/>
              <a:t>Rs.99835-2685(2)-105205-2880(1)-108085-3150(1)-       111235-3265(4)-124295 (6 stages)</a:t>
            </a:r>
            <a:endParaRPr sz="2000"/>
          </a:p>
          <a:p>
            <a:pPr marL="0" lvl="0" indent="0" algn="l" rtl="0">
              <a:lnSpc>
                <a:spcPct val="90000"/>
              </a:lnSpc>
              <a:spcBef>
                <a:spcPts val="750"/>
              </a:spcBef>
              <a:spcAft>
                <a:spcPts val="0"/>
              </a:spcAft>
              <a:buClr>
                <a:srgbClr val="FF0000"/>
              </a:buClr>
              <a:buSzPts val="2400"/>
              <a:buNone/>
            </a:pPr>
            <a:r>
              <a:rPr lang="en-US" sz="2000">
                <a:solidFill>
                  <a:srgbClr val="FF0000"/>
                </a:solidFill>
              </a:rPr>
              <a:t>Scale VI:   </a:t>
            </a:r>
            <a:r>
              <a:rPr lang="en-US" sz="2000"/>
              <a:t>Rs.89095-2685(8)-110575 (6 stages)</a:t>
            </a:r>
            <a:endParaRPr sz="2000"/>
          </a:p>
          <a:p>
            <a:pPr marL="0" lvl="0" indent="0" algn="l" rtl="0">
              <a:lnSpc>
                <a:spcPct val="90000"/>
              </a:lnSpc>
              <a:spcBef>
                <a:spcPts val="750"/>
              </a:spcBef>
              <a:spcAft>
                <a:spcPts val="0"/>
              </a:spcAft>
              <a:buClr>
                <a:srgbClr val="FF0000"/>
              </a:buClr>
              <a:buSzPts val="2400"/>
              <a:buNone/>
            </a:pPr>
            <a:r>
              <a:rPr lang="en-US" sz="2000">
                <a:solidFill>
                  <a:srgbClr val="FF0000"/>
                </a:solidFill>
              </a:rPr>
              <a:t>Scale V :   </a:t>
            </a:r>
            <a:r>
              <a:rPr lang="en-US" sz="2000"/>
              <a:t>Rs.79605-2300(3)-86505-2590(6)-102045 (6 stages)</a:t>
            </a:r>
            <a:endParaRPr sz="2000"/>
          </a:p>
          <a:p>
            <a:pPr marL="0" lvl="0" indent="0" algn="l" rtl="0">
              <a:lnSpc>
                <a:spcPct val="90000"/>
              </a:lnSpc>
              <a:spcBef>
                <a:spcPts val="750"/>
              </a:spcBef>
              <a:spcAft>
                <a:spcPts val="0"/>
              </a:spcAft>
              <a:buClr>
                <a:srgbClr val="FF0000"/>
              </a:buClr>
              <a:buSzPts val="2400"/>
              <a:buNone/>
            </a:pPr>
            <a:r>
              <a:rPr lang="en-US" sz="2000">
                <a:solidFill>
                  <a:srgbClr val="FF0000"/>
                </a:solidFill>
              </a:rPr>
              <a:t>Scale IV :  </a:t>
            </a:r>
            <a:r>
              <a:rPr lang="en-US" sz="2000"/>
              <a:t>Rs.65805-2300(9)-86505 (8 stages)</a:t>
            </a:r>
            <a:endParaRPr sz="2000"/>
          </a:p>
          <a:p>
            <a:pPr marL="0" lvl="0" indent="0" algn="l" rtl="0">
              <a:lnSpc>
                <a:spcPct val="90000"/>
              </a:lnSpc>
              <a:spcBef>
                <a:spcPts val="750"/>
              </a:spcBef>
              <a:spcAft>
                <a:spcPts val="0"/>
              </a:spcAft>
              <a:buClr>
                <a:srgbClr val="FF0000"/>
              </a:buClr>
              <a:buSzPts val="2400"/>
              <a:buNone/>
            </a:pPr>
            <a:r>
              <a:rPr lang="en-US" sz="2000">
                <a:solidFill>
                  <a:srgbClr val="FF0000"/>
                </a:solidFill>
              </a:rPr>
              <a:t>Scale III  : </a:t>
            </a:r>
            <a:endParaRPr sz="2000"/>
          </a:p>
          <a:p>
            <a:pPr marL="0" lvl="0" indent="0" algn="l" rtl="0">
              <a:lnSpc>
                <a:spcPct val="90000"/>
              </a:lnSpc>
              <a:spcBef>
                <a:spcPts val="750"/>
              </a:spcBef>
              <a:spcAft>
                <a:spcPts val="0"/>
              </a:spcAft>
              <a:buClr>
                <a:schemeClr val="dk1"/>
              </a:buClr>
              <a:buSzPts val="2400"/>
              <a:buNone/>
            </a:pPr>
            <a:r>
              <a:rPr lang="en-US" sz="2000"/>
              <a:t>Rs.53725-1610(1)-55335-1745(6)-65805-2300(4)-75005 (12 stages)</a:t>
            </a:r>
            <a:endParaRPr sz="2000"/>
          </a:p>
          <a:p>
            <a:pPr marL="0" lvl="0" indent="0" algn="l" rtl="0">
              <a:lnSpc>
                <a:spcPct val="90000"/>
              </a:lnSpc>
              <a:spcBef>
                <a:spcPts val="750"/>
              </a:spcBef>
              <a:spcAft>
                <a:spcPts val="0"/>
              </a:spcAft>
              <a:buClr>
                <a:srgbClr val="FF0000"/>
              </a:buClr>
              <a:buSzPts val="2400"/>
              <a:buNone/>
            </a:pPr>
            <a:r>
              <a:rPr lang="en-US" sz="2000">
                <a:solidFill>
                  <a:srgbClr val="FF0000"/>
                </a:solidFill>
              </a:rPr>
              <a:t>Scale II    </a:t>
            </a:r>
            <a:r>
              <a:rPr lang="en-US" sz="2000"/>
              <a:t>Rs.44065-1610(7)-55335-1745(6)-65805 (14 stages)</a:t>
            </a:r>
            <a:endParaRPr sz="2000"/>
          </a:p>
          <a:p>
            <a:pPr marL="0" lvl="0" indent="0" algn="l" rtl="0">
              <a:lnSpc>
                <a:spcPct val="90000"/>
              </a:lnSpc>
              <a:spcBef>
                <a:spcPts val="750"/>
              </a:spcBef>
              <a:spcAft>
                <a:spcPts val="0"/>
              </a:spcAft>
              <a:buClr>
                <a:srgbClr val="FF0000"/>
              </a:buClr>
              <a:buSzPts val="2400"/>
              <a:buNone/>
            </a:pPr>
            <a:r>
              <a:rPr lang="en-US" sz="2000">
                <a:solidFill>
                  <a:srgbClr val="FF0000"/>
                </a:solidFill>
              </a:rPr>
              <a:t>Scale I     </a:t>
            </a:r>
            <a:r>
              <a:rPr lang="en-US" sz="2000"/>
              <a:t>Rs.32795-1610(14)-55335-1745(4)-62315 (19 stages)</a:t>
            </a:r>
            <a:endParaRPr sz="2000"/>
          </a:p>
          <a:p>
            <a:pPr marL="0" lvl="0" indent="0" algn="ctr" rtl="0">
              <a:lnSpc>
                <a:spcPct val="90000"/>
              </a:lnSpc>
              <a:spcBef>
                <a:spcPts val="750"/>
              </a:spcBef>
              <a:spcAft>
                <a:spcPts val="0"/>
              </a:spcAft>
              <a:buSzPts val="2400"/>
              <a:buNone/>
            </a:pPr>
            <a:r>
              <a:rPr lang="en-US" sz="2400" b="1" u="sng"/>
              <a:t>CLASS II</a:t>
            </a:r>
            <a:endParaRPr/>
          </a:p>
          <a:p>
            <a:pPr marL="0" lvl="0" indent="0" algn="ctr" rtl="0">
              <a:lnSpc>
                <a:spcPct val="90000"/>
              </a:lnSpc>
              <a:spcBef>
                <a:spcPts val="750"/>
              </a:spcBef>
              <a:spcAft>
                <a:spcPts val="0"/>
              </a:spcAft>
              <a:buSzPts val="2400"/>
              <a:buNone/>
            </a:pPr>
            <a:endParaRPr sz="1200" b="1" u="sng"/>
          </a:p>
          <a:p>
            <a:pPr marL="0" lvl="0" indent="0" algn="l" rtl="0">
              <a:lnSpc>
                <a:spcPct val="90000"/>
              </a:lnSpc>
              <a:spcBef>
                <a:spcPts val="0"/>
              </a:spcBef>
              <a:spcAft>
                <a:spcPts val="0"/>
              </a:spcAft>
              <a:buClr>
                <a:srgbClr val="FF0000"/>
              </a:buClr>
              <a:buSzPts val="1800"/>
              <a:buNone/>
            </a:pPr>
            <a:r>
              <a:rPr lang="en-US" sz="2400">
                <a:solidFill>
                  <a:srgbClr val="FF0000"/>
                </a:solidFill>
              </a:rPr>
              <a:t>DO Gr I: </a:t>
            </a:r>
            <a:r>
              <a:rPr lang="en-US" sz="2400"/>
              <a:t>Rs.23075-1445(8)-34635-1495(9)-48090-1570(2)-51230-1610(4)-57670</a:t>
            </a:r>
            <a:endParaRPr/>
          </a:p>
          <a:p>
            <a:pPr marL="0" lvl="0" indent="0" algn="l" rtl="0">
              <a:lnSpc>
                <a:spcPct val="90000"/>
              </a:lnSpc>
              <a:spcBef>
                <a:spcPts val="750"/>
              </a:spcBef>
              <a:spcAft>
                <a:spcPts val="0"/>
              </a:spcAft>
              <a:buClr>
                <a:srgbClr val="FF0000"/>
              </a:buClr>
              <a:buSzPts val="1800"/>
              <a:buNone/>
            </a:pPr>
            <a:r>
              <a:rPr lang="en-US" sz="2400">
                <a:solidFill>
                  <a:srgbClr val="FF0000"/>
                </a:solidFill>
              </a:rPr>
              <a:t>DO Gr II: </a:t>
            </a:r>
            <a:r>
              <a:rPr lang="en-US" sz="2400"/>
              <a:t>Rs.15650-1030(3)-18740-1175(4)-23440</a:t>
            </a:r>
            <a:endParaRPr/>
          </a:p>
          <a:p>
            <a:pPr marL="0" lvl="0" indent="0" algn="ctr" rtl="0">
              <a:lnSpc>
                <a:spcPct val="90000"/>
              </a:lnSpc>
              <a:spcBef>
                <a:spcPts val="750"/>
              </a:spcBef>
              <a:spcAft>
                <a:spcPts val="0"/>
              </a:spcAft>
              <a:buSzPts val="2400"/>
              <a:buNone/>
            </a:pPr>
            <a:endParaRPr sz="2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2"/>
          <p:cNvSpPr txBox="1">
            <a:spLocks noGrp="1"/>
          </p:cNvSpPr>
          <p:nvPr>
            <p:ph type="title"/>
          </p:nvPr>
        </p:nvSpPr>
        <p:spPr>
          <a:xfrm>
            <a:off x="457200" y="338138"/>
            <a:ext cx="8229600" cy="9572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3200" b="1" u="sng"/>
              <a:t>Daily Halting Allowance : (Revised 05/01/2017)</a:t>
            </a:r>
            <a:endParaRPr sz="3200"/>
          </a:p>
        </p:txBody>
      </p:sp>
      <p:graphicFrame>
        <p:nvGraphicFramePr>
          <p:cNvPr id="266" name="Google Shape;266;p42"/>
          <p:cNvGraphicFramePr/>
          <p:nvPr/>
        </p:nvGraphicFramePr>
        <p:xfrm>
          <a:off x="685799" y="1383608"/>
          <a:ext cx="8120750" cy="4044459"/>
        </p:xfrm>
        <a:graphic>
          <a:graphicData uri="http://schemas.openxmlformats.org/drawingml/2006/table">
            <a:tbl>
              <a:tblPr>
                <a:noFill/>
                <a:tableStyleId>{F4AD77D5-E34E-4C20-AE07-67A292CDD662}</a:tableStyleId>
              </a:tblPr>
              <a:tblGrid>
                <a:gridCol w="591200"/>
                <a:gridCol w="3469175"/>
                <a:gridCol w="1360900"/>
                <a:gridCol w="1338575"/>
                <a:gridCol w="1360900"/>
              </a:tblGrid>
              <a:tr h="68467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Sl. No. </a:t>
                      </a:r>
                      <a:endParaRPr sz="1800" b="1" u="none" strike="noStrike" cap="none">
                        <a:solidFill>
                          <a:srgbClr val="FF0000"/>
                        </a:solidFill>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Category of the employee </a:t>
                      </a:r>
                      <a:endParaRPr sz="1800" b="1" u="none" strike="noStrike" cap="none">
                        <a:solidFill>
                          <a:srgbClr val="FF0000"/>
                        </a:solidFill>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A Class City</a:t>
                      </a:r>
                      <a:endParaRPr sz="1800" b="1" u="none" strike="noStrike" cap="none">
                        <a:solidFill>
                          <a:srgbClr val="FF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(Rs.) </a:t>
                      </a:r>
                      <a:endParaRPr sz="1800" b="1" u="none" strike="noStrike" cap="none">
                        <a:solidFill>
                          <a:srgbClr val="FF0000"/>
                        </a:solidFill>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B Class City</a:t>
                      </a:r>
                      <a:endParaRPr sz="1800" b="1" u="none" strike="noStrike" cap="none">
                        <a:solidFill>
                          <a:srgbClr val="FF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(Rs.)</a:t>
                      </a:r>
                      <a:endParaRPr sz="1800" b="1" u="none" strike="noStrike" cap="none">
                        <a:solidFill>
                          <a:srgbClr val="FF0000"/>
                        </a:solidFill>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C Class City</a:t>
                      </a:r>
                      <a:endParaRPr sz="1800" b="1" u="none" strike="noStrike" cap="none">
                        <a:solidFill>
                          <a:srgbClr val="FF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(Rs.) </a:t>
                      </a:r>
                      <a:endParaRPr sz="1800" b="1" u="none" strike="noStrike" cap="none">
                        <a:solidFill>
                          <a:srgbClr val="FF0000"/>
                        </a:solidFill>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62675">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Class I (Scale IV, V, VI &amp; VII)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1300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1100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950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62675">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Class I (Scale I, II &amp; III)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1100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950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800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38775">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DO Gr. I/ Sr. Asstt./ Stenographer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700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600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450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62675">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4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DO Gr. II/ Asstt./Record Clerk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600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520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340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62675">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5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All Class IV employees </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500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400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250</a:t>
                      </a:r>
                      <a:endParaRPr sz="1800" u="none" strike="noStrike" cap="none">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928025">
                <a:tc gridSpan="5">
                  <a:txBody>
                    <a:bodyPr/>
                    <a:lstStyle/>
                    <a:p>
                      <a:pPr marL="0" marR="0" lvl="0" indent="0" algn="l" rtl="0">
                        <a:lnSpc>
                          <a:spcPct val="115000"/>
                        </a:lnSpc>
                        <a:spcBef>
                          <a:spcPts val="0"/>
                        </a:spcBef>
                        <a:spcAft>
                          <a:spcPts val="0"/>
                        </a:spcAft>
                        <a:buClr>
                          <a:srgbClr val="FF0000"/>
                        </a:buClr>
                        <a:buSzPts val="1600"/>
                        <a:buFont typeface="Arial"/>
                        <a:buChar char="•"/>
                      </a:pPr>
                      <a:r>
                        <a:rPr lang="en-US" sz="1600" b="1" u="none" strike="noStrike" cap="none">
                          <a:solidFill>
                            <a:srgbClr val="FF0000"/>
                          </a:solidFill>
                          <a:latin typeface="Calibri"/>
                          <a:ea typeface="Calibri"/>
                          <a:cs typeface="Calibri"/>
                          <a:sym typeface="Calibri"/>
                        </a:rPr>
                        <a:t>Rs.1800 for Kolkata, Delhi, Chennai &amp; Mumbai (METRO CITIES)-Scale VI/VII</a:t>
                      </a:r>
                      <a:endParaRPr sz="1400" u="none" strike="noStrike" cap="none"/>
                    </a:p>
                    <a:p>
                      <a:pPr marL="0" marR="0" lvl="0" indent="0" algn="l" rtl="0">
                        <a:lnSpc>
                          <a:spcPct val="115000"/>
                        </a:lnSpc>
                        <a:spcBef>
                          <a:spcPts val="0"/>
                        </a:spcBef>
                        <a:spcAft>
                          <a:spcPts val="0"/>
                        </a:spcAft>
                        <a:buClr>
                          <a:srgbClr val="FF0000"/>
                        </a:buClr>
                        <a:buSzPts val="1600"/>
                        <a:buFont typeface="Arial"/>
                        <a:buChar char="•"/>
                      </a:pPr>
                      <a:r>
                        <a:rPr lang="en-US" sz="1600" b="1" u="none" strike="noStrike" cap="none">
                          <a:solidFill>
                            <a:srgbClr val="FF0000"/>
                          </a:solidFill>
                          <a:latin typeface="Calibri"/>
                          <a:ea typeface="Calibri"/>
                          <a:cs typeface="Calibri"/>
                          <a:sym typeface="Calibri"/>
                        </a:rPr>
                        <a:t>Rs. 1500 for Kolkata, Delhi, Chennai &amp; Mumbai (METRO CITIES)-Scale IV/V</a:t>
                      </a:r>
                      <a:endParaRPr sz="1600" b="1" u="none" strike="noStrike" cap="none">
                        <a:solidFill>
                          <a:srgbClr val="FF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*Rs.1300 for Kolkata, Delhi, Chennai &amp; Mumbai (METRO CITIES)-Scale I/II/III                                                 </a:t>
                      </a:r>
                      <a:endParaRPr sz="1600" b="1" u="none" strike="noStrike" cap="none">
                        <a:solidFill>
                          <a:srgbClr val="FF0000"/>
                        </a:solidFill>
                        <a:latin typeface="Calibri"/>
                        <a:ea typeface="Calibri"/>
                        <a:cs typeface="Calibri"/>
                        <a:sym typeface="Calibri"/>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0" y="0"/>
            <a:ext cx="9144000" cy="5551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sz="2300" b="1">
                <a:solidFill>
                  <a:srgbClr val="FF0000"/>
                </a:solidFill>
              </a:rPr>
              <a:t>Leave Travel Subsidy: Confirmed employees with sanctioned leave only</a:t>
            </a:r>
            <a:endParaRPr sz="2300" b="1">
              <a:solidFill>
                <a:srgbClr val="FF0000"/>
              </a:solidFill>
            </a:endParaRPr>
          </a:p>
        </p:txBody>
      </p:sp>
      <p:sp>
        <p:nvSpPr>
          <p:cNvPr id="272" name="Google Shape;272;p43"/>
          <p:cNvSpPr txBox="1">
            <a:spLocks noGrp="1"/>
          </p:cNvSpPr>
          <p:nvPr>
            <p:ph type="body" idx="1"/>
          </p:nvPr>
        </p:nvSpPr>
        <p:spPr>
          <a:xfrm>
            <a:off x="261258" y="555171"/>
            <a:ext cx="8665028" cy="4800600"/>
          </a:xfrm>
          <a:prstGeom prst="rect">
            <a:avLst/>
          </a:prstGeom>
          <a:noFill/>
          <a:ln>
            <a:noFill/>
          </a:ln>
        </p:spPr>
        <p:txBody>
          <a:bodyPr spcFirstLastPara="1" wrap="square" lIns="91425" tIns="45700" rIns="91425" bIns="45700" anchor="t" anchorCtr="0">
            <a:noAutofit/>
          </a:bodyPr>
          <a:lstStyle/>
          <a:p>
            <a:pPr marL="171450" lvl="0" indent="-171450" algn="just" rtl="0">
              <a:lnSpc>
                <a:spcPct val="90000"/>
              </a:lnSpc>
              <a:spcBef>
                <a:spcPts val="0"/>
              </a:spcBef>
              <a:spcAft>
                <a:spcPts val="0"/>
              </a:spcAft>
              <a:buClr>
                <a:schemeClr val="dk1"/>
              </a:buClr>
              <a:buSzPts val="2000"/>
              <a:buChar char="•"/>
            </a:pPr>
            <a:r>
              <a:rPr lang="en-US" sz="2000" dirty="0"/>
              <a:t>Current Block – (Two calendar years) </a:t>
            </a:r>
            <a:endParaRPr dirty="0"/>
          </a:p>
          <a:p>
            <a:pPr marL="171450" lvl="0" indent="-171450" algn="just" rtl="0">
              <a:lnSpc>
                <a:spcPct val="90000"/>
              </a:lnSpc>
              <a:spcBef>
                <a:spcPts val="750"/>
              </a:spcBef>
              <a:spcAft>
                <a:spcPts val="0"/>
              </a:spcAft>
              <a:buClr>
                <a:schemeClr val="dk1"/>
              </a:buClr>
              <a:buSzPts val="2000"/>
              <a:buChar char="•"/>
            </a:pPr>
            <a:r>
              <a:rPr lang="en-US" sz="2000" dirty="0"/>
              <a:t>For Class-I – 2021-22 (Odd to Even),Class -II &amp; III/IV – 2020-21 ( Even to Odd)</a:t>
            </a:r>
            <a:endParaRPr dirty="0"/>
          </a:p>
          <a:p>
            <a:pPr marL="171450" lvl="0" indent="-171450" algn="just" rtl="0">
              <a:lnSpc>
                <a:spcPct val="90000"/>
              </a:lnSpc>
              <a:spcBef>
                <a:spcPts val="750"/>
              </a:spcBef>
              <a:spcAft>
                <a:spcPts val="0"/>
              </a:spcAft>
              <a:buClr>
                <a:schemeClr val="dk1"/>
              </a:buClr>
              <a:buSzPts val="2000"/>
              <a:buChar char="•"/>
            </a:pPr>
            <a:r>
              <a:rPr lang="en-US" sz="2000" dirty="0"/>
              <a:t>If not availed during one particular block, the same may be carried forward to the immediate next block e.g.  LTS for Block 2017-18 may be availed till 31-12-2020.   Subsidy for two blocks together may also be availed.</a:t>
            </a:r>
            <a:endParaRPr dirty="0"/>
          </a:p>
          <a:p>
            <a:pPr marL="171450" lvl="0" indent="-171450" algn="just" rtl="0">
              <a:lnSpc>
                <a:spcPct val="90000"/>
              </a:lnSpc>
              <a:spcBef>
                <a:spcPts val="750"/>
              </a:spcBef>
              <a:spcAft>
                <a:spcPts val="0"/>
              </a:spcAft>
              <a:buClr>
                <a:schemeClr val="dk1"/>
              </a:buClr>
              <a:buSzPts val="2000"/>
              <a:buChar char="•"/>
            </a:pPr>
            <a:r>
              <a:rPr lang="en-US" sz="2000" dirty="0"/>
              <a:t>Individual employee, spouse &amp; all dependent children/parents are eligible to avail LTS.  Dependency criteria of dep. is income &lt;=10000. If husband is father is independent, mother is also auto: </a:t>
            </a:r>
            <a:r>
              <a:rPr lang="en-US" sz="2000" dirty="0" err="1"/>
              <a:t>indep</a:t>
            </a:r>
            <a:r>
              <a:rPr lang="en-US" sz="2000" dirty="0"/>
              <a:t>.      </a:t>
            </a:r>
            <a:endParaRPr dirty="0"/>
          </a:p>
          <a:p>
            <a:pPr marL="171450" lvl="0" indent="-171450" algn="just" rtl="0">
              <a:lnSpc>
                <a:spcPct val="90000"/>
              </a:lnSpc>
              <a:spcBef>
                <a:spcPts val="750"/>
              </a:spcBef>
              <a:spcAft>
                <a:spcPts val="0"/>
              </a:spcAft>
              <a:buClr>
                <a:schemeClr val="dk1"/>
              </a:buClr>
              <a:buSzPts val="2000"/>
              <a:buChar char="•"/>
            </a:pPr>
            <a:r>
              <a:rPr lang="en-US" sz="2000" dirty="0"/>
              <a:t>Train fare by AC II tier or by </a:t>
            </a:r>
            <a:r>
              <a:rPr lang="en-US" sz="2000" dirty="0" err="1"/>
              <a:t>Rajdhani</a:t>
            </a:r>
            <a:r>
              <a:rPr lang="en-US" sz="2000" dirty="0"/>
              <a:t> or </a:t>
            </a:r>
            <a:r>
              <a:rPr lang="en-US" sz="2000" dirty="0" err="1"/>
              <a:t>Duronto</a:t>
            </a:r>
            <a:r>
              <a:rPr lang="en-US" sz="2000" dirty="0"/>
              <a:t> Express (if actually travelled) up to 3000 Km each way per individual for each block may be reimbursed. Officers in the cadre of Scale IV &amp; above are entitled to Air travel up to 3000 Km each way. Senior citizen discount, infant below 6years etc. as per Indian railways also applicable.</a:t>
            </a:r>
            <a:endParaRPr dirty="0"/>
          </a:p>
          <a:p>
            <a:pPr marL="171450" lvl="0" indent="-44450" algn="just" rtl="0">
              <a:lnSpc>
                <a:spcPct val="90000"/>
              </a:lnSpc>
              <a:spcBef>
                <a:spcPts val="750"/>
              </a:spcBef>
              <a:spcAft>
                <a:spcPts val="0"/>
              </a:spcAft>
              <a:buClr>
                <a:schemeClr val="dk1"/>
              </a:buClr>
              <a:buSzPts val="2000"/>
              <a:buNone/>
            </a:pPr>
            <a:endParaRPr dirty="0"/>
          </a:p>
        </p:txBody>
      </p:sp>
      <p:sp>
        <p:nvSpPr>
          <p:cNvPr id="273" name="Google Shape;273;p43"/>
          <p:cNvSpPr txBox="1"/>
          <p:nvPr/>
        </p:nvSpPr>
        <p:spPr>
          <a:xfrm>
            <a:off x="0" y="4539342"/>
            <a:ext cx="6346825" cy="533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1400"/>
              <a:buFont typeface="Arial"/>
              <a:buNone/>
            </a:pPr>
            <a:endParaRPr sz="3200" b="1" i="0" u="none" strike="noStrike" cap="none">
              <a:solidFill>
                <a:srgbClr val="FF0000"/>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400"/>
              <a:buFont typeface="Arial"/>
              <a:buNone/>
            </a:pPr>
            <a:r>
              <a:rPr lang="en-US" sz="3200" b="1" i="0" u="none" strike="noStrike" cap="none">
                <a:solidFill>
                  <a:srgbClr val="FF0000"/>
                </a:solidFill>
                <a:latin typeface="Calibri"/>
                <a:ea typeface="Calibri"/>
                <a:cs typeface="Calibri"/>
                <a:sym typeface="Calibri"/>
              </a:rPr>
              <a:t>Retention of LTS after Retirement</a:t>
            </a:r>
            <a:endParaRPr sz="3300" b="0" i="0" u="none" strike="noStrike" cap="none">
              <a:solidFill>
                <a:schemeClr val="dk1"/>
              </a:solidFill>
              <a:latin typeface="Calibri"/>
              <a:ea typeface="Calibri"/>
              <a:cs typeface="Calibri"/>
              <a:sym typeface="Calibri"/>
            </a:endParaRPr>
          </a:p>
        </p:txBody>
      </p:sp>
      <p:sp>
        <p:nvSpPr>
          <p:cNvPr id="274" name="Google Shape;274;p43"/>
          <p:cNvSpPr/>
          <p:nvPr/>
        </p:nvSpPr>
        <p:spPr>
          <a:xfrm>
            <a:off x="0" y="4942114"/>
            <a:ext cx="8773886" cy="1962589"/>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US" sz="1400" b="1" i="0" u="none" strike="noStrike" cap="none">
                <a:solidFill>
                  <a:schemeClr val="dk1"/>
                </a:solidFill>
                <a:latin typeface="Arial"/>
                <a:ea typeface="Arial"/>
                <a:cs typeface="Arial"/>
                <a:sym typeface="Arial"/>
              </a:rPr>
              <a:t>Extension of period to avail accrued and un-availed LTS upto the date of superannuation for a maximum period of 6 months from the date of superannuation subject to the following conditions :-</a:t>
            </a:r>
            <a:endParaRPr sz="1400" b="0" i="0" u="none" strike="noStrike" cap="none">
              <a:solidFill>
                <a:srgbClr val="000000"/>
              </a:solidFill>
              <a:latin typeface="Arial"/>
              <a:ea typeface="Arial"/>
              <a:cs typeface="Arial"/>
              <a:sym typeface="Arial"/>
            </a:endParaRPr>
          </a:p>
          <a:p>
            <a:pPr marL="457200" marR="0" lvl="0" indent="-457200" algn="just" rtl="0">
              <a:lnSpc>
                <a:spcPct val="90000"/>
              </a:lnSpc>
              <a:spcBef>
                <a:spcPts val="750"/>
              </a:spcBef>
              <a:spcAft>
                <a:spcPts val="0"/>
              </a:spcAft>
              <a:buClr>
                <a:schemeClr val="dk1"/>
              </a:buClr>
              <a:buSzPts val="1800"/>
              <a:buFont typeface="Noto Sans Symbols"/>
              <a:buChar char="❖"/>
            </a:pPr>
            <a:r>
              <a:rPr lang="en-US" sz="1400" b="1" i="0" u="none" strike="noStrike" cap="none">
                <a:solidFill>
                  <a:schemeClr val="dk1"/>
                </a:solidFill>
                <a:latin typeface="Arial"/>
                <a:ea typeface="Arial"/>
                <a:cs typeface="Arial"/>
                <a:sym typeface="Arial"/>
              </a:rPr>
              <a:t>Prior intimation of extension of LTS facility.</a:t>
            </a:r>
            <a:endParaRPr sz="1400" b="0" i="0" u="none" strike="noStrike" cap="none">
              <a:solidFill>
                <a:srgbClr val="000000"/>
              </a:solidFill>
              <a:latin typeface="Arial"/>
              <a:ea typeface="Arial"/>
              <a:cs typeface="Arial"/>
              <a:sym typeface="Arial"/>
            </a:endParaRPr>
          </a:p>
          <a:p>
            <a:pPr marL="457200" marR="0" lvl="0" indent="-457200" algn="just" rtl="0">
              <a:lnSpc>
                <a:spcPct val="90000"/>
              </a:lnSpc>
              <a:spcBef>
                <a:spcPts val="750"/>
              </a:spcBef>
              <a:spcAft>
                <a:spcPts val="0"/>
              </a:spcAft>
              <a:buClr>
                <a:schemeClr val="dk1"/>
              </a:buClr>
              <a:buSzPts val="1800"/>
              <a:buFont typeface="Noto Sans Symbols"/>
              <a:buChar char="❖"/>
            </a:pPr>
            <a:r>
              <a:rPr lang="en-US" sz="1400" b="1" i="0" u="none" strike="noStrike" cap="none">
                <a:solidFill>
                  <a:schemeClr val="dk1"/>
                </a:solidFill>
                <a:latin typeface="Arial"/>
                <a:ea typeface="Arial"/>
                <a:cs typeface="Arial"/>
                <a:sym typeface="Arial"/>
              </a:rPr>
              <a:t>Prior approval of the Competent Authority before availing LTS facility.</a:t>
            </a:r>
            <a:endParaRPr sz="1400" b="0" i="0" u="none" strike="noStrike" cap="none">
              <a:solidFill>
                <a:srgbClr val="000000"/>
              </a:solidFill>
              <a:latin typeface="Arial"/>
              <a:ea typeface="Arial"/>
              <a:cs typeface="Arial"/>
              <a:sym typeface="Arial"/>
            </a:endParaRPr>
          </a:p>
          <a:p>
            <a:pPr marL="457200" marR="0" lvl="0" indent="-457200" algn="just" rtl="0">
              <a:lnSpc>
                <a:spcPct val="90000"/>
              </a:lnSpc>
              <a:spcBef>
                <a:spcPts val="750"/>
              </a:spcBef>
              <a:spcAft>
                <a:spcPts val="0"/>
              </a:spcAft>
              <a:buClr>
                <a:schemeClr val="dk1"/>
              </a:buClr>
              <a:buSzPts val="1800"/>
              <a:buFont typeface="Noto Sans Symbols"/>
              <a:buChar char="❖"/>
            </a:pPr>
            <a:r>
              <a:rPr lang="en-US" sz="1400" b="1" i="0" u="none" strike="noStrike" cap="none">
                <a:solidFill>
                  <a:schemeClr val="dk1"/>
                </a:solidFill>
                <a:latin typeface="Arial"/>
                <a:ea typeface="Arial"/>
                <a:cs typeface="Arial"/>
                <a:sym typeface="Arial"/>
              </a:rPr>
              <a:t>No advance shall be granted.</a:t>
            </a:r>
            <a:endParaRPr sz="1400" b="0" i="0" u="none" strike="noStrike" cap="none">
              <a:solidFill>
                <a:srgbClr val="000000"/>
              </a:solidFill>
              <a:latin typeface="Arial"/>
              <a:ea typeface="Arial"/>
              <a:cs typeface="Arial"/>
              <a:sym typeface="Arial"/>
            </a:endParaRPr>
          </a:p>
          <a:p>
            <a:pPr marL="457200" marR="0" lvl="0" indent="-457200" algn="just" rtl="0">
              <a:lnSpc>
                <a:spcPct val="90000"/>
              </a:lnSpc>
              <a:spcBef>
                <a:spcPts val="750"/>
              </a:spcBef>
              <a:spcAft>
                <a:spcPts val="0"/>
              </a:spcAft>
              <a:buClr>
                <a:schemeClr val="dk1"/>
              </a:buClr>
              <a:buSzPts val="1800"/>
              <a:buFont typeface="Noto Sans Symbols"/>
              <a:buChar char="❖"/>
            </a:pPr>
            <a:r>
              <a:rPr lang="en-US" sz="1400" b="1" i="0" u="none" strike="noStrike" cap="none">
                <a:solidFill>
                  <a:schemeClr val="dk1"/>
                </a:solidFill>
                <a:latin typeface="Arial"/>
                <a:ea typeface="Arial"/>
                <a:cs typeface="Arial"/>
                <a:sym typeface="Arial"/>
              </a:rPr>
              <a:t>It shall be subject to relevant provisions of Income Tax  Act.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5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4"/>
          <p:cNvSpPr txBox="1">
            <a:spLocks noGrp="1"/>
          </p:cNvSpPr>
          <p:nvPr>
            <p:ph type="body" idx="4294967295"/>
          </p:nvPr>
        </p:nvSpPr>
        <p:spPr>
          <a:xfrm>
            <a:off x="185057" y="609600"/>
            <a:ext cx="8741229" cy="5638800"/>
          </a:xfrm>
          <a:prstGeom prst="rect">
            <a:avLst/>
          </a:prstGeom>
          <a:noFill/>
          <a:ln>
            <a:noFill/>
          </a:ln>
        </p:spPr>
        <p:txBody>
          <a:bodyPr spcFirstLastPara="1" wrap="square" lIns="91425" tIns="45700" rIns="91425" bIns="45700" anchor="t" anchorCtr="0">
            <a:noAutofit/>
          </a:bodyPr>
          <a:lstStyle/>
          <a:p>
            <a:pPr marL="171450" lvl="0" indent="-171450" algn="just" rtl="0">
              <a:lnSpc>
                <a:spcPct val="90000"/>
              </a:lnSpc>
              <a:spcBef>
                <a:spcPts val="0"/>
              </a:spcBef>
              <a:spcAft>
                <a:spcPts val="0"/>
              </a:spcAft>
              <a:buClr>
                <a:schemeClr val="dk1"/>
              </a:buClr>
              <a:buSzPts val="1600"/>
              <a:buChar char="•"/>
            </a:pPr>
            <a:r>
              <a:rPr lang="en-US" sz="1600"/>
              <a:t>Basic Salary less than Rs. 23450/-  will be eligible for 2</a:t>
            </a:r>
            <a:r>
              <a:rPr lang="en-US" sz="1600" baseline="30000"/>
              <a:t>nd</a:t>
            </a:r>
            <a:r>
              <a:rPr lang="en-US" sz="1600"/>
              <a:t> Class Sitting &amp; in case of overnight journey ( 9 p.m to 6 a.m) it will be of Sleeper Class . The  distance will remain unchanged </a:t>
            </a:r>
            <a:endParaRPr/>
          </a:p>
          <a:p>
            <a:pPr marL="171450" lvl="0" indent="-171450" algn="just" rtl="0">
              <a:lnSpc>
                <a:spcPct val="90000"/>
              </a:lnSpc>
              <a:spcBef>
                <a:spcPts val="750"/>
              </a:spcBef>
              <a:spcAft>
                <a:spcPts val="0"/>
              </a:spcAft>
              <a:buClr>
                <a:schemeClr val="dk1"/>
              </a:buClr>
              <a:buSzPts val="1600"/>
              <a:buChar char="•"/>
            </a:pPr>
            <a:r>
              <a:rPr lang="en-US" sz="1600"/>
              <a:t>Scale V &amp; above are entitled to AC 1</a:t>
            </a:r>
            <a:r>
              <a:rPr lang="en-US" sz="1600" baseline="30000"/>
              <a:t>st</a:t>
            </a:r>
            <a:r>
              <a:rPr lang="en-US" sz="1600"/>
              <a:t> Class if they travel by it.</a:t>
            </a:r>
            <a:endParaRPr/>
          </a:p>
          <a:p>
            <a:pPr marL="171450" lvl="0" indent="-171450" algn="just" rtl="0">
              <a:lnSpc>
                <a:spcPct val="90000"/>
              </a:lnSpc>
              <a:spcBef>
                <a:spcPts val="750"/>
              </a:spcBef>
              <a:spcAft>
                <a:spcPts val="0"/>
              </a:spcAft>
              <a:buClr>
                <a:schemeClr val="dk1"/>
              </a:buClr>
              <a:buSzPts val="1600"/>
              <a:buChar char="•"/>
            </a:pPr>
            <a:r>
              <a:rPr lang="en-US" sz="1600"/>
              <a:t>A newly promoted AO who did not avail LTS in pre-promoted cadre can avail of the same for un-availed block(s) up to the end of the block period as per his/her previous entitlement. For example, a Cl. III employee who has been promoted to Scale I in 2020 and has not availed LTS for 2018-19 and 2020-21, in the earlier cadre may avail such Blocks till 31.12.21, as per previous entitlement. Thereafter, the promotee would be eligible to avail LTS in AO cadre for 2021-12 and onwards. (HO Pers. Dept. Circular dt. 8.6.2009)</a:t>
            </a:r>
            <a:endParaRPr/>
          </a:p>
          <a:p>
            <a:pPr marL="171450" lvl="0" indent="-171450" algn="just" rtl="0">
              <a:lnSpc>
                <a:spcPct val="90000"/>
              </a:lnSpc>
              <a:spcBef>
                <a:spcPts val="750"/>
              </a:spcBef>
              <a:spcAft>
                <a:spcPts val="0"/>
              </a:spcAft>
              <a:buClr>
                <a:schemeClr val="dk1"/>
              </a:buClr>
              <a:buSzPts val="1600"/>
              <a:buChar char="•"/>
            </a:pPr>
            <a:r>
              <a:rPr lang="en-US" sz="1600"/>
              <a:t>Own Car (plus spouse car) LTS: Petrol expenses plus toll charges. No LTS in company car allowed. No LTS allowed after employee renders resignation.</a:t>
            </a:r>
            <a:endParaRPr/>
          </a:p>
          <a:p>
            <a:pPr marL="171450" lvl="0" indent="-171450" algn="just" rtl="0">
              <a:lnSpc>
                <a:spcPct val="90000"/>
              </a:lnSpc>
              <a:spcBef>
                <a:spcPts val="750"/>
              </a:spcBef>
              <a:spcAft>
                <a:spcPts val="0"/>
              </a:spcAft>
              <a:buClr>
                <a:schemeClr val="dk1"/>
              </a:buClr>
              <a:buSzPts val="1600"/>
              <a:buChar char="•"/>
            </a:pPr>
            <a:r>
              <a:rPr lang="en-US" sz="1600"/>
              <a:t>No foreign LTS is allowed. </a:t>
            </a:r>
            <a:endParaRPr sz="1600"/>
          </a:p>
          <a:p>
            <a:pPr marL="171450" lvl="0" indent="-171450" algn="just" rtl="0">
              <a:lnSpc>
                <a:spcPct val="90000"/>
              </a:lnSpc>
              <a:spcBef>
                <a:spcPts val="750"/>
              </a:spcBef>
              <a:spcAft>
                <a:spcPts val="0"/>
              </a:spcAft>
              <a:buClr>
                <a:schemeClr val="dk1"/>
              </a:buClr>
              <a:buSzPts val="1600"/>
              <a:buChar char="•"/>
            </a:pPr>
            <a:r>
              <a:rPr lang="en-US" sz="1600" u="sng"/>
              <a:t>For employees posted in North East: </a:t>
            </a:r>
            <a:r>
              <a:rPr lang="en-US" sz="1600"/>
              <a:t>When an officer eligible to travel by air undertakes journey by air in full or part LTS journey, the distance covered by air journey shall be the aerial distance of the journey undertaken by him. If he undertakes the balance journey by any other mode, that part of journey shall be calculated as per the surface rail distance and in such cases the actual amount incurred by him on fare will be reimbursed provided such amount does not exceed this fare of the entitled class by train.</a:t>
            </a:r>
            <a:endParaRPr/>
          </a:p>
          <a:p>
            <a:pPr marL="171450" lvl="0" indent="-171450" algn="l" rtl="0">
              <a:lnSpc>
                <a:spcPct val="90000"/>
              </a:lnSpc>
              <a:spcBef>
                <a:spcPts val="750"/>
              </a:spcBef>
              <a:spcAft>
                <a:spcPts val="0"/>
              </a:spcAft>
              <a:buClr>
                <a:schemeClr val="dk1"/>
              </a:buClr>
              <a:buSzPts val="1600"/>
              <a:buChar char="•"/>
            </a:pPr>
            <a:r>
              <a:rPr lang="en-US" sz="1600"/>
              <a:t>iii. However, where the surface distance between the place of origin of journey and the destination is within 3000 kms. but no direct flight is available, the officer shall be allowed travel by the shortest air connectivity available in that sector if in such cases aerial distance does not exceed 3000 kms. This relaxation would apply only to officers who are eligible for LTS by air</a:t>
            </a:r>
            <a:endParaRPr sz="16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endParaRPr/>
          </a:p>
        </p:txBody>
      </p:sp>
      <p:pic>
        <p:nvPicPr>
          <p:cNvPr id="285" name="Google Shape;285;p45"/>
          <p:cNvPicPr preferRelativeResize="0"/>
          <p:nvPr/>
        </p:nvPicPr>
        <p:blipFill rotWithShape="1">
          <a:blip r:embed="rId3">
            <a:alphaModFix/>
          </a:blip>
          <a:srcRect/>
          <a:stretch/>
        </p:blipFill>
        <p:spPr>
          <a:xfrm>
            <a:off x="0" y="0"/>
            <a:ext cx="8458200" cy="670560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457200" y="152400"/>
            <a:ext cx="82296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US" b="1" u="sng"/>
              <a:t>Transfer Benefits for Officers </a:t>
            </a:r>
            <a:endParaRPr/>
          </a:p>
        </p:txBody>
      </p:sp>
      <p:sp>
        <p:nvSpPr>
          <p:cNvPr id="292" name="Google Shape;292;p46"/>
          <p:cNvSpPr txBox="1">
            <a:spLocks noGrp="1"/>
          </p:cNvSpPr>
          <p:nvPr>
            <p:ph type="body" idx="1"/>
          </p:nvPr>
        </p:nvSpPr>
        <p:spPr>
          <a:xfrm>
            <a:off x="97971" y="838200"/>
            <a:ext cx="8588829" cy="5867400"/>
          </a:xfrm>
          <a:prstGeom prst="rect">
            <a:avLst/>
          </a:prstGeom>
          <a:noFill/>
          <a:ln>
            <a:noFill/>
          </a:ln>
        </p:spPr>
        <p:txBody>
          <a:bodyPr spcFirstLastPara="1" wrap="square" lIns="91425" tIns="45700" rIns="91425" bIns="45700" anchor="t" anchorCtr="0">
            <a:noAutofit/>
          </a:bodyPr>
          <a:lstStyle/>
          <a:p>
            <a:pPr marL="171450" lvl="0" indent="-171450" algn="just" rtl="0">
              <a:lnSpc>
                <a:spcPct val="90000"/>
              </a:lnSpc>
              <a:spcBef>
                <a:spcPts val="0"/>
              </a:spcBef>
              <a:spcAft>
                <a:spcPts val="0"/>
              </a:spcAft>
              <a:buClr>
                <a:schemeClr val="dk1"/>
              </a:buClr>
              <a:buSzPts val="1800"/>
              <a:buChar char="•"/>
            </a:pPr>
            <a:r>
              <a:rPr lang="en-US" sz="1800" dirty="0"/>
              <a:t>One month’s basic pay, as on date of taking charge on transfer plus FPA, as transfer grant as on date of taking charge/fixation is higher cadre.</a:t>
            </a:r>
            <a:endParaRPr dirty="0"/>
          </a:p>
          <a:p>
            <a:pPr marL="171450" lvl="0" indent="-171450" algn="just" rtl="0">
              <a:lnSpc>
                <a:spcPct val="90000"/>
              </a:lnSpc>
              <a:spcBef>
                <a:spcPts val="750"/>
              </a:spcBef>
              <a:spcAft>
                <a:spcPts val="0"/>
              </a:spcAft>
              <a:buClr>
                <a:schemeClr val="dk1"/>
              </a:buClr>
              <a:buSzPts val="1800"/>
              <a:buChar char="•"/>
            </a:pPr>
            <a:r>
              <a:rPr lang="en-US" sz="1800" dirty="0"/>
              <a:t>Train/ Air Fare – As per Tour entitlement (If transferred on promotion, this would be as per entitlement in promoted cadre).</a:t>
            </a:r>
            <a:endParaRPr dirty="0"/>
          </a:p>
          <a:p>
            <a:pPr marL="171450" lvl="0" indent="-171450" algn="just" rtl="0">
              <a:lnSpc>
                <a:spcPct val="90000"/>
              </a:lnSpc>
              <a:spcBef>
                <a:spcPts val="750"/>
              </a:spcBef>
              <a:spcAft>
                <a:spcPts val="0"/>
              </a:spcAft>
              <a:buClr>
                <a:schemeClr val="dk1"/>
              </a:buClr>
              <a:buSzPts val="1800"/>
              <a:buChar char="•"/>
            </a:pPr>
            <a:r>
              <a:rPr lang="en-US" sz="1800" dirty="0"/>
              <a:t> Baggage allowance – Rail freight charges for transporting up to 90 (for scale I, II &amp; III) /120 (for scale IV &amp; Above) quintals by Road. By Rail: 40 </a:t>
            </a:r>
            <a:r>
              <a:rPr lang="en-US" sz="1800" dirty="0" err="1"/>
              <a:t>Qtls</a:t>
            </a:r>
            <a:r>
              <a:rPr lang="en-US" sz="1800" dirty="0"/>
              <a:t>/60 </a:t>
            </a:r>
            <a:r>
              <a:rPr lang="en-US" sz="1800" dirty="0" err="1"/>
              <a:t>Qtls</a:t>
            </a:r>
            <a:r>
              <a:rPr lang="en-US" sz="1800" dirty="0"/>
              <a:t>. (Revised)</a:t>
            </a:r>
            <a:endParaRPr dirty="0"/>
          </a:p>
          <a:p>
            <a:pPr marL="171450" lvl="0" indent="-171450" algn="just" rtl="0">
              <a:lnSpc>
                <a:spcPct val="90000"/>
              </a:lnSpc>
              <a:spcBef>
                <a:spcPts val="750"/>
              </a:spcBef>
              <a:spcAft>
                <a:spcPts val="0"/>
              </a:spcAft>
              <a:buClr>
                <a:schemeClr val="dk1"/>
              </a:buClr>
              <a:buSzPts val="1800"/>
              <a:buChar char="•"/>
            </a:pPr>
            <a:r>
              <a:rPr lang="en-US" sz="1800" dirty="0" err="1"/>
              <a:t>Ancilliary</a:t>
            </a:r>
            <a:r>
              <a:rPr lang="en-US" sz="1800" dirty="0"/>
              <a:t> expenses :</a:t>
            </a:r>
            <a:endParaRPr dirty="0"/>
          </a:p>
          <a:p>
            <a:pPr marL="0" lvl="0" indent="0" algn="just" rtl="0">
              <a:lnSpc>
                <a:spcPct val="90000"/>
              </a:lnSpc>
              <a:spcBef>
                <a:spcPts val="750"/>
              </a:spcBef>
              <a:spcAft>
                <a:spcPts val="0"/>
              </a:spcAft>
              <a:buClr>
                <a:schemeClr val="dk1"/>
              </a:buClr>
              <a:buSzPts val="1800"/>
              <a:buNone/>
            </a:pPr>
            <a:r>
              <a:rPr lang="en-US" sz="1800" dirty="0"/>
              <a:t>    Scale IV and above            -Rs.16000/</a:t>
            </a:r>
            <a:endParaRPr dirty="0"/>
          </a:p>
          <a:p>
            <a:pPr marL="0" lvl="0" indent="0" algn="just" rtl="0">
              <a:lnSpc>
                <a:spcPct val="90000"/>
              </a:lnSpc>
              <a:spcBef>
                <a:spcPts val="750"/>
              </a:spcBef>
              <a:spcAft>
                <a:spcPts val="0"/>
              </a:spcAft>
              <a:buClr>
                <a:schemeClr val="dk1"/>
              </a:buClr>
              <a:buSzPts val="1800"/>
              <a:buNone/>
            </a:pPr>
            <a:r>
              <a:rPr lang="en-US" sz="1800" dirty="0"/>
              <a:t>     Scale I,II &amp;III                        -</a:t>
            </a:r>
            <a:r>
              <a:rPr lang="en-US" sz="1800" dirty="0" err="1"/>
              <a:t>Rs</a:t>
            </a:r>
            <a:r>
              <a:rPr lang="en-US" sz="1800" dirty="0"/>
              <a:t> 12000/</a:t>
            </a:r>
            <a:endParaRPr dirty="0"/>
          </a:p>
          <a:p>
            <a:pPr marL="0" lvl="0" indent="0" algn="just" rtl="0">
              <a:lnSpc>
                <a:spcPct val="90000"/>
              </a:lnSpc>
              <a:spcBef>
                <a:spcPts val="750"/>
              </a:spcBef>
              <a:spcAft>
                <a:spcPts val="0"/>
              </a:spcAft>
              <a:buClr>
                <a:schemeClr val="dk1"/>
              </a:buClr>
              <a:buSzPts val="1800"/>
              <a:buNone/>
            </a:pPr>
            <a:r>
              <a:rPr lang="en-US" sz="1800" dirty="0"/>
              <a:t>     Other than scale I               -Rs.8000/-</a:t>
            </a:r>
            <a:endParaRPr dirty="0"/>
          </a:p>
          <a:p>
            <a:pPr marL="171450" lvl="0" indent="-171450" algn="just" rtl="0">
              <a:lnSpc>
                <a:spcPct val="90000"/>
              </a:lnSpc>
              <a:spcBef>
                <a:spcPts val="750"/>
              </a:spcBef>
              <a:spcAft>
                <a:spcPts val="0"/>
              </a:spcAft>
              <a:buClr>
                <a:schemeClr val="dk1"/>
              </a:buClr>
              <a:buSzPts val="1800"/>
              <a:buChar char="•"/>
            </a:pPr>
            <a:r>
              <a:rPr lang="en-US" sz="1800" dirty="0"/>
              <a:t> Joining Leave – 6 days (can be taken in one or two installments). Intervening Saturday/Sunday/Holiday are treated as joining leave. 1 day when no change of residence is involved.</a:t>
            </a:r>
            <a:endParaRPr sz="1800" dirty="0"/>
          </a:p>
          <a:p>
            <a:pPr marL="171450" lvl="0" indent="-171450" algn="just" rtl="0">
              <a:lnSpc>
                <a:spcPct val="90000"/>
              </a:lnSpc>
              <a:spcBef>
                <a:spcPts val="750"/>
              </a:spcBef>
              <a:spcAft>
                <a:spcPts val="0"/>
              </a:spcAft>
              <a:buClr>
                <a:schemeClr val="dk1"/>
              </a:buClr>
              <a:buSzPts val="1800"/>
              <a:buChar char="•"/>
            </a:pPr>
            <a:r>
              <a:rPr lang="en-US" sz="1800" dirty="0"/>
              <a:t> Halting allowance for self plus Family during journey period as per tour rules (C class)</a:t>
            </a:r>
            <a:endParaRPr dirty="0"/>
          </a:p>
          <a:p>
            <a:pPr marL="171450" lvl="0" indent="-171450" algn="just" rtl="0">
              <a:lnSpc>
                <a:spcPct val="90000"/>
              </a:lnSpc>
              <a:spcBef>
                <a:spcPts val="750"/>
              </a:spcBef>
              <a:spcAft>
                <a:spcPts val="0"/>
              </a:spcAft>
              <a:buClr>
                <a:schemeClr val="dk1"/>
              </a:buClr>
              <a:buSzPts val="1800"/>
              <a:buChar char="•"/>
            </a:pPr>
            <a:r>
              <a:rPr lang="en-US" sz="1800" dirty="0"/>
              <a:t>2</a:t>
            </a:r>
            <a:r>
              <a:rPr lang="en-US" sz="1800" baseline="30000" dirty="0"/>
              <a:t>nd</a:t>
            </a:r>
            <a:r>
              <a:rPr lang="en-US" sz="1800" dirty="0"/>
              <a:t> trip for shifting family/household effects within 6 months or start of next academic session of children, whichever is later. GM(P) may further allow extension for another 6 months on receiving such request.</a:t>
            </a:r>
            <a:endParaRPr sz="1800" dirty="0"/>
          </a:p>
          <a:p>
            <a:pPr marL="457200" lvl="0" indent="-342900" algn="l" rtl="0">
              <a:spcBef>
                <a:spcPts val="0"/>
              </a:spcBef>
              <a:spcAft>
                <a:spcPts val="0"/>
              </a:spcAft>
              <a:buSzPts val="1800"/>
              <a:buChar char="•"/>
            </a:pPr>
            <a:r>
              <a:rPr lang="en-US" sz="1600" dirty="0"/>
              <a:t>No incidental is payable. GST/</a:t>
            </a:r>
            <a:r>
              <a:rPr lang="en-US" sz="1600" dirty="0" err="1"/>
              <a:t>S.tax</a:t>
            </a:r>
            <a:r>
              <a:rPr lang="en-US" sz="1600" dirty="0"/>
              <a:t> payable over and above entitlement.</a:t>
            </a:r>
            <a:endParaRPr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7"/>
          <p:cNvSpPr txBox="1">
            <a:spLocks noGrp="1"/>
          </p:cNvSpPr>
          <p:nvPr>
            <p:ph type="body" idx="1"/>
          </p:nvPr>
        </p:nvSpPr>
        <p:spPr>
          <a:xfrm>
            <a:off x="0" y="762000"/>
            <a:ext cx="9144000" cy="5110163"/>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400"/>
              <a:buChar char="•"/>
            </a:pPr>
            <a:r>
              <a:rPr lang="en-US" sz="1400" dirty="0"/>
              <a:t>Maximum 30 days halting allowance as per tour rules at the new headquarters, if residential accommodation is sought but could not be provided there within 30 days. Excluding  time on official tour</a:t>
            </a:r>
            <a:endParaRPr dirty="0"/>
          </a:p>
          <a:p>
            <a:pPr marL="171450" lvl="0" indent="-171450" algn="l" rtl="0">
              <a:lnSpc>
                <a:spcPct val="90000"/>
              </a:lnSpc>
              <a:spcBef>
                <a:spcPts val="750"/>
              </a:spcBef>
              <a:spcAft>
                <a:spcPts val="0"/>
              </a:spcAft>
              <a:buClr>
                <a:schemeClr val="dk1"/>
              </a:buClr>
              <a:buSzPts val="1400"/>
              <a:buChar char="•"/>
            </a:pPr>
            <a:r>
              <a:rPr lang="en-US" sz="1400" dirty="0"/>
              <a:t>No pet/.animal carrying </a:t>
            </a:r>
            <a:r>
              <a:rPr lang="en-US" sz="1400" dirty="0" err="1"/>
              <a:t>chgs</a:t>
            </a:r>
            <a:r>
              <a:rPr lang="en-US" sz="1400" dirty="0"/>
              <a:t> payable.</a:t>
            </a:r>
            <a:endParaRPr dirty="0"/>
          </a:p>
          <a:p>
            <a:pPr marL="171450" lvl="0" indent="-171450" algn="l" rtl="0">
              <a:lnSpc>
                <a:spcPct val="90000"/>
              </a:lnSpc>
              <a:spcBef>
                <a:spcPts val="750"/>
              </a:spcBef>
              <a:spcAft>
                <a:spcPts val="0"/>
              </a:spcAft>
              <a:buClr>
                <a:schemeClr val="dk1"/>
              </a:buClr>
              <a:buSzPts val="1400"/>
              <a:buChar char="•"/>
            </a:pPr>
            <a:r>
              <a:rPr lang="en-US" sz="1400" dirty="0"/>
              <a:t>Transportation of conveyance payable: Road: Mileage allowance</a:t>
            </a:r>
            <a:endParaRPr dirty="0"/>
          </a:p>
          <a:p>
            <a:pPr marL="171450" lvl="0" indent="-171450" algn="l" rtl="0">
              <a:lnSpc>
                <a:spcPct val="90000"/>
              </a:lnSpc>
              <a:spcBef>
                <a:spcPts val="750"/>
              </a:spcBef>
              <a:spcAft>
                <a:spcPts val="0"/>
              </a:spcAft>
              <a:buClr>
                <a:schemeClr val="dk1"/>
              </a:buClr>
              <a:buSzPts val="1600"/>
              <a:buChar char="•"/>
            </a:pPr>
            <a:r>
              <a:rPr lang="en-US" sz="1600" dirty="0"/>
              <a:t>Family includes spouse, legitimate dependent, children, brother, unmarried or widow sister and parents residing with and wholly dependent on the officer.</a:t>
            </a:r>
            <a:endParaRPr dirty="0"/>
          </a:p>
          <a:p>
            <a:pPr marL="171450" lvl="0" indent="-171450" algn="l" rtl="0">
              <a:lnSpc>
                <a:spcPct val="90000"/>
              </a:lnSpc>
              <a:spcBef>
                <a:spcPts val="750"/>
              </a:spcBef>
              <a:spcAft>
                <a:spcPts val="0"/>
              </a:spcAft>
              <a:buClr>
                <a:schemeClr val="dk1"/>
              </a:buClr>
              <a:buSzPts val="1600"/>
              <a:buChar char="•"/>
            </a:pPr>
            <a:r>
              <a:rPr lang="en-US" sz="1600" dirty="0"/>
              <a:t>Time limit: Within 6 months of the date of release from place of transfer or the date of commencement of the next academic year for his children’s education whichever is later.</a:t>
            </a:r>
            <a:endParaRPr dirty="0"/>
          </a:p>
          <a:p>
            <a:pPr marL="171450" lvl="0" indent="-171450" algn="l" rtl="0">
              <a:lnSpc>
                <a:spcPct val="90000"/>
              </a:lnSpc>
              <a:spcBef>
                <a:spcPts val="750"/>
              </a:spcBef>
              <a:spcAft>
                <a:spcPts val="0"/>
              </a:spcAft>
              <a:buClr>
                <a:schemeClr val="dk1"/>
              </a:buClr>
              <a:buSzPts val="1600"/>
              <a:buChar char="•"/>
            </a:pPr>
            <a:r>
              <a:rPr lang="en-US" sz="1600" dirty="0"/>
              <a:t>Self plus spouse transfer: 90 days is considered 1 block. </a:t>
            </a:r>
            <a:endParaRPr dirty="0"/>
          </a:p>
          <a:p>
            <a:pPr marL="171450" lvl="0" indent="-171450" algn="l" rtl="0">
              <a:lnSpc>
                <a:spcPct val="90000"/>
              </a:lnSpc>
              <a:spcBef>
                <a:spcPts val="750"/>
              </a:spcBef>
              <a:spcAft>
                <a:spcPts val="0"/>
              </a:spcAft>
              <a:buClr>
                <a:schemeClr val="dk1"/>
              </a:buClr>
              <a:buSzPts val="1600"/>
              <a:buChar char="•"/>
            </a:pPr>
            <a:r>
              <a:rPr lang="en-US" sz="1600" dirty="0"/>
              <a:t>Baggage Insurance subject to receipt is also payable.</a:t>
            </a:r>
            <a:endParaRPr dirty="0"/>
          </a:p>
          <a:p>
            <a:pPr marL="171450" lvl="0" indent="-171450" algn="l" rtl="0">
              <a:lnSpc>
                <a:spcPct val="90000"/>
              </a:lnSpc>
              <a:spcBef>
                <a:spcPts val="750"/>
              </a:spcBef>
              <a:spcAft>
                <a:spcPts val="0"/>
              </a:spcAft>
              <a:buClr>
                <a:schemeClr val="dk1"/>
              </a:buClr>
              <a:buSzPts val="1600"/>
              <a:buChar char="•"/>
            </a:pPr>
            <a:r>
              <a:rPr lang="en-US" sz="1600" b="1" dirty="0"/>
              <a:t>TRANSPORT OF CONVEYANCE</a:t>
            </a:r>
            <a:endParaRPr dirty="0"/>
          </a:p>
          <a:p>
            <a:pPr marL="171450" lvl="0" indent="-171450" algn="l" rtl="0">
              <a:lnSpc>
                <a:spcPct val="90000"/>
              </a:lnSpc>
              <a:spcBef>
                <a:spcPts val="750"/>
              </a:spcBef>
              <a:spcAft>
                <a:spcPts val="0"/>
              </a:spcAft>
              <a:buClr>
                <a:schemeClr val="dk1"/>
              </a:buClr>
              <a:buSzPts val="1600"/>
              <a:buChar char="•"/>
            </a:pPr>
            <a:r>
              <a:rPr lang="en-US" sz="1600" dirty="0"/>
              <a:t>If the conveyance is transported by train or steamer, actual cost of transportation of the conveyance shall be allowed. If it is taken by road :</a:t>
            </a:r>
            <a:endParaRPr dirty="0"/>
          </a:p>
          <a:p>
            <a:pPr marL="171450" lvl="0" indent="-171450" algn="l" rtl="0">
              <a:lnSpc>
                <a:spcPct val="90000"/>
              </a:lnSpc>
              <a:spcBef>
                <a:spcPts val="750"/>
              </a:spcBef>
              <a:spcAft>
                <a:spcPts val="0"/>
              </a:spcAft>
              <a:buClr>
                <a:schemeClr val="dk1"/>
              </a:buClr>
              <a:buSzPts val="1600"/>
              <a:buChar char="•"/>
            </a:pPr>
            <a:r>
              <a:rPr lang="en-US" sz="1600" dirty="0"/>
              <a:t>a) Mileage allowance as per scheme of conveyance facilities shall be allowed to officers who are entitled to conveyance facilities. b) Actual petrol charges by shortest routes shall be allowed to other officers.</a:t>
            </a:r>
            <a:endParaRPr sz="1600" dirty="0"/>
          </a:p>
          <a:p>
            <a:pPr marL="171450" lvl="0" indent="-171450" algn="l" rtl="0">
              <a:lnSpc>
                <a:spcPct val="90000"/>
              </a:lnSpc>
              <a:spcBef>
                <a:spcPts val="750"/>
              </a:spcBef>
              <a:spcAft>
                <a:spcPts val="0"/>
              </a:spcAft>
              <a:buClr>
                <a:schemeClr val="dk1"/>
              </a:buClr>
              <a:buSzPts val="1600"/>
              <a:buChar char="•"/>
            </a:pPr>
            <a:r>
              <a:rPr lang="en-US" sz="1600" b="1" dirty="0"/>
              <a:t>MID : ACADEMIC YEAR ALLOWANCE: </a:t>
            </a:r>
            <a:r>
              <a:rPr lang="en-US" sz="1600" dirty="0"/>
              <a:t>If an officer is transferred from one place to another in the mid of an academic year and if he has one or more children studying in school or college at the place from where he was transferred and children are left behind to do their education, a mid academic year allowance of Rs.1,150/- per month from the date the officer reports at the later place </a:t>
            </a:r>
            <a:r>
              <a:rPr lang="en-US" sz="1600" dirty="0" err="1"/>
              <a:t>upto</a:t>
            </a:r>
            <a:r>
              <a:rPr lang="en-US" sz="1600" dirty="0"/>
              <a:t> the end of the academic year may be paid. This Rs.1,150/-per month is payable irrespective of number of children.</a:t>
            </a:r>
            <a:endParaRPr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647700" y="-123681"/>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3600" b="1" u="sng"/>
              <a:t>Company Accommodation</a:t>
            </a:r>
            <a:endParaRPr sz="3600"/>
          </a:p>
        </p:txBody>
      </p:sp>
      <p:sp>
        <p:nvSpPr>
          <p:cNvPr id="303" name="Google Shape;303;p48"/>
          <p:cNvSpPr txBox="1">
            <a:spLocks noGrp="1"/>
          </p:cNvSpPr>
          <p:nvPr>
            <p:ph type="body" idx="1"/>
          </p:nvPr>
        </p:nvSpPr>
        <p:spPr>
          <a:xfrm>
            <a:off x="239486" y="838200"/>
            <a:ext cx="8270669" cy="5638800"/>
          </a:xfrm>
          <a:prstGeom prst="rect">
            <a:avLst/>
          </a:prstGeom>
          <a:noFill/>
          <a:ln>
            <a:noFill/>
          </a:ln>
        </p:spPr>
        <p:txBody>
          <a:bodyPr spcFirstLastPara="1" wrap="square" lIns="91425" tIns="45700" rIns="91425" bIns="45700" anchor="t" anchorCtr="0">
            <a:noAutofit/>
          </a:bodyPr>
          <a:lstStyle/>
          <a:p>
            <a:pPr marL="171450" lvl="0" indent="-171450" algn="just" rtl="0">
              <a:lnSpc>
                <a:spcPct val="90000"/>
              </a:lnSpc>
              <a:spcBef>
                <a:spcPts val="0"/>
              </a:spcBef>
              <a:spcAft>
                <a:spcPts val="0"/>
              </a:spcAft>
              <a:buClr>
                <a:schemeClr val="dk1"/>
              </a:buClr>
              <a:buSzPts val="2000"/>
              <a:buChar char="•"/>
            </a:pPr>
            <a:r>
              <a:rPr lang="en-US" sz="2000"/>
              <a:t>If Company flat is available, the same may be provided according to the existing allotment procedure.</a:t>
            </a:r>
            <a:endParaRPr/>
          </a:p>
          <a:p>
            <a:pPr marL="171450" lvl="0" indent="-171450" algn="just" rtl="0">
              <a:lnSpc>
                <a:spcPct val="90000"/>
              </a:lnSpc>
              <a:spcBef>
                <a:spcPts val="750"/>
              </a:spcBef>
              <a:spcAft>
                <a:spcPts val="0"/>
              </a:spcAft>
              <a:buClr>
                <a:schemeClr val="dk1"/>
              </a:buClr>
              <a:buSzPts val="2000"/>
              <a:buChar char="•"/>
            </a:pPr>
            <a:r>
              <a:rPr lang="en-US" sz="2000"/>
              <a:t> If Company flat is not available, the accommodation on Company lease or Personal Lease (in rare cases) may be considered as per the officer’s entitlement shown in one of the following slides.</a:t>
            </a:r>
            <a:endParaRPr/>
          </a:p>
          <a:p>
            <a:pPr marL="171450" lvl="0" indent="-171450" algn="just" rtl="0">
              <a:lnSpc>
                <a:spcPct val="90000"/>
              </a:lnSpc>
              <a:spcBef>
                <a:spcPts val="750"/>
              </a:spcBef>
              <a:spcAft>
                <a:spcPts val="0"/>
              </a:spcAft>
              <a:buClr>
                <a:schemeClr val="dk1"/>
              </a:buClr>
              <a:buSzPts val="2000"/>
              <a:buChar char="•"/>
            </a:pPr>
            <a:r>
              <a:rPr lang="en-US" sz="2000"/>
              <a:t> 6 months adjustable rent advance may be allowed in favor of the Landlord </a:t>
            </a:r>
            <a:endParaRPr/>
          </a:p>
          <a:p>
            <a:pPr marL="171450" lvl="0" indent="-171450" algn="just" rtl="0">
              <a:lnSpc>
                <a:spcPct val="90000"/>
              </a:lnSpc>
              <a:spcBef>
                <a:spcPts val="750"/>
              </a:spcBef>
              <a:spcAft>
                <a:spcPts val="0"/>
              </a:spcAft>
              <a:buClr>
                <a:schemeClr val="dk1"/>
              </a:buClr>
              <a:buSzPts val="2000"/>
              <a:buChar char="•"/>
            </a:pPr>
            <a:r>
              <a:rPr lang="en-US" sz="2000"/>
              <a:t> Deduction from salary: 0.75% of the Basic Pay at the minimum of the scale of pay. HRA will not be paid</a:t>
            </a:r>
            <a:endParaRPr/>
          </a:p>
          <a:p>
            <a:pPr marL="171450" lvl="0" indent="-171450" algn="just" rtl="0">
              <a:lnSpc>
                <a:spcPct val="90000"/>
              </a:lnSpc>
              <a:spcBef>
                <a:spcPts val="750"/>
              </a:spcBef>
              <a:spcAft>
                <a:spcPts val="0"/>
              </a:spcAft>
              <a:buClr>
                <a:schemeClr val="dk1"/>
              </a:buClr>
              <a:buSzPts val="2000"/>
              <a:buChar char="•"/>
            </a:pPr>
            <a:r>
              <a:rPr lang="en-US" sz="2000"/>
              <a:t>As per HO Circular dated 26.02.2016, the transferred officer can retain existing Leased accommodation at previous place of posting entitlement being limited to the lease rent limits at his current place of posting.</a:t>
            </a:r>
            <a:endParaRPr/>
          </a:p>
          <a:p>
            <a:pPr marL="171450" lvl="0" indent="-171450" algn="just" rtl="0">
              <a:lnSpc>
                <a:spcPct val="90000"/>
              </a:lnSpc>
              <a:spcBef>
                <a:spcPts val="750"/>
              </a:spcBef>
              <a:spcAft>
                <a:spcPts val="0"/>
              </a:spcAft>
              <a:buClr>
                <a:schemeClr val="dk1"/>
              </a:buClr>
              <a:buSzPts val="1600"/>
              <a:buChar char="•"/>
            </a:pPr>
            <a:r>
              <a:rPr lang="en-US" sz="1600"/>
              <a:t>If Officers has house at transferred place—given on rent. Subject to sanction, 30 days HA in lieu may be paid for stay in transit.</a:t>
            </a:r>
            <a:endParaRPr/>
          </a:p>
          <a:p>
            <a:pPr marL="171450" lvl="0" indent="-171450" algn="just" rtl="0">
              <a:lnSpc>
                <a:spcPct val="90000"/>
              </a:lnSpc>
              <a:spcBef>
                <a:spcPts val="750"/>
              </a:spcBef>
              <a:spcAft>
                <a:spcPts val="0"/>
              </a:spcAft>
              <a:buClr>
                <a:schemeClr val="dk1"/>
              </a:buClr>
              <a:buSzPts val="1600"/>
              <a:buChar char="•"/>
            </a:pPr>
            <a:r>
              <a:rPr lang="en-US" sz="1600"/>
              <a:t>Within city limits transfer/Local shifting: from company accommodation to company accommodation: 5000/7500/10000. 25%, if shifting within same compound.</a:t>
            </a:r>
            <a:endParaRPr sz="1600"/>
          </a:p>
          <a:p>
            <a:pPr marL="0" lvl="0" indent="0" algn="just" rtl="0">
              <a:lnSpc>
                <a:spcPct val="90000"/>
              </a:lnSpc>
              <a:spcBef>
                <a:spcPts val="750"/>
              </a:spcBef>
              <a:spcAft>
                <a:spcPts val="0"/>
              </a:spcAft>
              <a:buNone/>
            </a:pPr>
            <a:endParaRPr sz="16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9"/>
          <p:cNvSpPr txBox="1">
            <a:spLocks noGrp="1"/>
          </p:cNvSpPr>
          <p:nvPr>
            <p:ph type="title"/>
          </p:nvPr>
        </p:nvSpPr>
        <p:spPr>
          <a:xfrm>
            <a:off x="457200" y="98652"/>
            <a:ext cx="8001000" cy="11096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800" b="1" u="sng"/>
              <a:t>Revised Rent Limits for eligible/entitled Officers w.e.f.  01/06/2018 (incl. society maint. Chgs)</a:t>
            </a:r>
            <a:endParaRPr sz="2800"/>
          </a:p>
        </p:txBody>
      </p:sp>
      <p:graphicFrame>
        <p:nvGraphicFramePr>
          <p:cNvPr id="309" name="Google Shape;309;p49"/>
          <p:cNvGraphicFramePr/>
          <p:nvPr/>
        </p:nvGraphicFramePr>
        <p:xfrm>
          <a:off x="381000" y="1371600"/>
          <a:ext cx="8229600" cy="5251475"/>
        </p:xfrm>
        <a:graphic>
          <a:graphicData uri="http://schemas.openxmlformats.org/drawingml/2006/table">
            <a:tbl>
              <a:tblPr>
                <a:noFill/>
                <a:tableStyleId>{F4AD77D5-E34E-4C20-AE07-67A292CDD662}</a:tableStyleId>
              </a:tblPr>
              <a:tblGrid>
                <a:gridCol w="1646250"/>
                <a:gridCol w="1122350"/>
                <a:gridCol w="965200"/>
                <a:gridCol w="841375"/>
                <a:gridCol w="515950"/>
                <a:gridCol w="698500"/>
                <a:gridCol w="571500"/>
                <a:gridCol w="642925"/>
                <a:gridCol w="571500"/>
                <a:gridCol w="654050"/>
              </a:tblGrid>
              <a:tr h="511175">
                <a:tc>
                  <a:txBody>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MUMBAI</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15000"/>
                        </a:lnSpc>
                        <a:spcBef>
                          <a:spcPts val="0"/>
                        </a:spcBef>
                        <a:spcAft>
                          <a:spcPts val="0"/>
                        </a:spcAft>
                        <a:buClr>
                          <a:schemeClr val="dk1"/>
                        </a:buClr>
                        <a:buSzPts val="1200"/>
                        <a:buFont typeface="Arial"/>
                        <a:buNone/>
                      </a:pPr>
                      <a:r>
                        <a:rPr lang="en-US" sz="1200" b="1" i="1" u="none" strike="noStrike" cap="none">
                          <a:solidFill>
                            <a:schemeClr val="dk1"/>
                          </a:solidFill>
                          <a:latin typeface="Arial"/>
                          <a:ea typeface="Arial"/>
                          <a:cs typeface="Arial"/>
                          <a:sym typeface="Arial"/>
                        </a:rPr>
                        <a:t>Metros</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15000"/>
                        </a:lnSpc>
                        <a:spcBef>
                          <a:spcPts val="0"/>
                        </a:spcBef>
                        <a:spcAft>
                          <a:spcPts val="0"/>
                        </a:spcAft>
                        <a:buClr>
                          <a:schemeClr val="dk1"/>
                        </a:buClr>
                        <a:buSzPts val="1200"/>
                        <a:buFont typeface="Arial"/>
                        <a:buNone/>
                      </a:pPr>
                      <a:r>
                        <a:rPr lang="en-US" sz="1200" b="1" i="1" u="none" strike="noStrike" cap="none">
                          <a:solidFill>
                            <a:schemeClr val="dk1"/>
                          </a:solidFill>
                          <a:latin typeface="Arial"/>
                          <a:ea typeface="Arial"/>
                          <a:cs typeface="Arial"/>
                          <a:sym typeface="Arial"/>
                        </a:rPr>
                        <a:t>A Class Cities</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15000"/>
                        </a:lnSpc>
                        <a:spcBef>
                          <a:spcPts val="0"/>
                        </a:spcBef>
                        <a:spcAft>
                          <a:spcPts val="0"/>
                        </a:spcAft>
                        <a:buClr>
                          <a:schemeClr val="dk1"/>
                        </a:buClr>
                        <a:buSzPts val="1200"/>
                        <a:buFont typeface="Arial"/>
                        <a:buNone/>
                      </a:pPr>
                      <a:r>
                        <a:rPr lang="en-US" sz="1200" b="1" i="1" u="none" strike="noStrike" cap="none">
                          <a:solidFill>
                            <a:schemeClr val="dk1"/>
                          </a:solidFill>
                          <a:latin typeface="Arial"/>
                          <a:ea typeface="Arial"/>
                          <a:cs typeface="Arial"/>
                          <a:sym typeface="Arial"/>
                        </a:rPr>
                        <a:t>B Class Cities</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15000"/>
                        </a:lnSpc>
                        <a:spcBef>
                          <a:spcPts val="0"/>
                        </a:spcBef>
                        <a:spcAft>
                          <a:spcPts val="0"/>
                        </a:spcAft>
                        <a:buClr>
                          <a:schemeClr val="dk1"/>
                        </a:buClr>
                        <a:buSzPts val="1200"/>
                        <a:buFont typeface="Arial"/>
                        <a:buNone/>
                      </a:pPr>
                      <a:r>
                        <a:rPr lang="en-US" sz="1200" b="1" i="1" u="none" strike="noStrike" cap="none">
                          <a:solidFill>
                            <a:schemeClr val="dk1"/>
                          </a:solidFill>
                          <a:latin typeface="Arial"/>
                          <a:ea typeface="Arial"/>
                          <a:cs typeface="Arial"/>
                          <a:sym typeface="Arial"/>
                        </a:rPr>
                        <a:t>C Class Cities</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r>
              <a:tr h="815975">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Cadre</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Calibri"/>
                        <a:buNone/>
                      </a:pP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Existing Limit</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Revised Limit</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Existing Limit</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Revised Limit</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Existing Limit</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Revised Limit</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Existing Limit </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Revised Limit</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28675">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Scale I &amp; II (other than Branch I/C)</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30,000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15600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20000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11700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15000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7000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10000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5100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8000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20700">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Branch Manager</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30,000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16400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21000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12500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16000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7400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11000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5500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9000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14375">
                <a:tc>
                  <a:txBody>
                    <a:bodyPr/>
                    <a:lstStyle/>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Scale III &amp; IV</a:t>
                      </a:r>
                      <a:endParaRPr sz="11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(other than SDM)</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33,000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18700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26000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14000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21000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8300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14000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6600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12000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61975">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SDM</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33,000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20300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29000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14800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23000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9000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16000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7400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13000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54025">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Scale V</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36,000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20300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29000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14800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23000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9000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16000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7400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13000</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17525">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Scale VI</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By CMD  </a:t>
                      </a:r>
                      <a:endParaRPr sz="1100" b="0" i="0" u="none" strike="noStrike" cap="none">
                        <a:solidFill>
                          <a:schemeClr val="dk1"/>
                        </a:solidFill>
                        <a:latin typeface="Arial"/>
                        <a:ea typeface="Arial"/>
                        <a:cs typeface="Arial"/>
                        <a:sym typeface="Arial"/>
                      </a:endParaRPr>
                    </a:p>
                    <a:p>
                      <a:pPr marL="0" marR="0" lvl="0" indent="0" algn="ctr" rtl="0">
                        <a:lnSpc>
                          <a:spcPct val="115000"/>
                        </a:lnSpc>
                        <a:spcBef>
                          <a:spcPts val="575"/>
                        </a:spcBef>
                        <a:spcAft>
                          <a:spcPts val="0"/>
                        </a:spcAft>
                        <a:buClr>
                          <a:schemeClr val="dk1"/>
                        </a:buClr>
                        <a:buSzPts val="1100"/>
                        <a:buFont typeface="Calibri"/>
                        <a:buNone/>
                      </a:pP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By CMD  </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7">
                  <a:txBody>
                    <a:bodyPr/>
                    <a:lstStyle/>
                    <a:p>
                      <a:pPr marL="0" marR="0" lvl="0" indent="0" algn="ctr" rtl="0">
                        <a:lnSpc>
                          <a:spcPct val="115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BY CMD on case to case basis within 125% of applicable limit for scale5</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7050">
                <a:tc>
                  <a:txBody>
                    <a:bodyPr/>
                    <a:lstStyle/>
                    <a:p>
                      <a:pPr marL="0" marR="0" lvl="0" indent="0" algn="ctr" rtl="0">
                        <a:lnSpc>
                          <a:spcPct val="115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Scale VII</a:t>
                      </a: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By CMD  </a:t>
                      </a:r>
                      <a:endParaRPr sz="1100" b="0" i="0" u="none" strike="noStrike" cap="none">
                        <a:solidFill>
                          <a:schemeClr val="dk1"/>
                        </a:solidFill>
                        <a:latin typeface="Arial"/>
                        <a:ea typeface="Arial"/>
                        <a:cs typeface="Arial"/>
                        <a:sym typeface="Arial"/>
                      </a:endParaRPr>
                    </a:p>
                    <a:p>
                      <a:pPr marL="0" marR="0" lvl="0" indent="0" algn="ctr" rtl="0">
                        <a:lnSpc>
                          <a:spcPct val="115000"/>
                        </a:lnSpc>
                        <a:spcBef>
                          <a:spcPts val="575"/>
                        </a:spcBef>
                        <a:spcAft>
                          <a:spcPts val="0"/>
                        </a:spcAft>
                        <a:buClr>
                          <a:schemeClr val="dk1"/>
                        </a:buClr>
                        <a:buSzPts val="1100"/>
                        <a:buFont typeface="Calibri"/>
                        <a:buNone/>
                      </a:pPr>
                      <a:endParaRPr sz="11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By CMD</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By CMD</a:t>
                      </a:r>
                      <a:endParaRPr sz="1400" u="none" strike="noStrike" cap="none"/>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6">
                  <a:txBody>
                    <a:bodyPr/>
                    <a:lstStyle/>
                    <a:p>
                      <a:pPr marL="0" marR="0" lvl="0" indent="0" algn="ctr" rtl="0">
                        <a:lnSpc>
                          <a:spcPct val="115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on case to case basis within 125% of applicable limit for scale5</a:t>
                      </a:r>
                      <a:endParaRPr sz="1400" u="none" strike="noStrike" cap="none"/>
                    </a:p>
                    <a:p>
                      <a:pPr marL="0" marR="0" lvl="0" indent="0" algn="ctr" rtl="0">
                        <a:lnSpc>
                          <a:spcPct val="115000"/>
                        </a:lnSpc>
                        <a:spcBef>
                          <a:spcPts val="575"/>
                        </a:spcBef>
                        <a:spcAft>
                          <a:spcPts val="0"/>
                        </a:spcAft>
                        <a:buClr>
                          <a:schemeClr val="dk1"/>
                        </a:buClr>
                        <a:buSzPts val="900"/>
                        <a:buFont typeface="Calibri"/>
                        <a:buNone/>
                      </a:pPr>
                      <a:endParaRPr sz="900" b="0" i="0" u="none" strike="noStrike" cap="none">
                        <a:solidFill>
                          <a:schemeClr val="dk1"/>
                        </a:solidFill>
                        <a:latin typeface="Arial"/>
                        <a:ea typeface="Arial"/>
                        <a:cs typeface="Arial"/>
                        <a:sym typeface="Arial"/>
                      </a:endParaRPr>
                    </a:p>
                  </a:txBody>
                  <a:tcPr marL="32425" marR="32425" marT="32425" marB="32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800" b="1" u="sng"/>
              <a:t>REIMBURSEMENT OF EXPENDITURE ON NEWSPAPER &amp; PERIODICALS FOR CLASS-I OFFICERS</a:t>
            </a:r>
            <a:r>
              <a:rPr lang="en-US" sz="2800"/>
              <a:t/>
            </a:r>
            <a:br>
              <a:rPr lang="en-US" sz="2800"/>
            </a:br>
            <a:endParaRPr sz="2800"/>
          </a:p>
        </p:txBody>
      </p:sp>
      <p:sp>
        <p:nvSpPr>
          <p:cNvPr id="315" name="Google Shape;315;p50"/>
          <p:cNvSpPr txBox="1">
            <a:spLocks noGrp="1"/>
          </p:cNvSpPr>
          <p:nvPr>
            <p:ph type="body" idx="1"/>
          </p:nvPr>
        </p:nvSpPr>
        <p:spPr>
          <a:xfrm>
            <a:off x="304800" y="1600200"/>
            <a:ext cx="8229600" cy="495300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000"/>
              <a:buChar char="•"/>
            </a:pPr>
            <a:r>
              <a:rPr lang="en-US" sz="2000"/>
              <a:t>The above expenses shall also be reimbursed on declaration basis for Class-I officers (half yearly basis i.e. on 1</a:t>
            </a:r>
            <a:r>
              <a:rPr lang="en-US" sz="2000" baseline="30000"/>
              <a:t>st</a:t>
            </a:r>
            <a:r>
              <a:rPr lang="en-US" sz="2000"/>
              <a:t> July and 1</a:t>
            </a:r>
            <a:r>
              <a:rPr lang="en-US" sz="2000" baseline="30000"/>
              <a:t>st</a:t>
            </a:r>
            <a:r>
              <a:rPr lang="en-US" sz="2000"/>
              <a:t> January  in respect of 1</a:t>
            </a:r>
            <a:r>
              <a:rPr lang="en-US" sz="2000" baseline="30000"/>
              <a:t>st</a:t>
            </a:r>
            <a:r>
              <a:rPr lang="en-US" sz="2000"/>
              <a:t> and 2</a:t>
            </a:r>
            <a:r>
              <a:rPr lang="en-US" sz="2000" baseline="30000"/>
              <a:t>nd</a:t>
            </a:r>
            <a:r>
              <a:rPr lang="en-US" sz="2000"/>
              <a:t> half respectively of the calendar year) </a:t>
            </a:r>
            <a:endParaRPr/>
          </a:p>
          <a:p>
            <a:pPr marL="171450" lvl="0" indent="-171450" algn="l" rtl="0">
              <a:lnSpc>
                <a:spcPct val="90000"/>
              </a:lnSpc>
              <a:spcBef>
                <a:spcPts val="750"/>
              </a:spcBef>
              <a:spcAft>
                <a:spcPts val="0"/>
              </a:spcAft>
              <a:buClr>
                <a:schemeClr val="dk1"/>
              </a:buClr>
              <a:buSzPts val="2000"/>
              <a:buFont typeface="Noto Sans Symbols"/>
              <a:buNone/>
            </a:pPr>
            <a:r>
              <a:rPr lang="en-US" sz="2000"/>
              <a:t> </a:t>
            </a:r>
            <a:r>
              <a:rPr lang="en-US" sz="2000" b="1">
                <a:solidFill>
                  <a:srgbClr val="3333FF"/>
                </a:solidFill>
              </a:rPr>
              <a:t>For officers up to Scale III :          	Rs. 200/- per month</a:t>
            </a:r>
            <a:endParaRPr/>
          </a:p>
          <a:p>
            <a:pPr marL="171450" lvl="0" indent="-171450" algn="l" rtl="0">
              <a:lnSpc>
                <a:spcPct val="90000"/>
              </a:lnSpc>
              <a:spcBef>
                <a:spcPts val="750"/>
              </a:spcBef>
              <a:spcAft>
                <a:spcPts val="0"/>
              </a:spcAft>
              <a:buClr>
                <a:srgbClr val="3333FF"/>
              </a:buClr>
              <a:buSzPts val="2000"/>
              <a:buChar char="•"/>
            </a:pPr>
            <a:r>
              <a:rPr lang="en-US" sz="2000" b="1">
                <a:solidFill>
                  <a:srgbClr val="3333FF"/>
                </a:solidFill>
              </a:rPr>
              <a:t>For officers in Scale IV &amp;V :    	Rs. 400/- per month &amp;</a:t>
            </a:r>
            <a:endParaRPr/>
          </a:p>
          <a:p>
            <a:pPr marL="171450" lvl="0" indent="-171450" algn="l" rtl="0">
              <a:lnSpc>
                <a:spcPct val="90000"/>
              </a:lnSpc>
              <a:spcBef>
                <a:spcPts val="750"/>
              </a:spcBef>
              <a:spcAft>
                <a:spcPts val="0"/>
              </a:spcAft>
              <a:buClr>
                <a:srgbClr val="3333FF"/>
              </a:buClr>
              <a:buSzPts val="2000"/>
              <a:buChar char="•"/>
            </a:pPr>
            <a:r>
              <a:rPr lang="en-US" sz="2000" b="1">
                <a:solidFill>
                  <a:srgbClr val="3333FF"/>
                </a:solidFill>
              </a:rPr>
              <a:t>For officers in Scale VI and VII :  	Rs. 500/- per month</a:t>
            </a:r>
            <a:endParaRPr/>
          </a:p>
          <a:p>
            <a:pPr marL="171450" lvl="0" indent="-171450" algn="l" rtl="0">
              <a:lnSpc>
                <a:spcPct val="90000"/>
              </a:lnSpc>
              <a:spcBef>
                <a:spcPts val="750"/>
              </a:spcBef>
              <a:spcAft>
                <a:spcPts val="0"/>
              </a:spcAft>
              <a:buClr>
                <a:schemeClr val="dk1"/>
              </a:buClr>
              <a:buSzPts val="2000"/>
              <a:buFont typeface="Noto Sans Symbols"/>
              <a:buNone/>
            </a:pPr>
            <a:r>
              <a:rPr lang="en-US" sz="2000" b="1"/>
              <a:t> </a:t>
            </a:r>
            <a:endParaRPr sz="20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sz="2400" b="1"/>
              <a:t>Reimbursement for purchase of Briefcase/Leather Bag to</a:t>
            </a:r>
            <a:br>
              <a:rPr lang="en-US" sz="2400" b="1"/>
            </a:br>
            <a:r>
              <a:rPr lang="en-US" sz="2400" b="1" u="sng"/>
              <a:t>Officers &amp; Development Officers (other than Administration)</a:t>
            </a:r>
            <a:br>
              <a:rPr lang="en-US" sz="2400" b="1" u="sng"/>
            </a:br>
            <a:r>
              <a:rPr lang="en-US" sz="2400" b="1" u="sng"/>
              <a:t>                                                W.e.f.&gt;&gt;01/09/2014</a:t>
            </a:r>
            <a:endParaRPr sz="2400" b="1"/>
          </a:p>
        </p:txBody>
      </p:sp>
      <p:sp>
        <p:nvSpPr>
          <p:cNvPr id="321" name="Google Shape;321;p51"/>
          <p:cNvSpPr txBox="1">
            <a:spLocks noGrp="1"/>
          </p:cNvSpPr>
          <p:nvPr>
            <p:ph type="body" idx="1"/>
          </p:nvPr>
        </p:nvSpPr>
        <p:spPr>
          <a:xfrm>
            <a:off x="914400" y="3635375"/>
            <a:ext cx="7957457" cy="2471511"/>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800"/>
              <a:buChar char="•"/>
            </a:pPr>
            <a:r>
              <a:rPr lang="en-US" sz="1800"/>
              <a:t>Reimbursement may be allowed to all Class Iofficers, including promotees and probationers and all confirmed Development Officers (other than Administration)</a:t>
            </a:r>
            <a:endParaRPr sz="1800"/>
          </a:p>
          <a:p>
            <a:pPr marL="171450" lvl="0" indent="-171450" algn="l" rtl="0">
              <a:lnSpc>
                <a:spcPct val="90000"/>
              </a:lnSpc>
              <a:spcBef>
                <a:spcPts val="750"/>
              </a:spcBef>
              <a:spcAft>
                <a:spcPts val="0"/>
              </a:spcAft>
              <a:buClr>
                <a:schemeClr val="dk1"/>
              </a:buClr>
              <a:buSzPts val="1800"/>
              <a:buChar char="•"/>
            </a:pPr>
            <a:r>
              <a:rPr lang="en-US" sz="1800"/>
              <a:t>The frequency of reimbursement will be once in three years from the </a:t>
            </a:r>
            <a:r>
              <a:rPr lang="en-US" sz="1800" b="1"/>
              <a:t>date of last reimbursement</a:t>
            </a:r>
            <a:r>
              <a:rPr lang="en-US" sz="1800"/>
              <a:t>.</a:t>
            </a:r>
            <a:endParaRPr sz="1800"/>
          </a:p>
          <a:p>
            <a:pPr marL="171450" lvl="0" indent="-171450" algn="l" rtl="0">
              <a:lnSpc>
                <a:spcPct val="90000"/>
              </a:lnSpc>
              <a:spcBef>
                <a:spcPts val="750"/>
              </a:spcBef>
              <a:spcAft>
                <a:spcPts val="0"/>
              </a:spcAft>
              <a:buClr>
                <a:schemeClr val="dk1"/>
              </a:buClr>
              <a:buSzPts val="1800"/>
              <a:buChar char="•"/>
            </a:pPr>
            <a:r>
              <a:rPr lang="en-US" sz="1800"/>
              <a:t>The limit of reimbursement shown above shall be inclusive of sales tax and other Supplementary taxes, if any. </a:t>
            </a:r>
            <a:endParaRPr sz="1800"/>
          </a:p>
          <a:p>
            <a:pPr marL="171450" lvl="0" indent="-171450" algn="l" rtl="0">
              <a:lnSpc>
                <a:spcPct val="90000"/>
              </a:lnSpc>
              <a:spcBef>
                <a:spcPts val="750"/>
              </a:spcBef>
              <a:spcAft>
                <a:spcPts val="0"/>
              </a:spcAft>
              <a:buClr>
                <a:schemeClr val="dk1"/>
              </a:buClr>
              <a:buSzPts val="1800"/>
              <a:buChar char="•"/>
            </a:pPr>
            <a:r>
              <a:rPr lang="en-US" sz="1800" b="1"/>
              <a:t>The above limits for Class I officers are effective from 1.09.2014 and that for the Development officers (other than Administration) is w.e.f. 1.4.2009. </a:t>
            </a:r>
            <a:endParaRPr sz="1800" b="1"/>
          </a:p>
          <a:p>
            <a:pPr marL="171450" lvl="0" indent="-57150" algn="l" rtl="0">
              <a:lnSpc>
                <a:spcPct val="90000"/>
              </a:lnSpc>
              <a:spcBef>
                <a:spcPts val="750"/>
              </a:spcBef>
              <a:spcAft>
                <a:spcPts val="0"/>
              </a:spcAft>
              <a:buClr>
                <a:schemeClr val="dk1"/>
              </a:buClr>
              <a:buSzPts val="1800"/>
              <a:buNone/>
            </a:pPr>
            <a:endParaRPr sz="1800"/>
          </a:p>
        </p:txBody>
      </p:sp>
      <p:graphicFrame>
        <p:nvGraphicFramePr>
          <p:cNvPr id="322" name="Google Shape;322;p51"/>
          <p:cNvGraphicFramePr/>
          <p:nvPr/>
        </p:nvGraphicFramePr>
        <p:xfrm>
          <a:off x="1600200" y="1676400"/>
          <a:ext cx="5638825" cy="1706880"/>
        </p:xfrm>
        <a:graphic>
          <a:graphicData uri="http://schemas.openxmlformats.org/drawingml/2006/table">
            <a:tbl>
              <a:tblPr>
                <a:noFill/>
                <a:tableStyleId>{F4AD77D5-E34E-4C20-AE07-67A292CDD662}</a:tableStyleId>
              </a:tblPr>
              <a:tblGrid>
                <a:gridCol w="805550"/>
                <a:gridCol w="2856025"/>
                <a:gridCol w="1977250"/>
              </a:tblGrid>
              <a:tr h="2438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Sl.No.</a:t>
                      </a:r>
                      <a:endParaRPr sz="1400" b="1"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Cadre</a:t>
                      </a:r>
                      <a:endParaRPr sz="1400" b="1"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Calibri"/>
                          <a:ea typeface="Calibri"/>
                          <a:cs typeface="Calibri"/>
                          <a:sym typeface="Calibri"/>
                        </a:rPr>
                        <a:t>Limit (in Rs.)</a:t>
                      </a:r>
                      <a:endParaRPr sz="1400" b="1"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4380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1.</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Scale VI &amp; Above</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5000</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4380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2.</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Scale IV &amp; V</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4000</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4380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3.</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Scale II &amp; III</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3000</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4380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4.</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Scale I</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2000</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8760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5.</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Development Officers</a:t>
                      </a:r>
                      <a:endParaRPr sz="1400" u="none" strike="noStrike" cap="none">
                        <a:latin typeface="Arimo"/>
                        <a:ea typeface="Arimo"/>
                        <a:cs typeface="Arimo"/>
                        <a:sym typeface="Arimo"/>
                      </a:endParaRPr>
                    </a:p>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(other than Administration)</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Arimo"/>
                          <a:ea typeface="Arimo"/>
                          <a:cs typeface="Arimo"/>
                          <a:sym typeface="Arimo"/>
                        </a:rPr>
                        <a:t>1500</a:t>
                      </a:r>
                      <a:endParaRPr sz="1400"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ctrTitle"/>
          </p:nvPr>
        </p:nvSpPr>
        <p:spPr>
          <a:xfrm>
            <a:off x="576943" y="0"/>
            <a:ext cx="7620000" cy="685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400"/>
              <a:buNone/>
            </a:pPr>
            <a:r>
              <a:rPr lang="en-US" sz="2800" i="1" u="sng"/>
              <a:t>Stagnation Increments:</a:t>
            </a:r>
            <a:endParaRPr sz="2800" i="1"/>
          </a:p>
        </p:txBody>
      </p:sp>
      <p:sp>
        <p:nvSpPr>
          <p:cNvPr id="106" name="Google Shape;106;p16"/>
          <p:cNvSpPr txBox="1">
            <a:spLocks noGrp="1"/>
          </p:cNvSpPr>
          <p:nvPr>
            <p:ph type="subTitle" idx="1"/>
          </p:nvPr>
        </p:nvSpPr>
        <p:spPr>
          <a:xfrm>
            <a:off x="1114875" y="685800"/>
            <a:ext cx="7620000" cy="5366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u="sng"/>
              <a:t>An addl. increment payable to an officer  </a:t>
            </a:r>
            <a:r>
              <a:rPr lang="en-US"/>
              <a:t/>
            </a:r>
            <a:br>
              <a:rPr lang="en-US"/>
            </a:br>
            <a:endParaRPr/>
          </a:p>
          <a:p>
            <a:pPr marL="342900" lvl="0" indent="-342900" algn="l" rtl="0">
              <a:lnSpc>
                <a:spcPct val="90000"/>
              </a:lnSpc>
              <a:spcBef>
                <a:spcPts val="750"/>
              </a:spcBef>
              <a:spcAft>
                <a:spcPts val="0"/>
              </a:spcAft>
              <a:buClr>
                <a:schemeClr val="dk1"/>
              </a:buClr>
              <a:buSzPts val="1800"/>
              <a:buFont typeface="Noto Sans Symbols"/>
              <a:buChar char="✔"/>
            </a:pPr>
            <a:r>
              <a:rPr lang="en-US"/>
              <a:t>Who has reached the max. of his scale of pay</a:t>
            </a:r>
            <a:br>
              <a:rPr lang="en-US"/>
            </a:br>
            <a:r>
              <a:rPr lang="en-US"/>
              <a:t>for every 3 completed years of service after reaching such maximum, </a:t>
            </a:r>
            <a:endParaRPr/>
          </a:p>
          <a:p>
            <a:pPr marL="342900" lvl="0" indent="-342900" algn="l" rtl="0">
              <a:lnSpc>
                <a:spcPct val="90000"/>
              </a:lnSpc>
              <a:spcBef>
                <a:spcPts val="750"/>
              </a:spcBef>
              <a:spcAft>
                <a:spcPts val="0"/>
              </a:spcAft>
              <a:buClr>
                <a:schemeClr val="dk1"/>
              </a:buClr>
              <a:buSzPts val="1800"/>
              <a:buFont typeface="Noto Sans Symbols"/>
              <a:buChar char="✔"/>
            </a:pPr>
            <a:r>
              <a:rPr lang="en-US"/>
              <a:t>Equal to the last increment drawn by him:</a:t>
            </a:r>
            <a:endParaRPr/>
          </a:p>
          <a:p>
            <a:pPr marL="0" lvl="0" indent="0" algn="l" rtl="0">
              <a:lnSpc>
                <a:spcPct val="90000"/>
              </a:lnSpc>
              <a:spcBef>
                <a:spcPts val="750"/>
              </a:spcBef>
              <a:spcAft>
                <a:spcPts val="0"/>
              </a:spcAft>
              <a:buClr>
                <a:schemeClr val="dk1"/>
              </a:buClr>
              <a:buSzPts val="1800"/>
              <a:buNone/>
            </a:pPr>
            <a:r>
              <a:rPr lang="en-US"/>
              <a:t> Scale I-	Maximum of 3  such increments</a:t>
            </a:r>
            <a:br>
              <a:rPr lang="en-US"/>
            </a:br>
            <a:r>
              <a:rPr lang="en-US"/>
              <a:t>Scale II-	Maximum of 5  such increments</a:t>
            </a:r>
            <a:br>
              <a:rPr lang="en-US"/>
            </a:br>
            <a:r>
              <a:rPr lang="en-US"/>
              <a:t>Scale III-	Maximum of 2  such increments</a:t>
            </a:r>
            <a:br>
              <a:rPr lang="en-US"/>
            </a:br>
            <a:r>
              <a:rPr lang="en-US"/>
              <a:t>Scale-IV and above: NIL</a:t>
            </a:r>
            <a:endParaRPr/>
          </a:p>
          <a:p>
            <a:pPr marL="0" lvl="0" indent="0" algn="l" rtl="0">
              <a:lnSpc>
                <a:spcPct val="90000"/>
              </a:lnSpc>
              <a:spcBef>
                <a:spcPts val="750"/>
              </a:spcBef>
              <a:spcAft>
                <a:spcPts val="0"/>
              </a:spcAft>
              <a:buSzPts val="1800"/>
              <a:buNone/>
            </a:pPr>
            <a:r>
              <a:rPr lang="en-US"/>
              <a:t>Do Grade I -Maximum of 3  such increments</a:t>
            </a:r>
            <a:endParaRPr/>
          </a:p>
          <a:p>
            <a:pPr marL="0" lvl="0" indent="0" algn="l" rtl="0">
              <a:lnSpc>
                <a:spcPct val="90000"/>
              </a:lnSpc>
              <a:spcBef>
                <a:spcPts val="750"/>
              </a:spcBef>
              <a:spcAft>
                <a:spcPts val="0"/>
              </a:spcAft>
              <a:buSzPts val="1800"/>
              <a:buNone/>
            </a:pPr>
            <a:r>
              <a:rPr lang="en-US"/>
              <a:t>Sr. Asstt/Steno - Maximum of 6 such increments</a:t>
            </a:r>
            <a:endParaRPr/>
          </a:p>
          <a:p>
            <a:pPr marL="342900" lvl="0" indent="-228600" algn="l" rtl="0">
              <a:lnSpc>
                <a:spcPct val="90000"/>
              </a:lnSpc>
              <a:spcBef>
                <a:spcPts val="750"/>
              </a:spcBef>
              <a:spcAft>
                <a:spcPts val="0"/>
              </a:spcAft>
              <a:buSzPts val="1800"/>
              <a:buFont typeface="Noto Sans Symbols"/>
              <a:buNone/>
            </a:pPr>
            <a:endParaRPr/>
          </a:p>
          <a:p>
            <a:pPr marL="342900" lvl="0" indent="-342900" algn="l" rtl="0">
              <a:lnSpc>
                <a:spcPct val="90000"/>
              </a:lnSpc>
              <a:spcBef>
                <a:spcPts val="750"/>
              </a:spcBef>
              <a:spcAft>
                <a:spcPts val="0"/>
              </a:spcAft>
              <a:buSzPts val="1800"/>
              <a:buFont typeface="Noto Sans Symbols"/>
              <a:buChar char="❖"/>
            </a:pPr>
            <a:r>
              <a:rPr lang="en-US"/>
              <a:t>For Asstt’s-  Maximum of 7 such increments, every 2 years.</a:t>
            </a:r>
            <a:endParaRPr/>
          </a:p>
          <a:p>
            <a:pPr marL="342900" lvl="0" indent="-342900" algn="l" rtl="0">
              <a:lnSpc>
                <a:spcPct val="90000"/>
              </a:lnSpc>
              <a:spcBef>
                <a:spcPts val="750"/>
              </a:spcBef>
              <a:spcAft>
                <a:spcPts val="0"/>
              </a:spcAft>
              <a:buSzPts val="1800"/>
              <a:buFont typeface="Noto Sans Symbols"/>
              <a:buChar char="❖"/>
            </a:pPr>
            <a:r>
              <a:rPr lang="en-US"/>
              <a:t>For RC and sub-staff: ACPS (Assured Carrier progression  scheme) is there.</a:t>
            </a:r>
            <a:endParaRPr/>
          </a:p>
          <a:p>
            <a:pPr marL="0" lvl="0" indent="0" algn="l" rtl="0">
              <a:lnSpc>
                <a:spcPct val="90000"/>
              </a:lnSpc>
              <a:spcBef>
                <a:spcPts val="750"/>
              </a:spcBef>
              <a:spcAft>
                <a:spcPts val="0"/>
              </a:spcAft>
              <a:buSzPts val="1800"/>
              <a:buNone/>
            </a:pPr>
            <a:endParaRPr/>
          </a:p>
          <a:p>
            <a:pPr marL="0" lvl="0" indent="0" algn="l" rtl="0">
              <a:lnSpc>
                <a:spcPct val="90000"/>
              </a:lnSpc>
              <a:spcBef>
                <a:spcPts val="750"/>
              </a:spcBef>
              <a:spcAft>
                <a:spcPts val="0"/>
              </a:spcAft>
              <a:buClr>
                <a:srgbClr val="FF0000"/>
              </a:buClr>
              <a:buSzPts val="1800"/>
              <a:buNone/>
            </a:pPr>
            <a:r>
              <a:rPr lang="en-US">
                <a:solidFill>
                  <a:srgbClr val="FF0000"/>
                </a:solidFill>
              </a:rPr>
              <a:t>NB: Stagnation increment is to be released subject to satisfactory performance appraisal and vigilance clearance. Releasing authority is RO in-charge.</a:t>
            </a:r>
            <a:endParaRPr>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457200" y="1"/>
            <a:ext cx="8229600" cy="37011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800" b="1" u="sng"/>
              <a:t>VEHICLE LOAN</a:t>
            </a:r>
            <a:endParaRPr sz="2800"/>
          </a:p>
        </p:txBody>
      </p:sp>
      <p:sp>
        <p:nvSpPr>
          <p:cNvPr id="328" name="Google Shape;328;p52"/>
          <p:cNvSpPr txBox="1">
            <a:spLocks noGrp="1"/>
          </p:cNvSpPr>
          <p:nvPr>
            <p:ph type="body" idx="1"/>
          </p:nvPr>
        </p:nvSpPr>
        <p:spPr>
          <a:xfrm>
            <a:off x="337456" y="370115"/>
            <a:ext cx="8164286" cy="2155371"/>
          </a:xfrm>
          <a:prstGeom prst="rect">
            <a:avLst/>
          </a:prstGeom>
          <a:noFill/>
          <a:ln>
            <a:noFill/>
          </a:ln>
        </p:spPr>
        <p:txBody>
          <a:bodyPr spcFirstLastPara="1" wrap="square" lIns="91425" tIns="45700" rIns="91425" bIns="45700" anchor="t" anchorCtr="0">
            <a:noAutofit/>
          </a:bodyPr>
          <a:lstStyle/>
          <a:p>
            <a:pPr marL="171450" lvl="0" indent="-171450" algn="just" rtl="0">
              <a:lnSpc>
                <a:spcPct val="90000"/>
              </a:lnSpc>
              <a:spcBef>
                <a:spcPts val="0"/>
              </a:spcBef>
              <a:spcAft>
                <a:spcPts val="0"/>
              </a:spcAft>
              <a:buClr>
                <a:srgbClr val="FF0000"/>
              </a:buClr>
              <a:buSzPts val="2100"/>
              <a:buChar char="•"/>
            </a:pPr>
            <a:r>
              <a:rPr lang="en-US" b="1" u="sng" dirty="0">
                <a:solidFill>
                  <a:srgbClr val="FF0000"/>
                </a:solidFill>
              </a:rPr>
              <a:t>Two wheeler:</a:t>
            </a:r>
            <a:endParaRPr dirty="0">
              <a:solidFill>
                <a:srgbClr val="FF0000"/>
              </a:solidFill>
            </a:endParaRPr>
          </a:p>
          <a:p>
            <a:pPr marL="171450" lvl="0" indent="-171450" algn="just" rtl="0">
              <a:lnSpc>
                <a:spcPct val="100000"/>
              </a:lnSpc>
              <a:spcBef>
                <a:spcPts val="0"/>
              </a:spcBef>
              <a:spcAft>
                <a:spcPts val="0"/>
              </a:spcAft>
              <a:buClr>
                <a:schemeClr val="dk1"/>
              </a:buClr>
              <a:buSzPts val="1800"/>
              <a:buChar char="•"/>
            </a:pPr>
            <a:r>
              <a:rPr lang="en-US" sz="1800" dirty="0" err="1"/>
              <a:t>Rs</a:t>
            </a:r>
            <a:r>
              <a:rPr lang="en-US" sz="1800" dirty="0"/>
              <a:t>. 75,000/- for </a:t>
            </a:r>
            <a:r>
              <a:rPr lang="en-US" sz="1800" dirty="0" smtClean="0"/>
              <a:t>Class-I, CL </a:t>
            </a:r>
            <a:r>
              <a:rPr lang="en-US" sz="1800" dirty="0"/>
              <a:t>II (</a:t>
            </a:r>
            <a:r>
              <a:rPr lang="en-US" sz="1800" dirty="0" err="1"/>
              <a:t>Admn</a:t>
            </a:r>
            <a:r>
              <a:rPr lang="en-US" sz="1800" dirty="0"/>
              <a:t>) &amp; CL-III &amp; IV (maximum)</a:t>
            </a:r>
            <a:endParaRPr dirty="0"/>
          </a:p>
          <a:p>
            <a:pPr marL="171450" lvl="0" indent="-171450" algn="just" rtl="0">
              <a:lnSpc>
                <a:spcPct val="90000"/>
              </a:lnSpc>
              <a:spcBef>
                <a:spcPts val="0"/>
              </a:spcBef>
              <a:spcAft>
                <a:spcPts val="0"/>
              </a:spcAft>
              <a:buClr>
                <a:schemeClr val="dk1"/>
              </a:buClr>
              <a:buSzPts val="1800"/>
              <a:buChar char="•"/>
            </a:pPr>
            <a:r>
              <a:rPr lang="en-US" sz="1800" dirty="0"/>
              <a:t>No. of installments – 60</a:t>
            </a:r>
            <a:endParaRPr dirty="0"/>
          </a:p>
          <a:p>
            <a:pPr marL="171450" lvl="0" indent="-171450" algn="just" rtl="0">
              <a:lnSpc>
                <a:spcPct val="100000"/>
              </a:lnSpc>
              <a:spcBef>
                <a:spcPts val="0"/>
              </a:spcBef>
              <a:spcAft>
                <a:spcPts val="0"/>
              </a:spcAft>
              <a:buClr>
                <a:schemeClr val="dk1"/>
              </a:buClr>
              <a:buSzPts val="1800"/>
              <a:buChar char="•"/>
            </a:pPr>
            <a:r>
              <a:rPr lang="en-US" sz="1800" dirty="0"/>
              <a:t>Minimum eligibility – 3 yrs. &amp; can be taken 3 time in Class-III cadre &amp; 3 times in Class-I cadre. Once in 7 years.</a:t>
            </a:r>
            <a:endParaRPr dirty="0"/>
          </a:p>
          <a:p>
            <a:pPr marL="171450" lvl="0" indent="-171450" algn="just" rtl="0">
              <a:lnSpc>
                <a:spcPct val="90000"/>
              </a:lnSpc>
              <a:spcBef>
                <a:spcPts val="0"/>
              </a:spcBef>
              <a:spcAft>
                <a:spcPts val="0"/>
              </a:spcAft>
              <a:buClr>
                <a:schemeClr val="dk1"/>
              </a:buClr>
              <a:buSzPts val="1800"/>
              <a:buChar char="•"/>
            </a:pPr>
            <a:r>
              <a:rPr lang="en-US" sz="1800" dirty="0"/>
              <a:t>Reimbursement of  comp. Ins. premium by the Company during loan recovery period.</a:t>
            </a:r>
            <a:endParaRPr dirty="0"/>
          </a:p>
          <a:p>
            <a:pPr marL="171450" lvl="0" indent="-171450" algn="just" rtl="0">
              <a:lnSpc>
                <a:spcPct val="90000"/>
              </a:lnSpc>
              <a:spcBef>
                <a:spcPts val="0"/>
              </a:spcBef>
              <a:spcAft>
                <a:spcPts val="0"/>
              </a:spcAft>
              <a:buClr>
                <a:schemeClr val="dk1"/>
              </a:buClr>
              <a:buSzPts val="1800"/>
              <a:buChar char="•"/>
            </a:pPr>
            <a:r>
              <a:rPr lang="en-US" sz="1800" dirty="0"/>
              <a:t>Rate of interest – 5% p.a. on reducing balance.</a:t>
            </a:r>
            <a:endParaRPr sz="2000" dirty="0"/>
          </a:p>
          <a:p>
            <a:pPr marL="171450" lvl="0" indent="-44450" algn="just" rtl="0">
              <a:lnSpc>
                <a:spcPct val="90000"/>
              </a:lnSpc>
              <a:spcBef>
                <a:spcPts val="750"/>
              </a:spcBef>
              <a:spcAft>
                <a:spcPts val="0"/>
              </a:spcAft>
              <a:buClr>
                <a:schemeClr val="dk1"/>
              </a:buClr>
              <a:buSzPts val="2000"/>
              <a:buNone/>
            </a:pPr>
            <a:endParaRPr sz="2000" b="1" u="sng" dirty="0"/>
          </a:p>
        </p:txBody>
      </p:sp>
      <p:sp>
        <p:nvSpPr>
          <p:cNvPr id="329" name="Google Shape;329;p52"/>
          <p:cNvSpPr txBox="1"/>
          <p:nvPr/>
        </p:nvSpPr>
        <p:spPr>
          <a:xfrm>
            <a:off x="185057" y="2427514"/>
            <a:ext cx="8958943" cy="297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rgbClr val="FF0000"/>
                </a:solidFill>
                <a:latin typeface="Candara"/>
                <a:ea typeface="Candara"/>
                <a:cs typeface="Candara"/>
                <a:sym typeface="Candara"/>
              </a:rPr>
              <a:t>Four wheeler: MINMUM 5 YEARS SERVICE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Non-entitled (admn) Scale I &amp; Scale II are entitled to this facility up to Rs. 2.5 lacs  &amp; such  Scale III &amp; IV is Rs.4.5lacs.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No. of repayment installment – 120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Rate of interest – For Scale I &amp; II officers, 5% p.a. on first 1.00 lacs and 7.5% on remaining 1.5 lacs.  For Scale III &amp; IV 5% on 4.5 lacs on reducing balance.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Reimbursement of Insurance premium by the Company during loan recovery period on proportionate basis.</a:t>
            </a:r>
            <a:endParaRPr/>
          </a:p>
          <a:p>
            <a:pPr marL="0" marR="0" lvl="0" indent="0" algn="l" rtl="0">
              <a:lnSpc>
                <a:spcPct val="100000"/>
              </a:lnSpc>
              <a:spcBef>
                <a:spcPts val="0"/>
              </a:spcBef>
              <a:spcAft>
                <a:spcPts val="0"/>
              </a:spcAft>
              <a:buNone/>
            </a:pPr>
            <a:endParaRPr sz="800" b="0" i="0" u="none" strike="noStrike" cap="none">
              <a:solidFill>
                <a:schemeClr val="dk1"/>
              </a:solidFill>
              <a:latin typeface="Candara"/>
              <a:ea typeface="Candara"/>
              <a:cs typeface="Candara"/>
              <a:sym typeface="Candara"/>
            </a:endParaRPr>
          </a:p>
          <a:p>
            <a:pPr marL="171450" marR="0" lvl="0" indent="-171450" algn="l" rtl="0">
              <a:lnSpc>
                <a:spcPct val="90000"/>
              </a:lnSpc>
              <a:spcBef>
                <a:spcPts val="0"/>
              </a:spcBef>
              <a:spcAft>
                <a:spcPts val="0"/>
              </a:spcAft>
              <a:buClr>
                <a:schemeClr val="dk1"/>
              </a:buClr>
              <a:buSzPts val="2100"/>
              <a:buFont typeface="Arial"/>
              <a:buChar char="•"/>
            </a:pPr>
            <a:r>
              <a:rPr lang="en-US" sz="1600" b="0" i="0" u="none" strike="noStrike" cap="none">
                <a:solidFill>
                  <a:srgbClr val="000000"/>
                </a:solidFill>
                <a:latin typeface="Arial"/>
                <a:ea typeface="Arial"/>
                <a:cs typeface="Arial"/>
                <a:sym typeface="Arial"/>
              </a:rPr>
              <a:t>Loan amount should be disbursed in such a way that repayment together with the monthly instalment of repayment on account of housing loan, if any, does not exceed 50% of the gross monthly emoluments of the concerned officer in the month in which the loan application is considered for sanction. Further, criteria of minimum net carry home salary i.e. 30% of gross salary need to be complied with.</a:t>
            </a:r>
            <a:endParaRPr/>
          </a:p>
          <a:p>
            <a:pPr marL="171450" marR="0" lvl="0" indent="-171450" algn="l" rtl="0">
              <a:lnSpc>
                <a:spcPct val="90000"/>
              </a:lnSpc>
              <a:spcBef>
                <a:spcPts val="0"/>
              </a:spcBef>
              <a:spcAft>
                <a:spcPts val="0"/>
              </a:spcAft>
              <a:buClr>
                <a:schemeClr val="dk1"/>
              </a:buClr>
              <a:buSzPts val="2100"/>
              <a:buFont typeface="Arial"/>
              <a:buChar char="•"/>
            </a:pPr>
            <a:r>
              <a:rPr lang="en-US" sz="1600" b="0" i="0" u="none" strike="noStrike" cap="none">
                <a:solidFill>
                  <a:srgbClr val="000000"/>
                </a:solidFill>
                <a:latin typeface="Arial"/>
                <a:ea typeface="Arial"/>
                <a:cs typeface="Arial"/>
                <a:sym typeface="Arial"/>
              </a:rPr>
              <a:t>No RTO/Octroi/Taxes and other charges reimbursable. </a:t>
            </a:r>
            <a:endParaRPr/>
          </a:p>
          <a:p>
            <a:pPr marL="171450" marR="0" lvl="0" indent="-171450" algn="l" rtl="0">
              <a:lnSpc>
                <a:spcPct val="90000"/>
              </a:lnSpc>
              <a:spcBef>
                <a:spcPts val="0"/>
              </a:spcBef>
              <a:spcAft>
                <a:spcPts val="0"/>
              </a:spcAft>
              <a:buClr>
                <a:schemeClr val="dk1"/>
              </a:buClr>
              <a:buSzPts val="2100"/>
              <a:buFont typeface="Arial"/>
              <a:buChar char="•"/>
            </a:pPr>
            <a:r>
              <a:rPr lang="en-US" sz="1600" b="0" i="0" u="none" strike="noStrike" cap="none">
                <a:solidFill>
                  <a:srgbClr val="000000"/>
                </a:solidFill>
                <a:latin typeface="Arial"/>
                <a:ea typeface="Arial"/>
                <a:cs typeface="Arial"/>
                <a:sym typeface="Arial"/>
              </a:rPr>
              <a:t>No running and maintenance expenses reimbursable. </a:t>
            </a:r>
            <a:endParaRPr/>
          </a:p>
          <a:p>
            <a:pPr marL="171450" marR="0" lvl="0" indent="-171450" algn="l" rtl="0">
              <a:lnSpc>
                <a:spcPct val="90000"/>
              </a:lnSpc>
              <a:spcBef>
                <a:spcPts val="0"/>
              </a:spcBef>
              <a:spcAft>
                <a:spcPts val="0"/>
              </a:spcAft>
              <a:buClr>
                <a:schemeClr val="dk1"/>
              </a:buClr>
              <a:buSzPts val="2100"/>
              <a:buFont typeface="Arial"/>
              <a:buChar char="•"/>
            </a:pPr>
            <a:r>
              <a:rPr lang="en-US" sz="1600" b="0" i="0" u="none" strike="noStrike" cap="none">
                <a:solidFill>
                  <a:srgbClr val="000000"/>
                </a:solidFill>
                <a:latin typeface="Arial"/>
                <a:ea typeface="Arial"/>
                <a:cs typeface="Arial"/>
                <a:sym typeface="Arial"/>
              </a:rPr>
              <a:t>Sanctioning authority: RO in-charge</a:t>
            </a:r>
            <a:endParaRPr/>
          </a:p>
          <a:p>
            <a:pPr marL="0" marR="0" lvl="0" indent="114300" algn="l" rtl="0">
              <a:lnSpc>
                <a:spcPct val="100000"/>
              </a:lnSpc>
              <a:spcBef>
                <a:spcPts val="0"/>
              </a:spcBef>
              <a:spcAft>
                <a:spcPts val="0"/>
              </a:spcAft>
              <a:buClr>
                <a:schemeClr val="dk1"/>
              </a:buClr>
              <a:buSzPts val="1800"/>
              <a:buFont typeface="Noto Sans Symbols"/>
              <a:buNone/>
            </a:pPr>
            <a:endParaRPr sz="1600" b="1" i="0" u="sng"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457200" y="131310"/>
            <a:ext cx="8229600" cy="20614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3209"/>
              <a:buNone/>
            </a:pPr>
            <a:r>
              <a:rPr lang="en-US" sz="3600" b="1" u="sng"/>
              <a:t>Lump sum Domiciliary Medical Benefit </a:t>
            </a:r>
            <a:endParaRPr sz="3600"/>
          </a:p>
        </p:txBody>
      </p:sp>
      <p:sp>
        <p:nvSpPr>
          <p:cNvPr id="335" name="Google Shape;335;p53"/>
          <p:cNvSpPr txBox="1">
            <a:spLocks noGrp="1"/>
          </p:cNvSpPr>
          <p:nvPr>
            <p:ph type="body" idx="1"/>
          </p:nvPr>
        </p:nvSpPr>
        <p:spPr>
          <a:xfrm>
            <a:off x="152401" y="446314"/>
            <a:ext cx="8893628" cy="3156857"/>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rgbClr val="FF0000"/>
              </a:buClr>
              <a:buSzPts val="2000"/>
              <a:buChar char="•"/>
            </a:pPr>
            <a:r>
              <a:rPr lang="en-US" sz="2000" b="1" u="sng">
                <a:solidFill>
                  <a:srgbClr val="FF0000"/>
                </a:solidFill>
              </a:rPr>
              <a:t>For Officers : </a:t>
            </a:r>
            <a:endParaRPr/>
          </a:p>
          <a:p>
            <a:pPr marL="171450" lvl="0" indent="-171450" algn="l" rtl="0">
              <a:lnSpc>
                <a:spcPct val="90000"/>
              </a:lnSpc>
              <a:spcBef>
                <a:spcPts val="750"/>
              </a:spcBef>
              <a:spcAft>
                <a:spcPts val="0"/>
              </a:spcAft>
              <a:buClr>
                <a:schemeClr val="dk1"/>
              </a:buClr>
              <a:buSzPts val="2000"/>
              <a:buFont typeface="Noto Sans Symbols"/>
              <a:buNone/>
            </a:pPr>
            <a:r>
              <a:rPr lang="en-US" sz="2000"/>
              <a:t>	Basic Up to      Rs. 58825/-   Rs. 13,300/- Payable in December except retirement.</a:t>
            </a:r>
            <a:endParaRPr/>
          </a:p>
          <a:p>
            <a:pPr marL="171450" lvl="0" indent="-171450" algn="l" rtl="0">
              <a:lnSpc>
                <a:spcPct val="90000"/>
              </a:lnSpc>
              <a:spcBef>
                <a:spcPts val="750"/>
              </a:spcBef>
              <a:spcAft>
                <a:spcPts val="0"/>
              </a:spcAft>
              <a:buClr>
                <a:schemeClr val="dk1"/>
              </a:buClr>
              <a:buSzPts val="2000"/>
              <a:buFont typeface="Noto Sans Symbols"/>
              <a:buNone/>
            </a:pPr>
            <a:r>
              <a:rPr lang="en-US" sz="2000"/>
              <a:t>   Basic   above    Rs. 58825-   Rs. 19940/-    Payable in December except retirement.</a:t>
            </a:r>
            <a:endParaRPr/>
          </a:p>
          <a:p>
            <a:pPr marL="171450" lvl="0" indent="-171450" algn="l" rtl="0">
              <a:lnSpc>
                <a:spcPct val="90000"/>
              </a:lnSpc>
              <a:spcBef>
                <a:spcPts val="750"/>
              </a:spcBef>
              <a:spcAft>
                <a:spcPts val="0"/>
              </a:spcAft>
              <a:buClr>
                <a:schemeClr val="dk1"/>
              </a:buClr>
              <a:buSzPts val="2000"/>
              <a:buChar char="•"/>
            </a:pPr>
            <a:r>
              <a:rPr lang="en-US" sz="2000" b="1"/>
              <a:t> </a:t>
            </a:r>
            <a:r>
              <a:rPr lang="en-US" sz="2000" b="1" u="sng">
                <a:solidFill>
                  <a:srgbClr val="FF0000"/>
                </a:solidFill>
              </a:rPr>
              <a:t>For Dev. Officers:</a:t>
            </a:r>
            <a:endParaRPr/>
          </a:p>
          <a:p>
            <a:pPr marL="171450" lvl="0" indent="-171450" algn="l" rtl="0">
              <a:lnSpc>
                <a:spcPct val="90000"/>
              </a:lnSpc>
              <a:spcBef>
                <a:spcPts val="750"/>
              </a:spcBef>
              <a:spcAft>
                <a:spcPts val="0"/>
              </a:spcAft>
              <a:buClr>
                <a:schemeClr val="dk1"/>
              </a:buClr>
              <a:buSzPts val="2000"/>
              <a:buFont typeface="Noto Sans Symbols"/>
              <a:buNone/>
            </a:pPr>
            <a:r>
              <a:rPr lang="en-US" sz="2000" b="1"/>
              <a:t>	</a:t>
            </a:r>
            <a:r>
              <a:rPr lang="en-US" sz="2000"/>
              <a:t>Basic       Rs. 46595/- &amp; above Rs. 13,300/-   Payable in December </a:t>
            </a:r>
            <a:endParaRPr/>
          </a:p>
          <a:p>
            <a:pPr marL="171450" lvl="0" indent="-171450" algn="l" rtl="0">
              <a:lnSpc>
                <a:spcPct val="90000"/>
              </a:lnSpc>
              <a:spcBef>
                <a:spcPts val="750"/>
              </a:spcBef>
              <a:spcAft>
                <a:spcPts val="0"/>
              </a:spcAft>
              <a:buClr>
                <a:schemeClr val="dk1"/>
              </a:buClr>
              <a:buSzPts val="2000"/>
              <a:buFont typeface="Noto Sans Symbols"/>
              <a:buNone/>
            </a:pPr>
            <a:r>
              <a:rPr lang="en-US" sz="2000"/>
              <a:t>	Basic    below  Rs. 46595/-        Rs. 8,310/-    Payable in December</a:t>
            </a:r>
            <a:endParaRPr/>
          </a:p>
          <a:p>
            <a:pPr marL="171450" lvl="0" indent="-171450" algn="l" rtl="0">
              <a:lnSpc>
                <a:spcPct val="90000"/>
              </a:lnSpc>
              <a:spcBef>
                <a:spcPts val="750"/>
              </a:spcBef>
              <a:spcAft>
                <a:spcPts val="0"/>
              </a:spcAft>
              <a:buClr>
                <a:srgbClr val="FF0000"/>
              </a:buClr>
              <a:buSzPts val="2000"/>
              <a:buChar char="•"/>
            </a:pPr>
            <a:r>
              <a:rPr lang="en-US" sz="2000" b="1" u="sng">
                <a:solidFill>
                  <a:srgbClr val="FF0000"/>
                </a:solidFill>
              </a:rPr>
              <a:t>For Clerical &amp; Subordinate Staff</a:t>
            </a:r>
            <a:r>
              <a:rPr lang="en-US" sz="2000" b="1">
                <a:solidFill>
                  <a:srgbClr val="FF0000"/>
                </a:solidFill>
              </a:rPr>
              <a:t> (advance):</a:t>
            </a:r>
            <a:r>
              <a:rPr lang="en-US" sz="2000">
                <a:solidFill>
                  <a:srgbClr val="FF0000"/>
                </a:solidFill>
              </a:rPr>
              <a:t>  </a:t>
            </a:r>
            <a:r>
              <a:rPr lang="en-US" sz="2000"/>
              <a:t>Rs. 6650/-  Payable in  July </a:t>
            </a:r>
            <a:endParaRPr/>
          </a:p>
          <a:p>
            <a:pPr marL="171450" lvl="0" indent="-44450" algn="l" rtl="0">
              <a:lnSpc>
                <a:spcPct val="90000"/>
              </a:lnSpc>
              <a:spcBef>
                <a:spcPts val="750"/>
              </a:spcBef>
              <a:spcAft>
                <a:spcPts val="0"/>
              </a:spcAft>
              <a:buClr>
                <a:schemeClr val="dk1"/>
              </a:buClr>
              <a:buSzPts val="2000"/>
              <a:buNone/>
            </a:pPr>
            <a:endParaRPr sz="2000"/>
          </a:p>
        </p:txBody>
      </p:sp>
      <p:sp>
        <p:nvSpPr>
          <p:cNvPr id="336" name="Google Shape;336;p53"/>
          <p:cNvSpPr txBox="1"/>
          <p:nvPr/>
        </p:nvSpPr>
        <p:spPr>
          <a:xfrm>
            <a:off x="304800" y="3537855"/>
            <a:ext cx="7886700" cy="3483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SzPts val="3200"/>
              <a:buFont typeface="Arial"/>
              <a:buNone/>
            </a:pPr>
            <a:r>
              <a:rPr lang="en-US" sz="2000" b="1" i="0" u="none" strike="noStrike" cap="none">
                <a:solidFill>
                  <a:srgbClr val="FF0000"/>
                </a:solidFill>
                <a:latin typeface="Calibri"/>
                <a:ea typeface="Calibri"/>
                <a:cs typeface="Calibri"/>
                <a:sym typeface="Calibri"/>
              </a:rPr>
              <a:t>Diagnostic Medical Check-up for Officers in Scale-IV and above</a:t>
            </a:r>
            <a:endParaRPr sz="2000" b="0" i="0" u="none" strike="noStrike" cap="none">
              <a:solidFill>
                <a:schemeClr val="dk1"/>
              </a:solidFill>
              <a:latin typeface="Calibri"/>
              <a:ea typeface="Calibri"/>
              <a:cs typeface="Calibri"/>
              <a:sym typeface="Calibri"/>
            </a:endParaRPr>
          </a:p>
        </p:txBody>
      </p:sp>
      <p:sp>
        <p:nvSpPr>
          <p:cNvPr id="337" name="Google Shape;337;p53"/>
          <p:cNvSpPr/>
          <p:nvPr/>
        </p:nvSpPr>
        <p:spPr>
          <a:xfrm>
            <a:off x="457199" y="4004493"/>
            <a:ext cx="8512629" cy="15081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The limits of Medical Check-up for Scale-IV and above Officers has been revised from Rs.2000/- to Rs.5000/- per medical check up.</a:t>
            </a:r>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
            </a:r>
            <a:br>
              <a:rPr lang="en-US" sz="1400" b="1" i="0" u="none" strike="noStrike" cap="none">
                <a:solidFill>
                  <a:srgbClr val="000000"/>
                </a:solidFill>
                <a:latin typeface="Arial"/>
                <a:ea typeface="Arial"/>
                <a:cs typeface="Arial"/>
                <a:sym typeface="Arial"/>
              </a:rPr>
            </a:br>
            <a:r>
              <a:rPr lang="en-US" sz="1000" b="1" i="0" u="none" strike="noStrike" cap="none">
                <a:solidFill>
                  <a:srgbClr val="000000"/>
                </a:solidFill>
                <a:latin typeface="Arial"/>
                <a:ea typeface="Arial"/>
                <a:cs typeface="Arial"/>
                <a:sym typeface="Arial"/>
              </a:rPr>
              <a:t>BEFORE 50 YRS—ONE.</a:t>
            </a:r>
            <a:endParaRPr/>
          </a:p>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
            </a:r>
            <a:br>
              <a:rPr lang="en-US" sz="1000" b="1" i="0" u="none" strike="noStrike" cap="none">
                <a:solidFill>
                  <a:srgbClr val="000000"/>
                </a:solidFill>
                <a:latin typeface="Arial"/>
                <a:ea typeface="Arial"/>
                <a:cs typeface="Arial"/>
                <a:sym typeface="Arial"/>
              </a:rPr>
            </a:br>
            <a:r>
              <a:rPr lang="en-US" sz="1000" b="1" i="0" u="none" strike="noStrike" cap="none">
                <a:solidFill>
                  <a:srgbClr val="000000"/>
                </a:solidFill>
                <a:latin typeface="Arial"/>
                <a:ea typeface="Arial"/>
                <a:cs typeface="Arial"/>
                <a:sym typeface="Arial"/>
              </a:rPr>
              <a:t>50 TO 55 YEARS: TWO</a:t>
            </a:r>
            <a:endParaRPr/>
          </a:p>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
            </a:r>
            <a:br>
              <a:rPr lang="en-US" sz="1000" b="1" i="0" u="none" strike="noStrike" cap="none">
                <a:solidFill>
                  <a:srgbClr val="000000"/>
                </a:solidFill>
                <a:latin typeface="Arial"/>
                <a:ea typeface="Arial"/>
                <a:cs typeface="Arial"/>
                <a:sym typeface="Arial"/>
              </a:rPr>
            </a:br>
            <a:r>
              <a:rPr lang="en-US" sz="1000" b="1" i="0" u="none" strike="noStrike" cap="none">
                <a:solidFill>
                  <a:srgbClr val="000000"/>
                </a:solidFill>
                <a:latin typeface="Arial"/>
                <a:ea typeface="Arial"/>
                <a:cs typeface="Arial"/>
                <a:sym typeface="Arial"/>
              </a:rPr>
              <a:t>56 TO 60: TWO</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4"/>
          <p:cNvSpPr txBox="1">
            <a:spLocks noGrp="1"/>
          </p:cNvSpPr>
          <p:nvPr>
            <p:ph type="title"/>
          </p:nvPr>
        </p:nvSpPr>
        <p:spPr>
          <a:xfrm>
            <a:off x="628650" y="180069"/>
            <a:ext cx="7886700" cy="83230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400" b="1">
                <a:solidFill>
                  <a:srgbClr val="FF0000"/>
                </a:solidFill>
              </a:rPr>
              <a:t>Honorarium, Functional Allowance &amp; Conveyance for Officers &amp; Visiting faculties in Training Centres</a:t>
            </a:r>
            <a:endParaRPr sz="2400">
              <a:solidFill>
                <a:srgbClr val="FF0000"/>
              </a:solidFill>
            </a:endParaRPr>
          </a:p>
        </p:txBody>
      </p:sp>
      <p:sp>
        <p:nvSpPr>
          <p:cNvPr id="343" name="Google Shape;343;p54"/>
          <p:cNvSpPr txBox="1">
            <a:spLocks noGrp="1"/>
          </p:cNvSpPr>
          <p:nvPr>
            <p:ph type="body" idx="1"/>
          </p:nvPr>
        </p:nvSpPr>
        <p:spPr>
          <a:xfrm>
            <a:off x="428625" y="1197430"/>
            <a:ext cx="828675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800"/>
              <a:buChar char="•"/>
            </a:pPr>
            <a:r>
              <a:rPr lang="en-US" sz="1800"/>
              <a:t>The Officers working in the Training Centres &amp; visiting faculties are allowed following benefits :</a:t>
            </a:r>
            <a:endParaRPr/>
          </a:p>
          <a:p>
            <a:pPr marL="171450" lvl="0" indent="-171450" algn="l" rtl="0">
              <a:lnSpc>
                <a:spcPct val="90000"/>
              </a:lnSpc>
              <a:spcBef>
                <a:spcPts val="750"/>
              </a:spcBef>
              <a:spcAft>
                <a:spcPts val="0"/>
              </a:spcAft>
              <a:buClr>
                <a:schemeClr val="dk1"/>
              </a:buClr>
              <a:buSzPts val="1800"/>
              <a:buChar char="•"/>
            </a:pPr>
            <a:r>
              <a:rPr lang="en-US" sz="1800"/>
              <a:t>Sr.no Designation /function Allowance per month</a:t>
            </a:r>
            <a:endParaRPr/>
          </a:p>
          <a:p>
            <a:pPr marL="171450" lvl="0" indent="-171450" algn="l" rtl="0">
              <a:lnSpc>
                <a:spcPct val="90000"/>
              </a:lnSpc>
              <a:spcBef>
                <a:spcPts val="750"/>
              </a:spcBef>
              <a:spcAft>
                <a:spcPts val="0"/>
              </a:spcAft>
              <a:buClr>
                <a:schemeClr val="dk1"/>
              </a:buClr>
              <a:buSzPts val="1800"/>
              <a:buChar char="•"/>
            </a:pPr>
            <a:r>
              <a:rPr lang="en-US" sz="1800"/>
              <a:t>1 Principal,               NCIL 2000/-</a:t>
            </a:r>
            <a:endParaRPr/>
          </a:p>
          <a:p>
            <a:pPr marL="171450" lvl="0" indent="-171450" algn="l" rtl="0">
              <a:lnSpc>
                <a:spcPct val="90000"/>
              </a:lnSpc>
              <a:spcBef>
                <a:spcPts val="750"/>
              </a:spcBef>
              <a:spcAft>
                <a:spcPts val="0"/>
              </a:spcAft>
              <a:buClr>
                <a:schemeClr val="dk1"/>
              </a:buClr>
              <a:buSzPts val="1800"/>
              <a:buChar char="•"/>
            </a:pPr>
            <a:r>
              <a:rPr lang="en-US" sz="1800"/>
              <a:t>2 Faculty member,   NCIL 1200/-</a:t>
            </a:r>
            <a:endParaRPr/>
          </a:p>
          <a:p>
            <a:pPr marL="171450" lvl="0" indent="-171450" algn="l" rtl="0">
              <a:lnSpc>
                <a:spcPct val="90000"/>
              </a:lnSpc>
              <a:spcBef>
                <a:spcPts val="750"/>
              </a:spcBef>
              <a:spcAft>
                <a:spcPts val="0"/>
              </a:spcAft>
              <a:buClr>
                <a:schemeClr val="dk1"/>
              </a:buClr>
              <a:buSzPts val="1800"/>
              <a:buChar char="•"/>
            </a:pPr>
            <a:r>
              <a:rPr lang="en-US" sz="1800"/>
              <a:t>3 Prinicipal,              RTC 1000/-</a:t>
            </a:r>
            <a:endParaRPr/>
          </a:p>
          <a:p>
            <a:pPr marL="171450" lvl="0" indent="-171450" algn="l" rtl="0">
              <a:lnSpc>
                <a:spcPct val="90000"/>
              </a:lnSpc>
              <a:spcBef>
                <a:spcPts val="750"/>
              </a:spcBef>
              <a:spcAft>
                <a:spcPts val="0"/>
              </a:spcAft>
              <a:buClr>
                <a:schemeClr val="dk1"/>
              </a:buClr>
              <a:buSzPts val="1800"/>
              <a:buChar char="•"/>
            </a:pPr>
            <a:r>
              <a:rPr lang="en-US" sz="1800"/>
              <a:t>4 ATC In charges       600/-</a:t>
            </a:r>
            <a:endParaRPr/>
          </a:p>
          <a:p>
            <a:pPr marL="171450" lvl="0" indent="-171450" algn="l" rtl="0">
              <a:lnSpc>
                <a:spcPct val="90000"/>
              </a:lnSpc>
              <a:spcBef>
                <a:spcPts val="750"/>
              </a:spcBef>
              <a:spcAft>
                <a:spcPts val="0"/>
              </a:spcAft>
              <a:buClr>
                <a:schemeClr val="dk1"/>
              </a:buClr>
              <a:buSzPts val="1800"/>
              <a:buChar char="•"/>
            </a:pPr>
            <a:r>
              <a:rPr lang="en-US" sz="1800"/>
              <a:t>Payment of Honorarium to In house faculty (for retired employees also) of training Centres is as follows:</a:t>
            </a:r>
            <a:endParaRPr/>
          </a:p>
          <a:p>
            <a:pPr marL="0" lvl="0" indent="0" algn="l" rtl="0">
              <a:lnSpc>
                <a:spcPct val="90000"/>
              </a:lnSpc>
              <a:spcBef>
                <a:spcPts val="750"/>
              </a:spcBef>
              <a:spcAft>
                <a:spcPts val="0"/>
              </a:spcAft>
              <a:buClr>
                <a:schemeClr val="dk1"/>
              </a:buClr>
              <a:buSzPts val="1800"/>
              <a:buNone/>
            </a:pPr>
            <a:r>
              <a:rPr lang="en-US" sz="1800"/>
              <a:t>    1. Officer from our Industry as internal faculties: Rs.500/-(for each session of 90 minutes at NCIL (Corporate Training Centre)</a:t>
            </a:r>
            <a:endParaRPr/>
          </a:p>
          <a:p>
            <a:pPr marL="0" lvl="0" indent="0" algn="l" rtl="0">
              <a:lnSpc>
                <a:spcPct val="90000"/>
              </a:lnSpc>
              <a:spcBef>
                <a:spcPts val="750"/>
              </a:spcBef>
              <a:spcAft>
                <a:spcPts val="0"/>
              </a:spcAft>
              <a:buClr>
                <a:schemeClr val="dk1"/>
              </a:buClr>
              <a:buSzPts val="1800"/>
              <a:buNone/>
            </a:pPr>
            <a:r>
              <a:rPr lang="en-US" sz="1800"/>
              <a:t>     2. Rs.500/- for each session of 90 minutes at RTC/ATC .</a:t>
            </a:r>
            <a:endParaRPr/>
          </a:p>
          <a:p>
            <a:pPr marL="171450" lvl="0" indent="-171450" algn="l" rtl="0">
              <a:lnSpc>
                <a:spcPct val="90000"/>
              </a:lnSpc>
              <a:spcBef>
                <a:spcPts val="750"/>
              </a:spcBef>
              <a:spcAft>
                <a:spcPts val="0"/>
              </a:spcAft>
              <a:buClr>
                <a:schemeClr val="dk1"/>
              </a:buClr>
              <a:buSzPts val="1800"/>
              <a:buChar char="•"/>
            </a:pPr>
            <a:r>
              <a:rPr lang="en-US" sz="1800"/>
              <a:t>Payment of Honorarium to External faculty of training centres is as follows:</a:t>
            </a:r>
            <a:endParaRPr/>
          </a:p>
          <a:p>
            <a:pPr marL="171450" lvl="0" indent="-171450" algn="l" rtl="0">
              <a:lnSpc>
                <a:spcPct val="90000"/>
              </a:lnSpc>
              <a:spcBef>
                <a:spcPts val="750"/>
              </a:spcBef>
              <a:spcAft>
                <a:spcPts val="0"/>
              </a:spcAft>
              <a:buClr>
                <a:schemeClr val="dk1"/>
              </a:buClr>
              <a:buSzPts val="1800"/>
              <a:buChar char="•"/>
            </a:pPr>
            <a:r>
              <a:rPr lang="en-US" sz="1800"/>
              <a:t>1. Rs.1200/- for each session of 90 minutes (Corporate Training Centre)</a:t>
            </a:r>
            <a:endParaRPr/>
          </a:p>
          <a:p>
            <a:pPr marL="171450" lvl="0" indent="-171450" algn="l" rtl="0">
              <a:lnSpc>
                <a:spcPct val="90000"/>
              </a:lnSpc>
              <a:spcBef>
                <a:spcPts val="750"/>
              </a:spcBef>
              <a:spcAft>
                <a:spcPts val="0"/>
              </a:spcAft>
              <a:buClr>
                <a:schemeClr val="dk1"/>
              </a:buClr>
              <a:buSzPts val="1800"/>
              <a:buChar char="•"/>
            </a:pPr>
            <a:r>
              <a:rPr lang="en-US" sz="1800"/>
              <a:t>2. Rs.1000/- for each session of 90minutes at RTC/ATC.</a:t>
            </a: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5"/>
          <p:cNvSpPr txBox="1">
            <a:spLocks noGrp="1"/>
          </p:cNvSpPr>
          <p:nvPr>
            <p:ph type="title" idx="4294967295"/>
          </p:nvPr>
        </p:nvSpPr>
        <p:spPr>
          <a:xfrm>
            <a:off x="0" y="49565"/>
            <a:ext cx="8228013" cy="64629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sz="2000" b="1">
                <a:solidFill>
                  <a:srgbClr val="FF0000"/>
                </a:solidFill>
                <a:latin typeface="Arial"/>
                <a:ea typeface="Arial"/>
                <a:cs typeface="Arial"/>
                <a:sym typeface="Arial"/>
              </a:rPr>
              <a:t>ANNUAL GROUP MEDICLAIM POLICY ON FLOATER BASIS (Revised w.e.f 01.04.2017)</a:t>
            </a:r>
            <a:endParaRPr sz="2000">
              <a:solidFill>
                <a:srgbClr val="FF0000"/>
              </a:solidFill>
              <a:latin typeface="Arial"/>
              <a:ea typeface="Arial"/>
              <a:cs typeface="Arial"/>
              <a:sym typeface="Arial"/>
            </a:endParaRPr>
          </a:p>
        </p:txBody>
      </p:sp>
      <p:sp>
        <p:nvSpPr>
          <p:cNvPr id="350" name="Google Shape;350;p55"/>
          <p:cNvSpPr txBox="1">
            <a:spLocks noGrp="1"/>
          </p:cNvSpPr>
          <p:nvPr>
            <p:ph type="subTitle" idx="4294967295"/>
          </p:nvPr>
        </p:nvSpPr>
        <p:spPr>
          <a:xfrm>
            <a:off x="0" y="1102537"/>
            <a:ext cx="8958900" cy="5463600"/>
          </a:xfrm>
          <a:prstGeom prst="rect">
            <a:avLst/>
          </a:prstGeom>
          <a:noFill/>
          <a:ln>
            <a:noFill/>
          </a:ln>
        </p:spPr>
        <p:txBody>
          <a:bodyPr spcFirstLastPara="1" wrap="square" lIns="91425" tIns="45700" rIns="91425" bIns="45700" anchor="ctr" anchorCtr="0">
            <a:spAutoFit/>
          </a:bodyPr>
          <a:lstStyle/>
          <a:p>
            <a:pPr marL="171450" marR="0" lvl="0" indent="-171450" algn="just" rtl="0">
              <a:lnSpc>
                <a:spcPct val="90000"/>
              </a:lnSpc>
              <a:spcBef>
                <a:spcPts val="0"/>
              </a:spcBef>
              <a:spcAft>
                <a:spcPts val="0"/>
              </a:spcAft>
              <a:buClr>
                <a:srgbClr val="280099"/>
              </a:buClr>
              <a:buSzPts val="2100"/>
              <a:buFont typeface="Arial"/>
              <a:buChar char="•"/>
            </a:pPr>
            <a:r>
              <a:rPr lang="en-US" sz="2100" b="1" i="0" u="sng" strike="noStrike" cap="none" dirty="0">
                <a:solidFill>
                  <a:srgbClr val="280099"/>
                </a:solidFill>
                <a:latin typeface="Arial"/>
                <a:ea typeface="Arial"/>
                <a:cs typeface="Arial"/>
                <a:sym typeface="Arial"/>
              </a:rPr>
              <a:t>Company's contribution towards premium for serving employees</a:t>
            </a:r>
            <a:r>
              <a:rPr lang="en-US" sz="2100" b="1" i="0" u="none" strike="noStrike" cap="none" dirty="0">
                <a:solidFill>
                  <a:srgbClr val="280099"/>
                </a:solidFill>
                <a:latin typeface="Arial"/>
                <a:ea typeface="Arial"/>
                <a:cs typeface="Arial"/>
                <a:sym typeface="Arial"/>
              </a:rPr>
              <a:t> :</a:t>
            </a:r>
            <a:r>
              <a:rPr lang="en-US" sz="2100" b="0" i="0" u="none" strike="noStrike" cap="none" dirty="0">
                <a:solidFill>
                  <a:srgbClr val="280099"/>
                </a:solidFill>
                <a:latin typeface="Arial"/>
                <a:ea typeface="Arial"/>
                <a:cs typeface="Arial"/>
                <a:sym typeface="Arial"/>
              </a:rPr>
              <a:t> for employee, spouse and two dependent children – </a:t>
            </a:r>
            <a:r>
              <a:rPr lang="en-US" sz="2100" b="1" i="0" u="none" strike="noStrike" cap="none" dirty="0">
                <a:solidFill>
                  <a:srgbClr val="FF0000"/>
                </a:solidFill>
                <a:latin typeface="Arial"/>
                <a:ea typeface="Arial"/>
                <a:cs typeface="Arial"/>
                <a:sym typeface="Arial"/>
              </a:rPr>
              <a:t>75</a:t>
            </a:r>
            <a:r>
              <a:rPr lang="en-US" sz="2100" b="0" i="0" u="none" strike="noStrike" cap="none" dirty="0">
                <a:solidFill>
                  <a:srgbClr val="280099"/>
                </a:solidFill>
                <a:latin typeface="Arial"/>
                <a:ea typeface="Arial"/>
                <a:cs typeface="Arial"/>
                <a:sym typeface="Arial"/>
              </a:rPr>
              <a:t>% of the premium payable + 1</a:t>
            </a:r>
            <a:r>
              <a:rPr lang="en-US" dirty="0">
                <a:solidFill>
                  <a:srgbClr val="280099"/>
                </a:solidFill>
                <a:latin typeface="Arial"/>
                <a:ea typeface="Arial"/>
                <a:cs typeface="Arial"/>
                <a:sym typeface="Arial"/>
              </a:rPr>
              <a:t>8% GST </a:t>
            </a:r>
            <a:r>
              <a:rPr lang="en-US" dirty="0" err="1">
                <a:solidFill>
                  <a:srgbClr val="280099"/>
                </a:solidFill>
                <a:latin typeface="Arial"/>
                <a:ea typeface="Arial"/>
                <a:cs typeface="Arial"/>
                <a:sym typeface="Arial"/>
              </a:rPr>
              <a:t>up</a:t>
            </a:r>
            <a:r>
              <a:rPr lang="en-US" sz="2100" b="0" i="0" u="none" strike="noStrike" cap="none" dirty="0" err="1">
                <a:solidFill>
                  <a:srgbClr val="280099"/>
                </a:solidFill>
                <a:latin typeface="Arial"/>
                <a:ea typeface="Arial"/>
                <a:cs typeface="Arial"/>
                <a:sym typeface="Arial"/>
              </a:rPr>
              <a:t>to</a:t>
            </a:r>
            <a:r>
              <a:rPr lang="en-US" sz="2100" b="0" i="0" u="none" strike="noStrike" cap="none" dirty="0">
                <a:solidFill>
                  <a:srgbClr val="280099"/>
                </a:solidFill>
                <a:latin typeface="Arial"/>
                <a:ea typeface="Arial"/>
                <a:cs typeface="Arial"/>
                <a:sym typeface="Arial"/>
              </a:rPr>
              <a:t> the eligible sum insured.</a:t>
            </a:r>
            <a:endParaRPr sz="2100" b="0" i="0" u="none" strike="noStrike" cap="none" dirty="0">
              <a:solidFill>
                <a:schemeClr val="dk1"/>
              </a:solidFill>
              <a:latin typeface="Calibri"/>
              <a:ea typeface="Calibri"/>
              <a:cs typeface="Calibri"/>
              <a:sym typeface="Calibri"/>
            </a:endParaRPr>
          </a:p>
          <a:p>
            <a:pPr marL="171450" marR="0" lvl="0" indent="-171450" algn="just" rtl="0">
              <a:lnSpc>
                <a:spcPct val="90000"/>
              </a:lnSpc>
              <a:spcBef>
                <a:spcPts val="750"/>
              </a:spcBef>
              <a:spcAft>
                <a:spcPts val="0"/>
              </a:spcAft>
              <a:buClr>
                <a:srgbClr val="280099"/>
              </a:buClr>
              <a:buSzPts val="2100"/>
              <a:buFont typeface="Arial"/>
              <a:buChar char="•"/>
            </a:pPr>
            <a:r>
              <a:rPr lang="en-US" sz="2100" b="1" i="0" u="sng" strike="noStrike" cap="none" dirty="0">
                <a:solidFill>
                  <a:srgbClr val="280099"/>
                </a:solidFill>
                <a:latin typeface="Arial"/>
                <a:ea typeface="Arial"/>
                <a:cs typeface="Arial"/>
                <a:sym typeface="Arial"/>
              </a:rPr>
              <a:t>Employees' contribution towards premium for serving employees (All class)</a:t>
            </a:r>
            <a:r>
              <a:rPr lang="en-US" sz="2100" b="1" i="0" u="none" strike="noStrike" cap="none" dirty="0">
                <a:solidFill>
                  <a:srgbClr val="280099"/>
                </a:solidFill>
                <a:latin typeface="Arial"/>
                <a:ea typeface="Arial"/>
                <a:cs typeface="Arial"/>
                <a:sym typeface="Arial"/>
              </a:rPr>
              <a:t> </a:t>
            </a:r>
            <a:r>
              <a:rPr lang="en-US" sz="2100" b="1" i="0" u="none" strike="noStrike" cap="none" dirty="0">
                <a:solidFill>
                  <a:srgbClr val="FF0000"/>
                </a:solidFill>
                <a:latin typeface="Arial"/>
                <a:ea typeface="Arial"/>
                <a:cs typeface="Arial"/>
                <a:sym typeface="Arial"/>
              </a:rPr>
              <a:t>25</a:t>
            </a:r>
            <a:r>
              <a:rPr lang="en-US" sz="2100" b="0" i="0" u="none" strike="noStrike" cap="none" dirty="0">
                <a:solidFill>
                  <a:srgbClr val="280099"/>
                </a:solidFill>
                <a:latin typeface="Arial"/>
                <a:ea typeface="Arial"/>
                <a:cs typeface="Arial"/>
                <a:sym typeface="Arial"/>
              </a:rPr>
              <a:t>% of premium payable + 1</a:t>
            </a:r>
            <a:r>
              <a:rPr lang="en-US" dirty="0">
                <a:solidFill>
                  <a:srgbClr val="280099"/>
                </a:solidFill>
                <a:latin typeface="Arial"/>
                <a:ea typeface="Arial"/>
                <a:cs typeface="Arial"/>
                <a:sym typeface="Arial"/>
              </a:rPr>
              <a:t>8% GST</a:t>
            </a:r>
            <a:r>
              <a:rPr lang="en-US" sz="2100" b="0" i="0" u="none" strike="noStrike" cap="none" dirty="0">
                <a:solidFill>
                  <a:srgbClr val="280099"/>
                </a:solidFill>
                <a:latin typeface="Arial"/>
                <a:ea typeface="Arial"/>
                <a:cs typeface="Arial"/>
                <a:sym typeface="Arial"/>
              </a:rPr>
              <a:t> up to the eligible sum insured. </a:t>
            </a:r>
            <a:endParaRPr sz="2100" b="0" i="0" u="none" strike="noStrike" cap="none" dirty="0">
              <a:solidFill>
                <a:srgbClr val="280099"/>
              </a:solidFill>
              <a:latin typeface="Arial"/>
              <a:ea typeface="Arial"/>
              <a:cs typeface="Arial"/>
              <a:sym typeface="Arial"/>
            </a:endParaRPr>
          </a:p>
          <a:p>
            <a:pPr marL="171450" marR="0" lvl="0" indent="-171450" algn="just" rtl="0">
              <a:lnSpc>
                <a:spcPct val="90000"/>
              </a:lnSpc>
              <a:spcBef>
                <a:spcPts val="750"/>
              </a:spcBef>
              <a:spcAft>
                <a:spcPts val="0"/>
              </a:spcAft>
              <a:buClr>
                <a:srgbClr val="280099"/>
              </a:buClr>
              <a:buSzPts val="2100"/>
              <a:buFont typeface="Arial"/>
              <a:buChar char="•"/>
            </a:pPr>
            <a:r>
              <a:rPr lang="en-US" dirty="0">
                <a:solidFill>
                  <a:srgbClr val="280099"/>
                </a:solidFill>
                <a:latin typeface="Arial"/>
                <a:ea typeface="Arial"/>
                <a:cs typeface="Arial"/>
                <a:sym typeface="Arial"/>
              </a:rPr>
              <a:t>FTS full by company.</a:t>
            </a:r>
            <a:endParaRPr dirty="0">
              <a:solidFill>
                <a:srgbClr val="280099"/>
              </a:solidFill>
              <a:latin typeface="Arial"/>
              <a:ea typeface="Arial"/>
              <a:cs typeface="Arial"/>
              <a:sym typeface="Arial"/>
            </a:endParaRPr>
          </a:p>
          <a:p>
            <a:pPr marL="171450" marR="0" lvl="0" indent="-171450" algn="just" rtl="0">
              <a:lnSpc>
                <a:spcPct val="90000"/>
              </a:lnSpc>
              <a:spcBef>
                <a:spcPts val="750"/>
              </a:spcBef>
              <a:spcAft>
                <a:spcPts val="0"/>
              </a:spcAft>
              <a:buClr>
                <a:srgbClr val="280099"/>
              </a:buClr>
              <a:buSzPts val="2100"/>
              <a:buFont typeface="Arial"/>
              <a:buChar char="•"/>
            </a:pPr>
            <a:r>
              <a:rPr lang="en-US" sz="2100" b="0" i="0" u="none" strike="noStrike" cap="none" dirty="0">
                <a:solidFill>
                  <a:srgbClr val="280099"/>
                </a:solidFill>
                <a:latin typeface="Arial"/>
                <a:ea typeface="Arial"/>
                <a:cs typeface="Arial"/>
                <a:sym typeface="Arial"/>
              </a:rPr>
              <a:t>Entire differential premium payable for differential higher sum insured opted by Employee over and above the eligible sum insured for self, spouse and two dependent children + 1</a:t>
            </a:r>
            <a:r>
              <a:rPr lang="en-US" dirty="0">
                <a:solidFill>
                  <a:srgbClr val="280099"/>
                </a:solidFill>
                <a:latin typeface="Arial"/>
                <a:ea typeface="Arial"/>
                <a:cs typeface="Arial"/>
                <a:sym typeface="Arial"/>
              </a:rPr>
              <a:t>8% GST</a:t>
            </a:r>
            <a:r>
              <a:rPr lang="en-US" sz="2100" b="0" i="0" u="none" strike="noStrike" cap="none" dirty="0">
                <a:solidFill>
                  <a:srgbClr val="280099"/>
                </a:solidFill>
                <a:latin typeface="Arial"/>
                <a:ea typeface="Arial"/>
                <a:cs typeface="Arial"/>
                <a:sym typeface="Arial"/>
              </a:rPr>
              <a:t>.</a:t>
            </a:r>
            <a:endParaRPr dirty="0"/>
          </a:p>
          <a:p>
            <a:pPr marL="171450" marR="0" lvl="0" indent="-104076" algn="l" rtl="0">
              <a:lnSpc>
                <a:spcPct val="90000"/>
              </a:lnSpc>
              <a:spcBef>
                <a:spcPts val="0"/>
              </a:spcBef>
              <a:spcAft>
                <a:spcPts val="0"/>
              </a:spcAft>
              <a:buClr>
                <a:srgbClr val="FF6633"/>
              </a:buClr>
              <a:buSzPts val="1061"/>
              <a:buFont typeface="Noto Sans Symbols"/>
              <a:buNone/>
            </a:pPr>
            <a:endParaRPr sz="2000" b="0" i="0" u="none" strike="noStrike" cap="none" dirty="0">
              <a:solidFill>
                <a:schemeClr val="dk1"/>
              </a:solidFill>
              <a:latin typeface="Arial"/>
              <a:ea typeface="Arial"/>
              <a:cs typeface="Arial"/>
              <a:sym typeface="Arial"/>
            </a:endParaRPr>
          </a:p>
          <a:p>
            <a:pPr marL="171450" marR="0" lvl="0" indent="-171450" algn="just" rtl="0">
              <a:lnSpc>
                <a:spcPct val="90000"/>
              </a:lnSpc>
              <a:spcBef>
                <a:spcPts val="0"/>
              </a:spcBef>
              <a:spcAft>
                <a:spcPts val="0"/>
              </a:spcAft>
              <a:buClr>
                <a:srgbClr val="FF6633"/>
              </a:buClr>
              <a:buSzPts val="1061"/>
              <a:buFont typeface="Noto Sans Symbols"/>
              <a:buChar char="●"/>
            </a:pPr>
            <a:r>
              <a:rPr lang="en-US" sz="2000" b="0" i="0" u="none" strike="noStrike" cap="none" dirty="0">
                <a:solidFill>
                  <a:schemeClr val="dk1"/>
                </a:solidFill>
                <a:latin typeface="Arial"/>
                <a:ea typeface="Arial"/>
                <a:cs typeface="Arial"/>
                <a:sym typeface="Arial"/>
              </a:rPr>
              <a:t>Entire cost of premium payable for dependent ineligible children and dependent parents + </a:t>
            </a:r>
            <a:r>
              <a:rPr lang="en-US" dirty="0">
                <a:solidFill>
                  <a:srgbClr val="280099"/>
                </a:solidFill>
                <a:latin typeface="Arial"/>
                <a:ea typeface="Arial"/>
                <a:cs typeface="Arial"/>
                <a:sym typeface="Arial"/>
              </a:rPr>
              <a:t>18% GST</a:t>
            </a:r>
            <a:r>
              <a:rPr lang="en-US" sz="2000" b="0" i="0" u="none" strike="noStrike" cap="none" dirty="0">
                <a:solidFill>
                  <a:schemeClr val="dk1"/>
                </a:solidFill>
                <a:latin typeface="Arial"/>
                <a:ea typeface="Arial"/>
                <a:cs typeface="Arial"/>
                <a:sym typeface="Arial"/>
              </a:rPr>
              <a:t>.</a:t>
            </a:r>
            <a:endParaRPr sz="2100" b="0" i="0" u="none" strike="noStrike" cap="none" dirty="0">
              <a:solidFill>
                <a:schemeClr val="dk1"/>
              </a:solidFill>
              <a:latin typeface="Calibri"/>
              <a:ea typeface="Calibri"/>
              <a:cs typeface="Calibri"/>
              <a:sym typeface="Calibri"/>
            </a:endParaRPr>
          </a:p>
          <a:p>
            <a:pPr marL="171450" marR="0" lvl="0" indent="-171450" algn="just" rtl="0">
              <a:lnSpc>
                <a:spcPct val="90000"/>
              </a:lnSpc>
              <a:spcBef>
                <a:spcPts val="750"/>
              </a:spcBef>
              <a:spcAft>
                <a:spcPts val="0"/>
              </a:spcAft>
              <a:buClr>
                <a:srgbClr val="FF6633"/>
              </a:buClr>
              <a:buSzPts val="1061"/>
              <a:buFont typeface="Noto Sans Symbols"/>
              <a:buChar char="●"/>
            </a:pPr>
            <a:r>
              <a:rPr lang="en-US" sz="2000" b="0" i="0" u="none" strike="noStrike" cap="none" dirty="0">
                <a:solidFill>
                  <a:schemeClr val="dk1"/>
                </a:solidFill>
                <a:latin typeface="Arial"/>
                <a:ea typeface="Arial"/>
                <a:cs typeface="Arial"/>
                <a:sym typeface="Arial"/>
              </a:rPr>
              <a:t>The entire cost of premium payable for dependent parents-in-law, independent children and their family members (who are already provided coverage under GMC Policy expired on 31.03.2013) + </a:t>
            </a:r>
            <a:r>
              <a:rPr lang="en-US" dirty="0">
                <a:solidFill>
                  <a:srgbClr val="280099"/>
                </a:solidFill>
                <a:latin typeface="Arial"/>
                <a:ea typeface="Arial"/>
                <a:cs typeface="Arial"/>
                <a:sym typeface="Arial"/>
              </a:rPr>
              <a:t>18% GST</a:t>
            </a:r>
            <a:r>
              <a:rPr lang="en-US" sz="2000" b="0" i="0" u="none" strike="noStrike" cap="none" dirty="0">
                <a:solidFill>
                  <a:schemeClr val="dk1"/>
                </a:solidFill>
                <a:latin typeface="Arial"/>
                <a:ea typeface="Arial"/>
                <a:cs typeface="Arial"/>
                <a:sym typeface="Arial"/>
              </a:rPr>
              <a:t>.</a:t>
            </a:r>
            <a:endParaRPr sz="2100" b="0" i="0" u="none" strike="noStrike" cap="none" dirty="0">
              <a:solidFill>
                <a:schemeClr val="dk1"/>
              </a:solidFill>
              <a:latin typeface="Calibri"/>
              <a:ea typeface="Calibri"/>
              <a:cs typeface="Calibri"/>
              <a:sym typeface="Calibri"/>
            </a:endParaRPr>
          </a:p>
          <a:p>
            <a:pPr marL="171450" marR="0" lvl="0" indent="-38100" algn="just" rtl="0">
              <a:lnSpc>
                <a:spcPct val="90000"/>
              </a:lnSpc>
              <a:spcBef>
                <a:spcPts val="750"/>
              </a:spcBef>
              <a:spcAft>
                <a:spcPts val="0"/>
              </a:spcAft>
              <a:buClr>
                <a:srgbClr val="280099"/>
              </a:buClr>
              <a:buSzPts val="2100"/>
              <a:buFont typeface="Arial"/>
              <a:buNone/>
            </a:pPr>
            <a:endParaRPr sz="21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6"/>
          <p:cNvSpPr txBox="1">
            <a:spLocks noGrp="1"/>
          </p:cNvSpPr>
          <p:nvPr>
            <p:ph type="body" idx="4294967295"/>
          </p:nvPr>
        </p:nvSpPr>
        <p:spPr>
          <a:xfrm>
            <a:off x="130628" y="97972"/>
            <a:ext cx="8719457" cy="6085114"/>
          </a:xfrm>
          <a:prstGeom prst="rect">
            <a:avLst/>
          </a:prstGeom>
          <a:noFill/>
          <a:ln>
            <a:noFill/>
          </a:ln>
        </p:spPr>
        <p:txBody>
          <a:bodyPr spcFirstLastPara="1" wrap="square" lIns="91425" tIns="45700" rIns="91425" bIns="45700" anchor="t" anchorCtr="0">
            <a:normAutofit/>
          </a:bodyPr>
          <a:lstStyle/>
          <a:p>
            <a:pPr marL="171450" lvl="0" indent="-166396" algn="l" rtl="0">
              <a:lnSpc>
                <a:spcPct val="90000"/>
              </a:lnSpc>
              <a:spcBef>
                <a:spcPts val="750"/>
              </a:spcBef>
              <a:spcAft>
                <a:spcPts val="0"/>
              </a:spcAft>
              <a:buClr>
                <a:srgbClr val="FF6633"/>
              </a:buClr>
              <a:buSzPct val="53050"/>
              <a:buFont typeface="Noto Sans Symbols"/>
              <a:buChar char="●"/>
            </a:pPr>
            <a:r>
              <a:rPr lang="en-US" sz="2000" b="1" u="sng">
                <a:latin typeface="Arial"/>
                <a:ea typeface="Arial"/>
                <a:cs typeface="Arial"/>
                <a:sym typeface="Arial"/>
              </a:rPr>
              <a:t>Eligible Sum Insured</a:t>
            </a:r>
            <a:r>
              <a:rPr lang="en-US" sz="2000">
                <a:latin typeface="Arial"/>
                <a:ea typeface="Arial"/>
                <a:cs typeface="Arial"/>
                <a:sym typeface="Arial"/>
              </a:rPr>
              <a:t> :</a:t>
            </a:r>
            <a:endParaRPr sz="2000"/>
          </a:p>
          <a:p>
            <a:pPr marL="171450" lvl="0" indent="-166396" algn="l" rtl="0">
              <a:lnSpc>
                <a:spcPct val="90000"/>
              </a:lnSpc>
              <a:spcBef>
                <a:spcPts val="750"/>
              </a:spcBef>
              <a:spcAft>
                <a:spcPts val="0"/>
              </a:spcAft>
              <a:buClr>
                <a:srgbClr val="FF6633"/>
              </a:buClr>
              <a:buSzPct val="53050"/>
              <a:buFont typeface="Noto Sans Symbols"/>
              <a:buChar char="●"/>
            </a:pPr>
            <a:r>
              <a:rPr lang="en-US" sz="2000">
                <a:latin typeface="Arial"/>
                <a:ea typeface="Arial"/>
                <a:cs typeface="Arial"/>
                <a:sym typeface="Arial"/>
              </a:rPr>
              <a:t>Basic+FPA  less than Rs.43,300/=            -     Rs. 5,00,000/=</a:t>
            </a:r>
            <a:endParaRPr sz="2000"/>
          </a:p>
          <a:p>
            <a:pPr marL="171450" lvl="0" indent="-166396" algn="l" rtl="0">
              <a:lnSpc>
                <a:spcPct val="90000"/>
              </a:lnSpc>
              <a:spcBef>
                <a:spcPts val="750"/>
              </a:spcBef>
              <a:spcAft>
                <a:spcPts val="0"/>
              </a:spcAft>
              <a:buClr>
                <a:srgbClr val="FF6633"/>
              </a:buClr>
              <a:buSzPct val="53050"/>
              <a:buFont typeface="Noto Sans Symbols"/>
              <a:buChar char="●"/>
            </a:pPr>
            <a:r>
              <a:rPr lang="en-US" sz="2000">
                <a:latin typeface="Arial"/>
                <a:ea typeface="Arial"/>
                <a:cs typeface="Arial"/>
                <a:sym typeface="Arial"/>
              </a:rPr>
              <a:t>Between Rs. 43,300/= &amp; Rs. 55,335 -    Rs. 6,00,000/=</a:t>
            </a:r>
            <a:endParaRPr sz="2000"/>
          </a:p>
          <a:p>
            <a:pPr marL="171450" lvl="0" indent="-166396" algn="l" rtl="0">
              <a:lnSpc>
                <a:spcPct val="90000"/>
              </a:lnSpc>
              <a:spcBef>
                <a:spcPts val="750"/>
              </a:spcBef>
              <a:spcAft>
                <a:spcPts val="0"/>
              </a:spcAft>
              <a:buClr>
                <a:srgbClr val="FF6633"/>
              </a:buClr>
              <a:buSzPct val="53050"/>
              <a:buFont typeface="Noto Sans Symbols"/>
              <a:buChar char="●"/>
            </a:pPr>
            <a:r>
              <a:rPr lang="en-US" sz="2000">
                <a:latin typeface="Arial"/>
                <a:ea typeface="Arial"/>
                <a:cs typeface="Arial"/>
                <a:sym typeface="Arial"/>
              </a:rPr>
              <a:t>Rs. 55,336/= and above                    -    Rs. 10,00,000/=</a:t>
            </a:r>
            <a:endParaRPr sz="2000"/>
          </a:p>
          <a:p>
            <a:pPr marL="171450" lvl="0" indent="-166396" algn="l" rtl="0">
              <a:lnSpc>
                <a:spcPct val="90000"/>
              </a:lnSpc>
              <a:spcBef>
                <a:spcPts val="750"/>
              </a:spcBef>
              <a:spcAft>
                <a:spcPts val="0"/>
              </a:spcAft>
              <a:buClr>
                <a:srgbClr val="FF6633"/>
              </a:buClr>
              <a:buSzPct val="53050"/>
              <a:buFont typeface="Noto Sans Symbols"/>
              <a:buChar char="●"/>
            </a:pPr>
            <a:r>
              <a:rPr lang="en-US" sz="2000" b="1" u="sng">
                <a:latin typeface="Arial"/>
                <a:ea typeface="Arial"/>
                <a:cs typeface="Arial"/>
                <a:sym typeface="Arial"/>
              </a:rPr>
              <a:t>Maximum Optional Sum Insured Rs. 50,00,000/= on floater basis.</a:t>
            </a:r>
            <a:endParaRPr/>
          </a:p>
          <a:p>
            <a:pPr marL="171450" lvl="0" indent="-104076" algn="l" rtl="0">
              <a:lnSpc>
                <a:spcPct val="90000"/>
              </a:lnSpc>
              <a:spcBef>
                <a:spcPts val="750"/>
              </a:spcBef>
              <a:spcAft>
                <a:spcPts val="0"/>
              </a:spcAft>
              <a:buClr>
                <a:srgbClr val="FF6633"/>
              </a:buClr>
              <a:buSzPct val="132625"/>
              <a:buFont typeface="Noto Sans Symbols"/>
              <a:buNone/>
            </a:pPr>
            <a:endParaRPr sz="800" b="1" u="sng">
              <a:latin typeface="Arial"/>
              <a:ea typeface="Arial"/>
              <a:cs typeface="Arial"/>
              <a:sym typeface="Arial"/>
            </a:endParaRPr>
          </a:p>
          <a:p>
            <a:pPr marL="466567" lvl="0" indent="-461066" algn="l" rtl="0">
              <a:lnSpc>
                <a:spcPct val="90000"/>
              </a:lnSpc>
              <a:spcBef>
                <a:spcPts val="0"/>
              </a:spcBef>
              <a:spcAft>
                <a:spcPts val="0"/>
              </a:spcAft>
              <a:buClr>
                <a:srgbClr val="FF6633"/>
              </a:buClr>
              <a:buSzPct val="57750"/>
              <a:buFont typeface="Noto Sans Symbols"/>
              <a:buChar char="▪"/>
            </a:pPr>
            <a:r>
              <a:rPr lang="en-US" sz="2000" b="1"/>
              <a:t>D</a:t>
            </a:r>
            <a:r>
              <a:rPr lang="en-US" sz="2000"/>
              <a:t>ependant Parents &amp; Parents-in-law after their inclusion, the employee shall not be allowed to exclude any such member except upon his/her death.</a:t>
            </a:r>
            <a:endParaRPr/>
          </a:p>
          <a:p>
            <a:pPr marL="466567" lvl="0" indent="-461066" algn="l" rtl="0">
              <a:lnSpc>
                <a:spcPct val="90000"/>
              </a:lnSpc>
              <a:spcBef>
                <a:spcPts val="1284"/>
              </a:spcBef>
              <a:spcAft>
                <a:spcPts val="0"/>
              </a:spcAft>
              <a:buClr>
                <a:srgbClr val="FF6633"/>
              </a:buClr>
              <a:buSzPct val="57750"/>
              <a:buFont typeface="Noto Sans Symbols"/>
              <a:buChar char="▪"/>
            </a:pPr>
            <a:r>
              <a:rPr lang="en-US" sz="2000"/>
              <a:t>Pre existing diseases covered for everyone.  </a:t>
            </a:r>
            <a:endParaRPr sz="2000"/>
          </a:p>
          <a:p>
            <a:pPr marL="466567" lvl="0" indent="-461066" algn="l" rtl="0">
              <a:lnSpc>
                <a:spcPct val="90000"/>
              </a:lnSpc>
              <a:spcBef>
                <a:spcPts val="1284"/>
              </a:spcBef>
              <a:spcAft>
                <a:spcPts val="0"/>
              </a:spcAft>
              <a:buClr>
                <a:srgbClr val="FF6633"/>
              </a:buClr>
              <a:buSzPct val="57750"/>
              <a:buFont typeface="Noto Sans Symbols"/>
              <a:buChar char="▪"/>
            </a:pPr>
            <a:r>
              <a:rPr lang="en-US" sz="2000" b="1" u="sng">
                <a:latin typeface="Arial"/>
                <a:ea typeface="Arial"/>
                <a:cs typeface="Arial"/>
                <a:sym typeface="Arial"/>
              </a:rPr>
              <a:t>Stay in ICU/CCU/ICCU/Critical Care </a:t>
            </a:r>
            <a:r>
              <a:rPr lang="en-US" sz="2000">
                <a:latin typeface="Arial"/>
                <a:ea typeface="Arial"/>
                <a:cs typeface="Arial"/>
                <a:sym typeface="Arial"/>
              </a:rPr>
              <a:t>– Maximum reimbursement limit per day shall be double that of room entitlement. </a:t>
            </a:r>
            <a:endParaRPr/>
          </a:p>
          <a:p>
            <a:pPr marL="466567" lvl="0" indent="-461066" algn="l" rtl="0">
              <a:lnSpc>
                <a:spcPct val="90000"/>
              </a:lnSpc>
              <a:spcBef>
                <a:spcPts val="1284"/>
              </a:spcBef>
              <a:spcAft>
                <a:spcPts val="0"/>
              </a:spcAft>
              <a:buClr>
                <a:srgbClr val="FF6633"/>
              </a:buClr>
              <a:buSzPct val="57750"/>
              <a:buFont typeface="Noto Sans Symbols"/>
              <a:buChar char="▪"/>
            </a:pPr>
            <a:r>
              <a:rPr lang="en-US" sz="2000">
                <a:latin typeface="Arial"/>
                <a:ea typeface="Arial"/>
                <a:cs typeface="Arial"/>
                <a:sym typeface="Arial"/>
              </a:rPr>
              <a:t/>
            </a:r>
            <a:br>
              <a:rPr lang="en-US" sz="2000">
                <a:latin typeface="Arial"/>
                <a:ea typeface="Arial"/>
                <a:cs typeface="Arial"/>
                <a:sym typeface="Arial"/>
              </a:rPr>
            </a:br>
            <a:r>
              <a:rPr lang="en-US" sz="2000">
                <a:latin typeface="Arial"/>
                <a:ea typeface="Arial"/>
                <a:cs typeface="Arial"/>
                <a:sym typeface="Arial"/>
              </a:rPr>
              <a:t> </a:t>
            </a:r>
            <a:r>
              <a:rPr lang="en-US" sz="2000" b="1" u="sng">
                <a:latin typeface="Arial"/>
                <a:ea typeface="Arial"/>
                <a:cs typeface="Arial"/>
                <a:sym typeface="Arial"/>
              </a:rPr>
              <a:t>Service charges levied by hospitals/nursing homes </a:t>
            </a:r>
            <a:r>
              <a:rPr lang="en-US" sz="2000">
                <a:latin typeface="Arial"/>
                <a:ea typeface="Arial"/>
                <a:cs typeface="Arial"/>
                <a:sym typeface="Arial"/>
              </a:rPr>
              <a:t>– payable provided levying of such charges is a standard policy followed by the hospitals for all patients.</a:t>
            </a:r>
            <a:br>
              <a:rPr lang="en-US" sz="2000">
                <a:latin typeface="Arial"/>
                <a:ea typeface="Arial"/>
                <a:cs typeface="Arial"/>
                <a:sym typeface="Arial"/>
              </a:rPr>
            </a:br>
            <a:r>
              <a:rPr lang="en-US" sz="2000">
                <a:latin typeface="Arial"/>
                <a:ea typeface="Arial"/>
                <a:cs typeface="Arial"/>
                <a:sym typeface="Arial"/>
              </a:rPr>
              <a:t/>
            </a:r>
            <a:br>
              <a:rPr lang="en-US" sz="2000">
                <a:latin typeface="Arial"/>
                <a:ea typeface="Arial"/>
                <a:cs typeface="Arial"/>
                <a:sym typeface="Arial"/>
              </a:rPr>
            </a:br>
            <a:endParaRPr sz="2000"/>
          </a:p>
          <a:p>
            <a:pPr marL="466567" lvl="0" indent="-393224" algn="l" rtl="0">
              <a:lnSpc>
                <a:spcPct val="90000"/>
              </a:lnSpc>
              <a:spcBef>
                <a:spcPts val="1284"/>
              </a:spcBef>
              <a:spcAft>
                <a:spcPts val="0"/>
              </a:spcAft>
              <a:buClr>
                <a:srgbClr val="FF6633"/>
              </a:buClr>
              <a:buSzPct val="57750"/>
              <a:buFont typeface="Noto Sans Symbols"/>
              <a:buNone/>
            </a:pPr>
            <a:endParaRPr sz="2000"/>
          </a:p>
          <a:p>
            <a:pPr marL="466567" lvl="0" indent="-393224" algn="l" rtl="0">
              <a:lnSpc>
                <a:spcPct val="90000"/>
              </a:lnSpc>
              <a:spcBef>
                <a:spcPts val="1284"/>
              </a:spcBef>
              <a:spcAft>
                <a:spcPts val="0"/>
              </a:spcAft>
              <a:buClr>
                <a:srgbClr val="FF6633"/>
              </a:buClr>
              <a:buSzPct val="57750"/>
              <a:buNone/>
            </a:pPr>
            <a:endParaRPr sz="2000"/>
          </a:p>
          <a:p>
            <a:pPr marL="171450" lvl="0" indent="-38100" algn="l" rtl="0">
              <a:lnSpc>
                <a:spcPct val="90000"/>
              </a:lnSpc>
              <a:spcBef>
                <a:spcPts val="1284"/>
              </a:spcBef>
              <a:spcAft>
                <a:spcPts val="0"/>
              </a:spcAft>
              <a:buSzPct val="104999"/>
              <a:buNone/>
            </a:pPr>
            <a:endParaRPr sz="2000"/>
          </a:p>
          <a:p>
            <a:pPr marL="171450" lvl="0" indent="-104076" algn="l" rtl="0">
              <a:lnSpc>
                <a:spcPct val="90000"/>
              </a:lnSpc>
              <a:spcBef>
                <a:spcPts val="750"/>
              </a:spcBef>
              <a:spcAft>
                <a:spcPts val="0"/>
              </a:spcAft>
              <a:buClr>
                <a:srgbClr val="FF6633"/>
              </a:buClr>
              <a:buSzPct val="53050"/>
              <a:buFont typeface="Noto Sans Symbols"/>
              <a:buNone/>
            </a:pPr>
            <a:endParaRPr sz="2000"/>
          </a:p>
          <a:p>
            <a:pPr marL="171450" lvl="0" indent="-111442" algn="l" rtl="0">
              <a:lnSpc>
                <a:spcPct val="90000"/>
              </a:lnSpc>
              <a:spcBef>
                <a:spcPts val="750"/>
              </a:spcBef>
              <a:spcAft>
                <a:spcPts val="0"/>
              </a:spcAft>
              <a:buClr>
                <a:srgbClr val="FF6633"/>
              </a:buClr>
              <a:buSzPct val="45000"/>
              <a:buFont typeface="Noto Sans Symbols"/>
              <a:buNone/>
            </a:pPr>
            <a:endParaRPr>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7"/>
          <p:cNvSpPr txBox="1">
            <a:spLocks noGrp="1"/>
          </p:cNvSpPr>
          <p:nvPr>
            <p:ph type="body" idx="4294967295"/>
          </p:nvPr>
        </p:nvSpPr>
        <p:spPr>
          <a:xfrm>
            <a:off x="457199" y="457200"/>
            <a:ext cx="8588829" cy="62484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rgbClr val="FF6633"/>
              </a:buClr>
              <a:buSzPts val="898"/>
              <a:buFont typeface="Noto Sans Symbols"/>
              <a:buChar char="●"/>
            </a:pPr>
            <a:r>
              <a:rPr lang="en-US" sz="1995" b="1" u="sng" dirty="0">
                <a:latin typeface="Arial"/>
                <a:ea typeface="Arial"/>
                <a:cs typeface="Arial"/>
                <a:sym typeface="Arial"/>
              </a:rPr>
              <a:t>Maternity benefits (for two living children) </a:t>
            </a:r>
            <a:r>
              <a:rPr lang="en-US" sz="1995" dirty="0">
                <a:latin typeface="Arial"/>
                <a:ea typeface="Arial"/>
                <a:cs typeface="Arial"/>
                <a:sym typeface="Arial"/>
              </a:rPr>
              <a:t>–  </a:t>
            </a:r>
            <a:endParaRPr dirty="0"/>
          </a:p>
          <a:p>
            <a:pPr marL="171450" lvl="0" indent="-171450" algn="l" rtl="0">
              <a:lnSpc>
                <a:spcPct val="90000"/>
              </a:lnSpc>
              <a:spcBef>
                <a:spcPts val="750"/>
              </a:spcBef>
              <a:spcAft>
                <a:spcPts val="0"/>
              </a:spcAft>
              <a:buClr>
                <a:srgbClr val="FF6633"/>
              </a:buClr>
              <a:buSzPts val="898"/>
              <a:buFont typeface="Noto Sans Symbols"/>
              <a:buChar char="●"/>
            </a:pPr>
            <a:r>
              <a:rPr lang="en-US" sz="1995" dirty="0">
                <a:latin typeface="Arial"/>
                <a:ea typeface="Arial"/>
                <a:cs typeface="Arial"/>
                <a:sym typeface="Arial"/>
              </a:rPr>
              <a:t>Normal Delivery            :- Rs.50000/- for A Class cities</a:t>
            </a:r>
            <a:endParaRPr dirty="0"/>
          </a:p>
          <a:p>
            <a:pPr marL="171450" lvl="0" indent="-171450" algn="l" rtl="0">
              <a:lnSpc>
                <a:spcPct val="90000"/>
              </a:lnSpc>
              <a:spcBef>
                <a:spcPts val="750"/>
              </a:spcBef>
              <a:spcAft>
                <a:spcPts val="0"/>
              </a:spcAft>
              <a:buClr>
                <a:srgbClr val="FF6633"/>
              </a:buClr>
              <a:buSzPts val="898"/>
              <a:buFont typeface="Noto Sans Symbols"/>
              <a:buChar char="●"/>
            </a:pPr>
            <a:r>
              <a:rPr lang="en-US" sz="1995" dirty="0">
                <a:latin typeface="Arial"/>
                <a:ea typeface="Arial"/>
                <a:cs typeface="Arial"/>
                <a:sym typeface="Arial"/>
              </a:rPr>
              <a:t>                                         Rs.40000/- for other cities</a:t>
            </a:r>
            <a:endParaRPr dirty="0"/>
          </a:p>
          <a:p>
            <a:pPr marL="171450" lvl="0" indent="-171450" algn="l" rtl="0">
              <a:lnSpc>
                <a:spcPct val="90000"/>
              </a:lnSpc>
              <a:spcBef>
                <a:spcPts val="750"/>
              </a:spcBef>
              <a:spcAft>
                <a:spcPts val="0"/>
              </a:spcAft>
              <a:buClr>
                <a:srgbClr val="FF6633"/>
              </a:buClr>
              <a:buSzPts val="898"/>
              <a:buFont typeface="Noto Sans Symbols"/>
              <a:buChar char="●"/>
            </a:pPr>
            <a:r>
              <a:rPr lang="en-US" sz="1995" dirty="0">
                <a:latin typeface="Arial"/>
                <a:ea typeface="Arial"/>
                <a:cs typeface="Arial"/>
                <a:sym typeface="Arial"/>
              </a:rPr>
              <a:t>Caesarian Delivery       :- </a:t>
            </a:r>
            <a:r>
              <a:rPr lang="en-US" sz="1995" dirty="0" err="1">
                <a:latin typeface="Arial"/>
                <a:ea typeface="Arial"/>
                <a:cs typeface="Arial"/>
                <a:sym typeface="Arial"/>
              </a:rPr>
              <a:t>Rs</a:t>
            </a:r>
            <a:r>
              <a:rPr lang="en-US" sz="1995" dirty="0">
                <a:latin typeface="Arial"/>
                <a:ea typeface="Arial"/>
                <a:cs typeface="Arial"/>
                <a:sym typeface="Arial"/>
              </a:rPr>
              <a:t>. 1,00,000/- for A Class cities</a:t>
            </a:r>
            <a:endParaRPr dirty="0"/>
          </a:p>
          <a:p>
            <a:pPr marL="171450" lvl="0" indent="-171450" algn="l" rtl="0">
              <a:lnSpc>
                <a:spcPct val="90000"/>
              </a:lnSpc>
              <a:spcBef>
                <a:spcPts val="750"/>
              </a:spcBef>
              <a:spcAft>
                <a:spcPts val="0"/>
              </a:spcAft>
              <a:buClr>
                <a:srgbClr val="FF6633"/>
              </a:buClr>
              <a:buSzPts val="898"/>
              <a:buFont typeface="Noto Sans Symbols"/>
              <a:buChar char="●"/>
            </a:pPr>
            <a:r>
              <a:rPr lang="en-US" sz="1995" dirty="0">
                <a:latin typeface="Arial"/>
                <a:ea typeface="Arial"/>
                <a:cs typeface="Arial"/>
                <a:sym typeface="Arial"/>
              </a:rPr>
              <a:t>                                         Rs.65000/- for other cities</a:t>
            </a:r>
            <a:endParaRPr dirty="0"/>
          </a:p>
          <a:p>
            <a:pPr marL="171450" lvl="0" indent="-171450" algn="just" rtl="0">
              <a:lnSpc>
                <a:spcPct val="90000"/>
              </a:lnSpc>
              <a:spcBef>
                <a:spcPts val="750"/>
              </a:spcBef>
              <a:spcAft>
                <a:spcPts val="0"/>
              </a:spcAft>
              <a:buClr>
                <a:srgbClr val="FF6633"/>
              </a:buClr>
              <a:buSzPts val="898"/>
              <a:buFont typeface="Noto Sans Symbols"/>
              <a:buChar char="●"/>
            </a:pPr>
            <a:r>
              <a:rPr lang="en-US" sz="1995" i="1" dirty="0">
                <a:latin typeface="Arial"/>
                <a:ea typeface="Arial"/>
                <a:cs typeface="Arial"/>
                <a:sym typeface="Arial"/>
              </a:rPr>
              <a:t>Maternity benefit shall also be extended to an independent child or a family member of the dependent/independent child.</a:t>
            </a:r>
            <a:endParaRPr sz="1995" i="1" dirty="0">
              <a:latin typeface="Arial"/>
              <a:ea typeface="Arial"/>
              <a:cs typeface="Arial"/>
              <a:sym typeface="Arial"/>
            </a:endParaRPr>
          </a:p>
          <a:p>
            <a:pPr marL="171450" lvl="0" indent="-171450" algn="just" rtl="0">
              <a:lnSpc>
                <a:spcPct val="90000"/>
              </a:lnSpc>
              <a:spcBef>
                <a:spcPts val="750"/>
              </a:spcBef>
              <a:spcAft>
                <a:spcPts val="0"/>
              </a:spcAft>
              <a:buClr>
                <a:srgbClr val="FF6633"/>
              </a:buClr>
              <a:buSzPts val="898"/>
              <a:buFont typeface="Noto Sans Symbols"/>
              <a:buChar char="●"/>
            </a:pPr>
            <a:r>
              <a:rPr lang="en-US" sz="1995" b="1" u="sng" dirty="0">
                <a:latin typeface="Arial"/>
                <a:ea typeface="Arial"/>
                <a:cs typeface="Arial"/>
                <a:sym typeface="Arial"/>
              </a:rPr>
              <a:t>Room Rent Charges : </a:t>
            </a:r>
            <a:r>
              <a:rPr lang="en-US" sz="1995" dirty="0">
                <a:latin typeface="Arial"/>
                <a:ea typeface="Arial"/>
                <a:cs typeface="Arial"/>
                <a:sym typeface="Arial"/>
              </a:rPr>
              <a:t>Actual Room Rent charges per day shall be limited to an amount which is equal to the sum of (a) 1% of SI up to 10 </a:t>
            </a:r>
            <a:r>
              <a:rPr lang="en-US" sz="1995" dirty="0" err="1">
                <a:latin typeface="Arial"/>
                <a:ea typeface="Arial"/>
                <a:cs typeface="Arial"/>
                <a:sym typeface="Arial"/>
              </a:rPr>
              <a:t>lacs</a:t>
            </a:r>
            <a:r>
              <a:rPr lang="en-US" sz="1995" dirty="0">
                <a:latin typeface="Arial"/>
                <a:ea typeface="Arial"/>
                <a:cs typeface="Arial"/>
                <a:sym typeface="Arial"/>
              </a:rPr>
              <a:t> + 0.5% of SI beyond </a:t>
            </a:r>
            <a:r>
              <a:rPr lang="en-US" sz="1995" dirty="0" err="1">
                <a:latin typeface="Arial"/>
                <a:ea typeface="Arial"/>
                <a:cs typeface="Arial"/>
                <a:sym typeface="Arial"/>
              </a:rPr>
              <a:t>Rs</a:t>
            </a:r>
            <a:r>
              <a:rPr lang="en-US" sz="1995" dirty="0">
                <a:latin typeface="Arial"/>
                <a:ea typeface="Arial"/>
                <a:cs typeface="Arial"/>
                <a:sym typeface="Arial"/>
              </a:rPr>
              <a:t>. 10 </a:t>
            </a:r>
            <a:r>
              <a:rPr lang="en-US" sz="1995" dirty="0" err="1">
                <a:latin typeface="Arial"/>
                <a:ea typeface="Arial"/>
                <a:cs typeface="Arial"/>
                <a:sym typeface="Arial"/>
              </a:rPr>
              <a:t>lacs</a:t>
            </a:r>
            <a:r>
              <a:rPr lang="en-US" sz="1995" dirty="0">
                <a:latin typeface="Arial"/>
                <a:ea typeface="Arial"/>
                <a:cs typeface="Arial"/>
                <a:sym typeface="Arial"/>
              </a:rPr>
              <a:t> – for treatment in Hospitals/Nursing Homes located in cities/places categorized under Sl. No. 1 for payment of CCA.</a:t>
            </a:r>
            <a:endParaRPr dirty="0"/>
          </a:p>
          <a:p>
            <a:pPr marL="171450" lvl="0" indent="-171450" algn="just" rtl="0">
              <a:lnSpc>
                <a:spcPct val="90000"/>
              </a:lnSpc>
              <a:spcBef>
                <a:spcPts val="750"/>
              </a:spcBef>
              <a:spcAft>
                <a:spcPts val="0"/>
              </a:spcAft>
              <a:buClr>
                <a:srgbClr val="FF6633"/>
              </a:buClr>
              <a:buSzPts val="898"/>
              <a:buFont typeface="Noto Sans Symbols"/>
              <a:buChar char="●"/>
            </a:pPr>
            <a:r>
              <a:rPr lang="en-US" sz="1995" dirty="0">
                <a:latin typeface="Arial"/>
                <a:ea typeface="Arial"/>
                <a:cs typeface="Arial"/>
                <a:sym typeface="Arial"/>
              </a:rPr>
              <a:t>0.75% of SI – up to </a:t>
            </a:r>
            <a:r>
              <a:rPr lang="en-US" sz="1995" dirty="0" err="1">
                <a:latin typeface="Arial"/>
                <a:ea typeface="Arial"/>
                <a:cs typeface="Arial"/>
                <a:sym typeface="Arial"/>
              </a:rPr>
              <a:t>Rs</a:t>
            </a:r>
            <a:r>
              <a:rPr lang="en-US" sz="1995" dirty="0">
                <a:latin typeface="Arial"/>
                <a:ea typeface="Arial"/>
                <a:cs typeface="Arial"/>
                <a:sym typeface="Arial"/>
              </a:rPr>
              <a:t>. 10 </a:t>
            </a:r>
            <a:r>
              <a:rPr lang="en-US" sz="1995" dirty="0" err="1">
                <a:latin typeface="Arial"/>
                <a:ea typeface="Arial"/>
                <a:cs typeface="Arial"/>
                <a:sym typeface="Arial"/>
              </a:rPr>
              <a:t>lacs</a:t>
            </a:r>
            <a:r>
              <a:rPr lang="en-US" sz="1995" dirty="0">
                <a:latin typeface="Arial"/>
                <a:ea typeface="Arial"/>
                <a:cs typeface="Arial"/>
                <a:sym typeface="Arial"/>
              </a:rPr>
              <a:t> + 0.5% + 0.5% of SI beyond </a:t>
            </a:r>
            <a:r>
              <a:rPr lang="en-US" sz="1995" dirty="0" err="1">
                <a:latin typeface="Arial"/>
                <a:ea typeface="Arial"/>
                <a:cs typeface="Arial"/>
                <a:sym typeface="Arial"/>
              </a:rPr>
              <a:t>Rs</a:t>
            </a:r>
            <a:r>
              <a:rPr lang="en-US" sz="1995" dirty="0">
                <a:latin typeface="Arial"/>
                <a:ea typeface="Arial"/>
                <a:cs typeface="Arial"/>
                <a:sym typeface="Arial"/>
              </a:rPr>
              <a:t>. 10 </a:t>
            </a:r>
            <a:r>
              <a:rPr lang="en-US" sz="1995" dirty="0" err="1">
                <a:latin typeface="Arial"/>
                <a:ea typeface="Arial"/>
                <a:cs typeface="Arial"/>
                <a:sym typeface="Arial"/>
              </a:rPr>
              <a:t>lacs</a:t>
            </a:r>
            <a:r>
              <a:rPr lang="en-US" sz="1995" dirty="0">
                <a:latin typeface="Arial"/>
                <a:ea typeface="Arial"/>
                <a:cs typeface="Arial"/>
                <a:sym typeface="Arial"/>
              </a:rPr>
              <a:t> – for treatment in hospitals/nursing homes located in any other place.  </a:t>
            </a:r>
            <a:endParaRPr sz="1995" dirty="0">
              <a:latin typeface="Arial"/>
              <a:ea typeface="Arial"/>
              <a:cs typeface="Arial"/>
              <a:sym typeface="Arial"/>
            </a:endParaRPr>
          </a:p>
          <a:p>
            <a:pPr marL="0" lvl="0" indent="0" algn="just" rtl="0">
              <a:lnSpc>
                <a:spcPct val="90000"/>
              </a:lnSpc>
              <a:spcBef>
                <a:spcPts val="750"/>
              </a:spcBef>
              <a:spcAft>
                <a:spcPts val="0"/>
              </a:spcAft>
              <a:buClr>
                <a:srgbClr val="FF6633"/>
              </a:buClr>
              <a:buSzPts val="898"/>
              <a:buNone/>
            </a:pPr>
            <a:r>
              <a:rPr lang="en-US" sz="1800" u="sng" dirty="0">
                <a:solidFill>
                  <a:srgbClr val="FF0000"/>
                </a:solidFill>
                <a:latin typeface="Arial"/>
                <a:ea typeface="Arial"/>
                <a:cs typeface="Arial"/>
                <a:sym typeface="Arial"/>
              </a:rPr>
              <a:t>The rent limits are subject of capping of Rs.15000/- in </a:t>
            </a:r>
            <a:r>
              <a:rPr lang="en-US" sz="1800" u="sng" dirty="0" err="1">
                <a:solidFill>
                  <a:srgbClr val="FF0000"/>
                </a:solidFill>
                <a:latin typeface="Arial"/>
                <a:ea typeface="Arial"/>
                <a:cs typeface="Arial"/>
                <a:sym typeface="Arial"/>
              </a:rPr>
              <a:t>Á’Class</a:t>
            </a:r>
            <a:r>
              <a:rPr lang="en-US" sz="1800" u="sng" dirty="0">
                <a:solidFill>
                  <a:srgbClr val="FF0000"/>
                </a:solidFill>
                <a:latin typeface="Arial"/>
                <a:ea typeface="Arial"/>
                <a:cs typeface="Arial"/>
                <a:sym typeface="Arial"/>
              </a:rPr>
              <a:t> cities and Rs.12500/- in other cities.</a:t>
            </a:r>
            <a:endParaRPr sz="1800" u="sng" dirty="0">
              <a:solidFill>
                <a:srgbClr val="FF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8"/>
          <p:cNvSpPr txBox="1">
            <a:spLocks noGrp="1"/>
          </p:cNvSpPr>
          <p:nvPr>
            <p:ph type="body" idx="4294967295"/>
          </p:nvPr>
        </p:nvSpPr>
        <p:spPr>
          <a:xfrm>
            <a:off x="1" y="947057"/>
            <a:ext cx="9143999" cy="5432425"/>
          </a:xfrm>
          <a:prstGeom prst="rect">
            <a:avLst/>
          </a:prstGeom>
          <a:noFill/>
          <a:ln>
            <a:noFill/>
          </a:ln>
        </p:spPr>
        <p:txBody>
          <a:bodyPr spcFirstLastPara="1" wrap="square" lIns="91425" tIns="45700" rIns="91425" bIns="45700" anchor="t" anchorCtr="0">
            <a:normAutofit lnSpcReduction="10000"/>
          </a:bodyPr>
          <a:lstStyle/>
          <a:p>
            <a:pPr marL="171450" lvl="0" indent="-189516" algn="l" rtl="0">
              <a:lnSpc>
                <a:spcPct val="90000"/>
              </a:lnSpc>
              <a:spcBef>
                <a:spcPts val="750"/>
              </a:spcBef>
              <a:spcAft>
                <a:spcPts val="0"/>
              </a:spcAft>
              <a:buClr>
                <a:srgbClr val="FF6633"/>
              </a:buClr>
              <a:buSzPts val="1265"/>
              <a:buFont typeface="Noto Sans Symbols"/>
              <a:buChar char="●"/>
            </a:pPr>
            <a:r>
              <a:rPr lang="en-US" sz="2177" b="1" u="sng" dirty="0">
                <a:latin typeface="Arial"/>
                <a:ea typeface="Arial"/>
                <a:cs typeface="Arial"/>
                <a:sym typeface="Arial"/>
              </a:rPr>
              <a:t>Increase/decrease in Sum Insured : </a:t>
            </a:r>
            <a:r>
              <a:rPr lang="en-US" sz="2177" dirty="0">
                <a:latin typeface="Arial"/>
                <a:ea typeface="Arial"/>
                <a:cs typeface="Arial"/>
                <a:sym typeface="Arial"/>
              </a:rPr>
              <a:t> </a:t>
            </a:r>
            <a:endParaRPr dirty="0"/>
          </a:p>
          <a:p>
            <a:pPr marL="171450" lvl="0" indent="-189516" algn="l" rtl="0">
              <a:lnSpc>
                <a:spcPct val="90000"/>
              </a:lnSpc>
              <a:spcBef>
                <a:spcPts val="750"/>
              </a:spcBef>
              <a:spcAft>
                <a:spcPts val="0"/>
              </a:spcAft>
              <a:buClr>
                <a:srgbClr val="FF6633"/>
              </a:buClr>
              <a:buSzPts val="1265"/>
              <a:buFont typeface="Noto Sans Symbols"/>
              <a:buChar char="●"/>
            </a:pPr>
            <a:r>
              <a:rPr lang="en-US" sz="2177" dirty="0">
                <a:latin typeface="Arial"/>
                <a:ea typeface="Arial"/>
                <a:cs typeface="Arial"/>
                <a:sym typeface="Arial"/>
              </a:rPr>
              <a:t>Increase in optional SI :  The next renewal date in the block years shall fall due on 01.04.2023 (3 years gap).</a:t>
            </a:r>
            <a:endParaRPr dirty="0"/>
          </a:p>
          <a:p>
            <a:pPr marL="0" lvl="0" indent="0" algn="l" rtl="0">
              <a:lnSpc>
                <a:spcPct val="90000"/>
              </a:lnSpc>
              <a:spcBef>
                <a:spcPts val="750"/>
              </a:spcBef>
              <a:spcAft>
                <a:spcPts val="0"/>
              </a:spcAft>
              <a:buClr>
                <a:srgbClr val="FF6633"/>
              </a:buClr>
              <a:buSzPts val="1265"/>
              <a:buNone/>
            </a:pPr>
            <a:endParaRPr sz="2177" dirty="0">
              <a:latin typeface="Arial"/>
              <a:ea typeface="Arial"/>
              <a:cs typeface="Arial"/>
              <a:sym typeface="Arial"/>
            </a:endParaRPr>
          </a:p>
          <a:p>
            <a:pPr marL="171450" lvl="0" indent="-189516" algn="l" rtl="0">
              <a:lnSpc>
                <a:spcPct val="90000"/>
              </a:lnSpc>
              <a:spcBef>
                <a:spcPts val="750"/>
              </a:spcBef>
              <a:spcAft>
                <a:spcPts val="0"/>
              </a:spcAft>
              <a:buClr>
                <a:srgbClr val="FF6633"/>
              </a:buClr>
              <a:buSzPts val="1265"/>
              <a:buFont typeface="Noto Sans Symbols"/>
              <a:buChar char="●"/>
            </a:pPr>
            <a:r>
              <a:rPr lang="en-US" sz="2177" dirty="0">
                <a:latin typeface="Arial"/>
                <a:ea typeface="Arial"/>
                <a:cs typeface="Arial"/>
                <a:sym typeface="Arial"/>
              </a:rPr>
              <a:t>Decrease in optional sum insured to the immediately lower slab of Sum Insured alone is permitted in the event of decrease in family size on account of death/exist of an insured family member from the Scheme, </a:t>
            </a:r>
            <a:r>
              <a:rPr lang="en-US" sz="2177" dirty="0" err="1">
                <a:latin typeface="Arial"/>
                <a:ea typeface="Arial"/>
                <a:cs typeface="Arial"/>
                <a:sym typeface="Arial"/>
              </a:rPr>
              <a:t>w.e.f</a:t>
            </a:r>
            <a:r>
              <a:rPr lang="en-US" sz="2177" dirty="0">
                <a:latin typeface="Arial"/>
                <a:ea typeface="Arial"/>
                <a:cs typeface="Arial"/>
                <a:sym typeface="Arial"/>
              </a:rPr>
              <a:t>. the next renewal date following the date of event. </a:t>
            </a:r>
            <a:endParaRPr sz="2177" dirty="0">
              <a:latin typeface="Arial"/>
              <a:ea typeface="Arial"/>
              <a:cs typeface="Arial"/>
              <a:sym typeface="Arial"/>
            </a:endParaRPr>
          </a:p>
          <a:p>
            <a:pPr marL="0" lvl="0" indent="0" algn="l" rtl="0">
              <a:lnSpc>
                <a:spcPct val="90000"/>
              </a:lnSpc>
              <a:spcBef>
                <a:spcPts val="750"/>
              </a:spcBef>
              <a:spcAft>
                <a:spcPts val="0"/>
              </a:spcAft>
              <a:buClr>
                <a:srgbClr val="FF6633"/>
              </a:buClr>
              <a:buSzPts val="1265"/>
              <a:buNone/>
            </a:pPr>
            <a:endParaRPr sz="2177" dirty="0">
              <a:latin typeface="Arial"/>
              <a:ea typeface="Arial"/>
              <a:cs typeface="Arial"/>
              <a:sym typeface="Arial"/>
            </a:endParaRPr>
          </a:p>
          <a:p>
            <a:pPr marL="171450" lvl="0" indent="-189516" algn="l" rtl="0">
              <a:lnSpc>
                <a:spcPct val="90000"/>
              </a:lnSpc>
              <a:spcBef>
                <a:spcPts val="750"/>
              </a:spcBef>
              <a:spcAft>
                <a:spcPts val="0"/>
              </a:spcAft>
              <a:buClr>
                <a:srgbClr val="FF6633"/>
              </a:buClr>
              <a:buSzPts val="1265"/>
              <a:buFont typeface="Noto Sans Symbols"/>
              <a:buChar char="●"/>
            </a:pPr>
            <a:r>
              <a:rPr lang="en-US" sz="2000" b="1" dirty="0"/>
              <a:t>Existing/Retired Whole Time Director shall be eligible to get Independent children, Family Members (i.e. Spouse and children) of Independent Children and Dependent Parents-in-law covered under the Policy on Full Premium. </a:t>
            </a:r>
            <a:endParaRPr sz="2000" b="1" dirty="0"/>
          </a:p>
          <a:p>
            <a:pPr marL="171450" lvl="0" indent="-109220" algn="l" rtl="0">
              <a:lnSpc>
                <a:spcPct val="90000"/>
              </a:lnSpc>
              <a:spcBef>
                <a:spcPts val="750"/>
              </a:spcBef>
              <a:spcAft>
                <a:spcPts val="0"/>
              </a:spcAft>
              <a:buClr>
                <a:srgbClr val="FF6633"/>
              </a:buClr>
              <a:buSzPts val="1265"/>
              <a:buFont typeface="Noto Sans Symbols"/>
              <a:buNone/>
            </a:pPr>
            <a:endParaRPr sz="2000" b="1" dirty="0"/>
          </a:p>
          <a:p>
            <a:pPr marL="171450" lvl="0" indent="-189516" algn="l" rtl="0">
              <a:lnSpc>
                <a:spcPct val="90000"/>
              </a:lnSpc>
              <a:spcBef>
                <a:spcPts val="0"/>
              </a:spcBef>
              <a:spcAft>
                <a:spcPts val="0"/>
              </a:spcAft>
              <a:buClr>
                <a:srgbClr val="FF6633"/>
              </a:buClr>
              <a:buSzPts val="1265"/>
              <a:buFont typeface="Noto Sans Symbols"/>
              <a:buChar char="●"/>
            </a:pPr>
            <a:r>
              <a:rPr lang="en-US" sz="2177" b="1" dirty="0">
                <a:latin typeface="Arial"/>
                <a:ea typeface="Arial"/>
                <a:cs typeface="Arial"/>
                <a:sym typeface="Arial"/>
              </a:rPr>
              <a:t>TPA charges </a:t>
            </a:r>
            <a:r>
              <a:rPr lang="en-US" sz="2177" dirty="0">
                <a:latin typeface="Arial"/>
                <a:ea typeface="Arial"/>
                <a:cs typeface="Arial"/>
                <a:sym typeface="Arial"/>
              </a:rPr>
              <a:t>for serving the claims are proposed to be absorbed by the Company. </a:t>
            </a:r>
            <a:r>
              <a:rPr lang="en-US" sz="2000" dirty="0">
                <a:latin typeface="Arial"/>
                <a:ea typeface="Arial"/>
                <a:cs typeface="Arial"/>
                <a:sym typeface="Arial"/>
              </a:rPr>
              <a:t>TPA fees paid centrally from HO. </a:t>
            </a:r>
            <a:endParaRPr sz="2177" dirty="0">
              <a:latin typeface="Arial"/>
              <a:ea typeface="Arial"/>
              <a:cs typeface="Arial"/>
              <a:sym typeface="Arial"/>
            </a:endParaRPr>
          </a:p>
          <a:p>
            <a:pPr marL="171450" lvl="0" indent="-189517" algn="l" rtl="0">
              <a:lnSpc>
                <a:spcPct val="90000"/>
              </a:lnSpc>
              <a:spcBef>
                <a:spcPts val="750"/>
              </a:spcBef>
              <a:spcAft>
                <a:spcPts val="0"/>
              </a:spcAft>
              <a:buClr>
                <a:srgbClr val="FF6633"/>
              </a:buClr>
              <a:buSzPts val="1265"/>
              <a:buFont typeface="Noto Sans Symbols"/>
              <a:buChar char="●"/>
            </a:pPr>
            <a:r>
              <a:rPr lang="en-US" sz="2177" dirty="0">
                <a:latin typeface="Arial"/>
                <a:ea typeface="Arial"/>
                <a:cs typeface="Arial"/>
                <a:sym typeface="Arial"/>
              </a:rPr>
              <a:t>Employees should preferably take treatment at Network hospitals. </a:t>
            </a:r>
            <a:endParaRPr sz="2177" dirty="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468086" y="131310"/>
            <a:ext cx="8229600" cy="4456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7138"/>
              <a:buNone/>
            </a:pPr>
            <a:r>
              <a:rPr lang="en-US" b="1" u="sng"/>
              <a:t>Group Personal Accident (GPA): </a:t>
            </a:r>
            <a:r>
              <a:rPr lang="en-US"/>
              <a:t/>
            </a:r>
            <a:br>
              <a:rPr lang="en-US"/>
            </a:br>
            <a:endParaRPr/>
          </a:p>
        </p:txBody>
      </p:sp>
      <p:sp>
        <p:nvSpPr>
          <p:cNvPr id="374" name="Google Shape;374;p59"/>
          <p:cNvSpPr txBox="1"/>
          <p:nvPr/>
        </p:nvSpPr>
        <p:spPr>
          <a:xfrm>
            <a:off x="261257" y="354126"/>
            <a:ext cx="8697685"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ndara"/>
                <a:ea typeface="Candara"/>
                <a:cs typeface="Candara"/>
                <a:sym typeface="Candara"/>
              </a:rPr>
              <a:t>If any employee sustains injury causing death/disablement, the Company will reimburse the following:-</a:t>
            </a:r>
            <a:endParaRPr sz="1400" b="0" i="0" u="none" strike="noStrike" cap="none">
              <a:solidFill>
                <a:srgbClr val="000000"/>
              </a:solidFill>
              <a:latin typeface="Arial"/>
              <a:ea typeface="Arial"/>
              <a:cs typeface="Arial"/>
              <a:sym typeface="Arial"/>
            </a:endParaRPr>
          </a:p>
        </p:txBody>
      </p:sp>
      <p:graphicFrame>
        <p:nvGraphicFramePr>
          <p:cNvPr id="375" name="Google Shape;375;p59"/>
          <p:cNvGraphicFramePr/>
          <p:nvPr/>
        </p:nvGraphicFramePr>
        <p:xfrm>
          <a:off x="283028" y="1000239"/>
          <a:ext cx="8675900" cy="2008165"/>
        </p:xfrm>
        <a:graphic>
          <a:graphicData uri="http://schemas.openxmlformats.org/drawingml/2006/table">
            <a:tbl>
              <a:tblPr>
                <a:noFill/>
                <a:tableStyleId>{F4AD77D5-E34E-4C20-AE07-67A292CDD662}</a:tableStyleId>
              </a:tblPr>
              <a:tblGrid>
                <a:gridCol w="4364300"/>
                <a:gridCol w="4311600"/>
              </a:tblGrid>
              <a:tr h="3267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a) Death</a:t>
                      </a:r>
                      <a:r>
                        <a:rPr lang="en-US" sz="1400" b="1" u="none" strike="noStrike" cap="none">
                          <a:solidFill>
                            <a:srgbClr val="000066"/>
                          </a:solidFill>
                          <a:latin typeface="Times New Roman"/>
                          <a:ea typeface="Times New Roman"/>
                          <a:cs typeface="Times New Roman"/>
                          <a:sym typeface="Times New Roman"/>
                        </a:rPr>
                        <a:t>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Capital Sum Insured</a:t>
                      </a:r>
                      <a:r>
                        <a:rPr lang="en-US" sz="1400" b="1" u="none" strike="noStrike" cap="none">
                          <a:solidFill>
                            <a:srgbClr val="000066"/>
                          </a:solidFill>
                          <a:latin typeface="Times New Roman"/>
                          <a:ea typeface="Times New Roman"/>
                          <a:cs typeface="Times New Roman"/>
                          <a:sym typeface="Times New Roman"/>
                        </a:rPr>
                        <a:t>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r>
              <a:tr h="3184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b) Loss of two limbs, two eyes or one limb and one eye</a:t>
                      </a:r>
                      <a:r>
                        <a:rPr lang="en-US" sz="1400" b="1" u="none" strike="noStrike" cap="none">
                          <a:solidFill>
                            <a:srgbClr val="000066"/>
                          </a:solidFill>
                          <a:latin typeface="Times New Roman"/>
                          <a:ea typeface="Times New Roman"/>
                          <a:cs typeface="Times New Roman"/>
                          <a:sym typeface="Times New Roman"/>
                        </a:rPr>
                        <a:t>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Capital Sum Insured</a:t>
                      </a:r>
                      <a:r>
                        <a:rPr lang="en-US" sz="1400" b="1" u="none" strike="noStrike" cap="none">
                          <a:solidFill>
                            <a:srgbClr val="000066"/>
                          </a:solidFill>
                          <a:latin typeface="Times New Roman"/>
                          <a:ea typeface="Times New Roman"/>
                          <a:cs typeface="Times New Roman"/>
                          <a:sym typeface="Times New Roman"/>
                        </a:rPr>
                        <a:t>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r>
              <a:tr h="3267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c) Loss of one limb or one eye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50% of the capital Sum Insured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r>
              <a:tr h="4443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d) Permanent total Disablement from injuries other than those named above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Capital Sum Insured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r>
              <a:tr h="5142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e) Permanent Partial   Disablement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Specified percentage of the Capital Sum </a:t>
                      </a:r>
                      <a:endParaRPr sz="14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Insured depending on the extent of Disablement. </a:t>
                      </a:r>
                      <a:endParaRPr sz="1400" b="1" u="none" strike="noStrike" cap="none">
                        <a:latin typeface="Calibri"/>
                        <a:ea typeface="Calibri"/>
                        <a:cs typeface="Calibri"/>
                        <a:sym typeface="Calibri"/>
                      </a:endParaRPr>
                    </a:p>
                  </a:txBody>
                  <a:tcPr marL="91450" marR="91450" marT="45725" marB="45725">
                    <a:lnL w="12700" cap="flat" cmpd="sng">
                      <a:solidFill>
                        <a:srgbClr val="4A7EBB"/>
                      </a:solidFill>
                      <a:prstDash val="solid"/>
                      <a:round/>
                      <a:headEnd type="none" w="sm" len="sm"/>
                      <a:tailEnd type="none" w="sm" len="sm"/>
                    </a:lnL>
                    <a:lnR w="12700" cap="flat" cmpd="sng">
                      <a:solidFill>
                        <a:srgbClr val="4A7EBB"/>
                      </a:solidFill>
                      <a:prstDash val="solid"/>
                      <a:round/>
                      <a:headEnd type="none" w="sm" len="sm"/>
                      <a:tailEnd type="none" w="sm" len="sm"/>
                    </a:lnR>
                    <a:lnT w="12700" cap="flat" cmpd="sng">
                      <a:solidFill>
                        <a:srgbClr val="4A7EBB"/>
                      </a:solidFill>
                      <a:prstDash val="solid"/>
                      <a:round/>
                      <a:headEnd type="none" w="sm" len="sm"/>
                      <a:tailEnd type="none" w="sm" len="sm"/>
                    </a:lnT>
                    <a:lnB w="12700" cap="flat" cmpd="sng">
                      <a:solidFill>
                        <a:srgbClr val="4A7EBB"/>
                      </a:solidFill>
                      <a:prstDash val="solid"/>
                      <a:round/>
                      <a:headEnd type="none" w="sm" len="sm"/>
                      <a:tailEnd type="none" w="sm" len="sm"/>
                    </a:lnB>
                  </a:tcPr>
                </a:tc>
              </a:tr>
            </a:tbl>
          </a:graphicData>
        </a:graphic>
      </p:graphicFrame>
      <p:pic>
        <p:nvPicPr>
          <p:cNvPr id="376" name="Google Shape;376;p59"/>
          <p:cNvPicPr preferRelativeResize="0">
            <a:picLocks noGrp="1"/>
          </p:cNvPicPr>
          <p:nvPr>
            <p:ph type="body" idx="1"/>
          </p:nvPr>
        </p:nvPicPr>
        <p:blipFill rotWithShape="1">
          <a:blip r:embed="rId3">
            <a:alphaModFix/>
          </a:blip>
          <a:srcRect/>
          <a:stretch/>
        </p:blipFill>
        <p:spPr>
          <a:xfrm>
            <a:off x="468085" y="3276600"/>
            <a:ext cx="8349343" cy="2481943"/>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0"/>
          <p:cNvSpPr txBox="1">
            <a:spLocks noGrp="1"/>
          </p:cNvSpPr>
          <p:nvPr>
            <p:ph type="title"/>
          </p:nvPr>
        </p:nvSpPr>
        <p:spPr>
          <a:xfrm>
            <a:off x="457200" y="338138"/>
            <a:ext cx="8382000" cy="12525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a:t>                                            </a:t>
            </a:r>
            <a:endParaRPr/>
          </a:p>
        </p:txBody>
      </p:sp>
      <p:pic>
        <p:nvPicPr>
          <p:cNvPr id="382" name="Google Shape;382;p60"/>
          <p:cNvPicPr preferRelativeResize="0">
            <a:picLocks noGrp="1"/>
          </p:cNvPicPr>
          <p:nvPr>
            <p:ph type="body" idx="1"/>
          </p:nvPr>
        </p:nvPicPr>
        <p:blipFill rotWithShape="1">
          <a:blip r:embed="rId3">
            <a:alphaModFix/>
          </a:blip>
          <a:srcRect/>
          <a:stretch/>
        </p:blipFill>
        <p:spPr>
          <a:xfrm>
            <a:off x="2176463" y="2016125"/>
            <a:ext cx="4791075" cy="3970338"/>
          </a:xfrm>
          <a:prstGeom prst="rect">
            <a:avLst/>
          </a:prstGeom>
          <a:noFill/>
          <a:ln>
            <a:noFill/>
          </a:ln>
        </p:spPr>
      </p:pic>
      <p:pic>
        <p:nvPicPr>
          <p:cNvPr id="383" name="Google Shape;383;p60"/>
          <p:cNvPicPr preferRelativeResize="0"/>
          <p:nvPr/>
        </p:nvPicPr>
        <p:blipFill rotWithShape="1">
          <a:blip r:embed="rId4">
            <a:alphaModFix/>
          </a:blip>
          <a:srcRect/>
          <a:stretch/>
        </p:blipFill>
        <p:spPr>
          <a:xfrm>
            <a:off x="1143000" y="354013"/>
            <a:ext cx="6324600" cy="609600"/>
          </a:xfrm>
          <a:prstGeom prst="rect">
            <a:avLst/>
          </a:prstGeom>
          <a:noFill/>
          <a:ln>
            <a:noFill/>
          </a:ln>
        </p:spPr>
      </p:pic>
      <p:pic>
        <p:nvPicPr>
          <p:cNvPr id="384" name="Google Shape;384;p60"/>
          <p:cNvPicPr preferRelativeResize="0"/>
          <p:nvPr/>
        </p:nvPicPr>
        <p:blipFill rotWithShape="1">
          <a:blip r:embed="rId5">
            <a:alphaModFix/>
          </a:blip>
          <a:srcRect/>
          <a:stretch/>
        </p:blipFill>
        <p:spPr>
          <a:xfrm>
            <a:off x="1752600" y="981075"/>
            <a:ext cx="4495800" cy="60960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1"/>
          <p:cNvSpPr txBox="1">
            <a:spLocks noGrp="1"/>
          </p:cNvSpPr>
          <p:nvPr>
            <p:ph type="title" idx="4294967295"/>
          </p:nvPr>
        </p:nvSpPr>
        <p:spPr>
          <a:xfrm>
            <a:off x="0" y="218394"/>
            <a:ext cx="8229600" cy="5000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3209"/>
              <a:buNone/>
            </a:pPr>
            <a:r>
              <a:rPr lang="en-US" sz="3600" b="1"/>
              <a:t>  </a:t>
            </a:r>
            <a:r>
              <a:rPr lang="en-US" sz="3600" b="1" u="sng"/>
              <a:t>HOUSING LOAN </a:t>
            </a:r>
            <a:r>
              <a:rPr lang="en-US"/>
              <a:t/>
            </a:r>
            <a:br>
              <a:rPr lang="en-US"/>
            </a:br>
            <a:endParaRPr/>
          </a:p>
        </p:txBody>
      </p:sp>
      <p:sp>
        <p:nvSpPr>
          <p:cNvPr id="390" name="Google Shape;390;p61"/>
          <p:cNvSpPr/>
          <p:nvPr/>
        </p:nvSpPr>
        <p:spPr>
          <a:xfrm>
            <a:off x="304800" y="718457"/>
            <a:ext cx="7924800" cy="33745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ndara"/>
                <a:ea typeface="Candara"/>
                <a:cs typeface="Candara"/>
                <a:sym typeface="Candara"/>
              </a:rPr>
              <a:t>Revised Scheme Loan &amp; Supplementary Loan are available are as under: </a:t>
            </a:r>
            <a:endParaRPr sz="1400" b="0" i="0"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ndara"/>
              <a:ea typeface="Candara"/>
              <a:cs typeface="Candara"/>
              <a:sym typeface="Candara"/>
            </a:endParaRPr>
          </a:p>
        </p:txBody>
      </p:sp>
      <p:graphicFrame>
        <p:nvGraphicFramePr>
          <p:cNvPr id="391" name="Google Shape;391;p61"/>
          <p:cNvGraphicFramePr/>
          <p:nvPr/>
        </p:nvGraphicFramePr>
        <p:xfrm>
          <a:off x="141514" y="989920"/>
          <a:ext cx="7010400" cy="5521063"/>
        </p:xfrm>
        <a:graphic>
          <a:graphicData uri="http://schemas.openxmlformats.org/drawingml/2006/table">
            <a:tbl>
              <a:tblPr>
                <a:noFill/>
                <a:tableStyleId>{F4AD77D5-E34E-4C20-AE07-67A292CDD662}</a:tableStyleId>
              </a:tblPr>
              <a:tblGrid>
                <a:gridCol w="2066225"/>
                <a:gridCol w="2505775"/>
                <a:gridCol w="2438400"/>
              </a:tblGrid>
              <a:tr h="6204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Arimo"/>
                          <a:ea typeface="Arimo"/>
                          <a:cs typeface="Arimo"/>
                          <a:sym typeface="Arimo"/>
                        </a:rPr>
                        <a:t>           Cadre </a:t>
                      </a:r>
                      <a:endParaRPr sz="1600" b="1" u="none" strike="noStrike" cap="none">
                        <a:solidFill>
                          <a:srgbClr val="FF0000"/>
                        </a:solidFill>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Arimo"/>
                          <a:ea typeface="Arimo"/>
                          <a:cs typeface="Arimo"/>
                          <a:sym typeface="Arimo"/>
                        </a:rPr>
                        <a:t>Scheme Loan</a:t>
                      </a:r>
                      <a:endParaRPr sz="1600" b="1" u="none" strike="noStrike" cap="none">
                        <a:solidFill>
                          <a:srgbClr val="FF0000"/>
                        </a:solidFill>
                        <a:latin typeface="Arimo"/>
                        <a:ea typeface="Arimo"/>
                        <a:cs typeface="Arimo"/>
                        <a:sym typeface="Arimo"/>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Arimo"/>
                          <a:ea typeface="Arimo"/>
                          <a:cs typeface="Arimo"/>
                          <a:sym typeface="Arimo"/>
                        </a:rPr>
                        <a:t>(Int. @ 5% per annum)</a:t>
                      </a:r>
                      <a:endParaRPr sz="1600" b="1" u="none" strike="noStrike" cap="none">
                        <a:solidFill>
                          <a:srgbClr val="FF0000"/>
                        </a:solidFill>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Arimo"/>
                          <a:ea typeface="Arimo"/>
                          <a:cs typeface="Arimo"/>
                          <a:sym typeface="Arimo"/>
                        </a:rPr>
                        <a:t>Supplementary Loan</a:t>
                      </a:r>
                      <a:endParaRPr sz="1600" b="1" u="none" strike="noStrike" cap="none">
                        <a:solidFill>
                          <a:srgbClr val="FF0000"/>
                        </a:solidFill>
                        <a:latin typeface="Arimo"/>
                        <a:ea typeface="Arimo"/>
                        <a:cs typeface="Arimo"/>
                        <a:sym typeface="Arimo"/>
                      </a:endParaRPr>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Arimo"/>
                          <a:ea typeface="Arimo"/>
                          <a:cs typeface="Arimo"/>
                          <a:sym typeface="Arimo"/>
                        </a:rPr>
                        <a:t>(Int. @ 7.5% per annum)</a:t>
                      </a:r>
                      <a:endParaRPr sz="1600" b="1" u="none" strike="noStrike" cap="none">
                        <a:solidFill>
                          <a:srgbClr val="FF0000"/>
                        </a:solidFill>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1302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000000"/>
                          </a:solidFill>
                          <a:latin typeface="Arimo"/>
                          <a:ea typeface="Arimo"/>
                          <a:cs typeface="Arimo"/>
                          <a:sym typeface="Arimo"/>
                        </a:rPr>
                        <a:t>Scale VI &amp;above</a:t>
                      </a:r>
                      <a:r>
                        <a:rPr lang="en-US" sz="1800" b="1" u="none" strike="noStrike" cap="none">
                          <a:solidFill>
                            <a:srgbClr val="000066"/>
                          </a:solidFill>
                          <a:latin typeface="Arimo"/>
                          <a:ea typeface="Arimo"/>
                          <a:cs typeface="Arimo"/>
                          <a:sym typeface="Arimo"/>
                        </a:rPr>
                        <a:t>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000000"/>
                          </a:solidFill>
                          <a:latin typeface="Arimo"/>
                          <a:ea typeface="Arimo"/>
                          <a:cs typeface="Arimo"/>
                          <a:sym typeface="Arimo"/>
                        </a:rPr>
                        <a:t>36 lacs</a:t>
                      </a:r>
                      <a:r>
                        <a:rPr lang="en-US" sz="1800" b="1" u="none" strike="noStrike" cap="none">
                          <a:solidFill>
                            <a:srgbClr val="000066"/>
                          </a:solidFill>
                          <a:latin typeface="Arimo"/>
                          <a:ea typeface="Arimo"/>
                          <a:cs typeface="Arimo"/>
                          <a:sym typeface="Arimo"/>
                        </a:rPr>
                        <a:t>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000000"/>
                          </a:solidFill>
                          <a:latin typeface="Arimo"/>
                          <a:ea typeface="Arimo"/>
                          <a:cs typeface="Arimo"/>
                          <a:sym typeface="Arimo"/>
                        </a:rPr>
                        <a:t>44 lacs</a:t>
                      </a:r>
                      <a:r>
                        <a:rPr lang="en-US" sz="1800" b="1" u="none" strike="noStrike" cap="none">
                          <a:solidFill>
                            <a:srgbClr val="000066"/>
                          </a:solidFill>
                          <a:latin typeface="Arimo"/>
                          <a:ea typeface="Arimo"/>
                          <a:cs typeface="Arimo"/>
                          <a:sym typeface="Arimo"/>
                        </a:rPr>
                        <a:t>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2582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scale IV/V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33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37 lacs</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9482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Scale III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28.75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34.25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3107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Scale I/II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 28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32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7767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Dev. Officer Gr-1</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21.25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28.75 lacs   </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6082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Dev. Officer Gr II </a:t>
                      </a:r>
                      <a:r>
                        <a:rPr lang="en-US" sz="1400" b="1" u="none" strike="noStrike" cap="none">
                          <a:latin typeface="Arimo"/>
                          <a:ea typeface="Arimo"/>
                          <a:cs typeface="Arimo"/>
                          <a:sym typeface="Arimo"/>
                        </a:rPr>
                        <a:t>Admn)</a:t>
                      </a:r>
                      <a:endParaRPr sz="14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20.75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24.25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3092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Sr. Asstt/ Steno/Asstt.</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20.75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24.25 lacs </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7767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Record Clerk</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17.25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20.75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77675">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Sub Staff</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13.25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16.75 lacs </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graphicFrame>
        <p:nvGraphicFramePr>
          <p:cNvPr id="392" name="Google Shape;392;p61"/>
          <p:cNvGraphicFramePr/>
          <p:nvPr/>
        </p:nvGraphicFramePr>
        <p:xfrm>
          <a:off x="7162800" y="1012372"/>
          <a:ext cx="1752600" cy="5541800"/>
        </p:xfrm>
        <a:graphic>
          <a:graphicData uri="http://schemas.openxmlformats.org/drawingml/2006/table">
            <a:tbl>
              <a:tblPr>
                <a:noFill/>
                <a:tableStyleId>{F4AD77D5-E34E-4C20-AE07-67A292CDD662}</a:tableStyleId>
              </a:tblPr>
              <a:tblGrid>
                <a:gridCol w="1752600"/>
              </a:tblGrid>
              <a:tr h="7066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Arimo"/>
                          <a:ea typeface="Arimo"/>
                          <a:cs typeface="Arimo"/>
                          <a:sym typeface="Arimo"/>
                        </a:rPr>
                        <a:t>Total </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0000"/>
                          </a:solidFill>
                          <a:latin typeface="Arimo"/>
                          <a:ea typeface="Arimo"/>
                          <a:cs typeface="Arimo"/>
                          <a:sym typeface="Arimo"/>
                        </a:rPr>
                        <a:t>Loan</a:t>
                      </a:r>
                      <a:endParaRPr sz="1600" b="1" u="none" strike="noStrike" cap="none">
                        <a:solidFill>
                          <a:srgbClr val="FF0000"/>
                        </a:solidFill>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0645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000000"/>
                          </a:solidFill>
                          <a:latin typeface="Arimo"/>
                          <a:ea typeface="Arimo"/>
                          <a:cs typeface="Arimo"/>
                          <a:sym typeface="Arimo"/>
                        </a:rPr>
                        <a:t>80 lacs</a:t>
                      </a:r>
                      <a:r>
                        <a:rPr lang="en-US" sz="1800" b="1" u="none" strike="noStrike" cap="none">
                          <a:solidFill>
                            <a:srgbClr val="000066"/>
                          </a:solidFill>
                          <a:latin typeface="Arimo"/>
                          <a:ea typeface="Arimo"/>
                          <a:cs typeface="Arimo"/>
                          <a:sym typeface="Arimo"/>
                        </a:rPr>
                        <a:t>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4100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70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182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63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1935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60 lacs </a:t>
                      </a:r>
                      <a:endParaRPr sz="16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7200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50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551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45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3165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45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594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38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318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Arimo"/>
                          <a:ea typeface="Arimo"/>
                          <a:cs typeface="Arimo"/>
                          <a:sym typeface="Arimo"/>
                        </a:rPr>
                        <a:t>30 lacs</a:t>
                      </a:r>
                      <a:endParaRPr sz="1800" b="1" u="none" strike="noStrike" cap="none">
                        <a:latin typeface="Arimo"/>
                        <a:ea typeface="Arimo"/>
                        <a:cs typeface="Arimo"/>
                        <a:sym typeface="Arimo"/>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ctrTitle"/>
          </p:nvPr>
        </p:nvSpPr>
        <p:spPr>
          <a:xfrm>
            <a:off x="685800" y="381000"/>
            <a:ext cx="77724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400"/>
              <a:buNone/>
            </a:pPr>
            <a:r>
              <a:rPr lang="en-US" sz="3200" b="1" u="sng"/>
              <a:t>PAY SCALES &amp; STAGNATION INCREMENTS OF CLASS III/IV EMPLOYEES</a:t>
            </a:r>
            <a:r>
              <a:rPr lang="en-US" sz="3200"/>
              <a:t/>
            </a:r>
            <a:br>
              <a:rPr lang="en-US" sz="3200"/>
            </a:br>
            <a:endParaRPr sz="3200"/>
          </a:p>
        </p:txBody>
      </p:sp>
      <p:sp>
        <p:nvSpPr>
          <p:cNvPr id="113" name="Google Shape;113;p17"/>
          <p:cNvSpPr txBox="1">
            <a:spLocks noGrp="1"/>
          </p:cNvSpPr>
          <p:nvPr>
            <p:ph type="subTitle" idx="1"/>
          </p:nvPr>
        </p:nvSpPr>
        <p:spPr>
          <a:xfrm>
            <a:off x="685800" y="1447800"/>
            <a:ext cx="7772400" cy="5257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FF0000"/>
              </a:buClr>
              <a:buSzPct val="100000"/>
              <a:buNone/>
            </a:pPr>
            <a:r>
              <a:rPr lang="en-US" sz="2400">
                <a:solidFill>
                  <a:srgbClr val="FF0000"/>
                </a:solidFill>
              </a:rPr>
              <a:t>Sr. Asstt./Steno</a:t>
            </a:r>
            <a:r>
              <a:rPr lang="en-US" sz="2400"/>
              <a:t>: </a:t>
            </a:r>
            <a:endParaRPr sz="2400"/>
          </a:p>
          <a:p>
            <a:pPr marL="0" lvl="0" indent="0" algn="l" rtl="0">
              <a:lnSpc>
                <a:spcPct val="90000"/>
              </a:lnSpc>
              <a:spcBef>
                <a:spcPts val="750"/>
              </a:spcBef>
              <a:spcAft>
                <a:spcPts val="0"/>
              </a:spcAft>
              <a:buClr>
                <a:schemeClr val="dk1"/>
              </a:buClr>
              <a:buSzPct val="100000"/>
              <a:buNone/>
            </a:pPr>
            <a:r>
              <a:rPr lang="en-US" sz="2400"/>
              <a:t>Rs.20,210-1445(4)-25,990-1610(15)-50140</a:t>
            </a:r>
            <a:endParaRPr sz="2400"/>
          </a:p>
          <a:p>
            <a:pPr marL="0" lvl="0" indent="0" algn="l" rtl="0">
              <a:lnSpc>
                <a:spcPct val="90000"/>
              </a:lnSpc>
              <a:spcBef>
                <a:spcPts val="750"/>
              </a:spcBef>
              <a:spcAft>
                <a:spcPts val="0"/>
              </a:spcAft>
              <a:buClr>
                <a:srgbClr val="FF0000"/>
              </a:buClr>
              <a:buSzPct val="100000"/>
              <a:buNone/>
            </a:pPr>
            <a:r>
              <a:rPr lang="en-US" sz="2400">
                <a:solidFill>
                  <a:srgbClr val="FF0000"/>
                </a:solidFill>
              </a:rPr>
              <a:t>Assistant/TYPIST/TELEPHONE OPERATOR/RECEPTIONEST :      </a:t>
            </a:r>
            <a:endParaRPr/>
          </a:p>
          <a:p>
            <a:pPr marL="0" lvl="0" indent="0" algn="l" rtl="0">
              <a:lnSpc>
                <a:spcPct val="90000"/>
              </a:lnSpc>
              <a:spcBef>
                <a:spcPts val="750"/>
              </a:spcBef>
              <a:spcAft>
                <a:spcPts val="0"/>
              </a:spcAft>
              <a:buClr>
                <a:schemeClr val="dk1"/>
              </a:buClr>
              <a:buSzPct val="100000"/>
              <a:buNone/>
            </a:pPr>
            <a:r>
              <a:rPr lang="en-US" sz="2400"/>
              <a:t>Rs.14,435-840(1)-15,275-915(2)-17,105-1030(5)-22,255-1195(2)-24,645-1455(3)-29,010-1510(2)-  32030-1610(5)-40,080.</a:t>
            </a:r>
            <a:endParaRPr sz="2400"/>
          </a:p>
          <a:p>
            <a:pPr marL="0" lvl="0" indent="0" algn="l" rtl="0">
              <a:lnSpc>
                <a:spcPct val="90000"/>
              </a:lnSpc>
              <a:spcBef>
                <a:spcPts val="750"/>
              </a:spcBef>
              <a:spcAft>
                <a:spcPts val="0"/>
              </a:spcAft>
              <a:buClr>
                <a:srgbClr val="FF0000"/>
              </a:buClr>
              <a:buSzPct val="100000"/>
              <a:buNone/>
            </a:pPr>
            <a:r>
              <a:rPr lang="en-US" sz="2400">
                <a:solidFill>
                  <a:srgbClr val="FF0000"/>
                </a:solidFill>
              </a:rPr>
              <a:t>Record Clerk: </a:t>
            </a:r>
            <a:endParaRPr sz="2400">
              <a:solidFill>
                <a:srgbClr val="FF0000"/>
              </a:solidFill>
            </a:endParaRPr>
          </a:p>
          <a:p>
            <a:pPr marL="0" lvl="0" indent="0" algn="l" rtl="0">
              <a:lnSpc>
                <a:spcPct val="90000"/>
              </a:lnSpc>
              <a:spcBef>
                <a:spcPts val="750"/>
              </a:spcBef>
              <a:spcAft>
                <a:spcPts val="0"/>
              </a:spcAft>
              <a:buClr>
                <a:schemeClr val="dk1"/>
              </a:buClr>
              <a:buSzPct val="100000"/>
              <a:buNone/>
            </a:pPr>
            <a:r>
              <a:rPr lang="en-US" sz="2400"/>
              <a:t>Rs.13,380-580(2)-14,540-620(5)-17,640-665(1)-18305-745(2)-19,795- 820(3)-22,255-915(5)- 26,830-1015(9)-35965.</a:t>
            </a:r>
            <a:endParaRPr sz="2400"/>
          </a:p>
          <a:p>
            <a:pPr marL="0" lvl="0" indent="0" algn="l" rtl="0">
              <a:lnSpc>
                <a:spcPct val="90000"/>
              </a:lnSpc>
              <a:spcBef>
                <a:spcPts val="750"/>
              </a:spcBef>
              <a:spcAft>
                <a:spcPts val="0"/>
              </a:spcAft>
              <a:buClr>
                <a:srgbClr val="FF0000"/>
              </a:buClr>
              <a:buSzPct val="100000"/>
              <a:buNone/>
            </a:pPr>
            <a:r>
              <a:rPr lang="en-US" sz="2400">
                <a:solidFill>
                  <a:srgbClr val="FF0000"/>
                </a:solidFill>
              </a:rPr>
              <a:t>Driver</a:t>
            </a:r>
            <a:r>
              <a:rPr lang="en-US" sz="2400"/>
              <a:t>:            </a:t>
            </a:r>
            <a:endParaRPr sz="2400"/>
          </a:p>
          <a:p>
            <a:pPr marL="0" lvl="0" indent="0" algn="l" rtl="0">
              <a:lnSpc>
                <a:spcPct val="90000"/>
              </a:lnSpc>
              <a:spcBef>
                <a:spcPts val="750"/>
              </a:spcBef>
              <a:spcAft>
                <a:spcPts val="0"/>
              </a:spcAft>
              <a:buClr>
                <a:schemeClr val="dk1"/>
              </a:buClr>
              <a:buSzPct val="100000"/>
              <a:buNone/>
            </a:pPr>
            <a:r>
              <a:rPr lang="en-US" sz="2400"/>
              <a:t>Rs.13,380-580(2)-14,540-600(14)-22,940-665(2)-24,270-745(9)-30,975.</a:t>
            </a:r>
            <a:endParaRPr sz="2400"/>
          </a:p>
          <a:p>
            <a:pPr marL="0" lvl="0" indent="0" algn="l" rtl="0">
              <a:lnSpc>
                <a:spcPct val="90000"/>
              </a:lnSpc>
              <a:spcBef>
                <a:spcPts val="750"/>
              </a:spcBef>
              <a:spcAft>
                <a:spcPts val="0"/>
              </a:spcAft>
              <a:buClr>
                <a:srgbClr val="FF0000"/>
              </a:buClr>
              <a:buSzPct val="100000"/>
              <a:buNone/>
            </a:pPr>
            <a:r>
              <a:rPr lang="en-US" sz="2400">
                <a:solidFill>
                  <a:srgbClr val="FF0000"/>
                </a:solidFill>
              </a:rPr>
              <a:t>Sub-staff:       </a:t>
            </a:r>
            <a:endParaRPr sz="2400">
              <a:solidFill>
                <a:srgbClr val="FF0000"/>
              </a:solidFill>
            </a:endParaRPr>
          </a:p>
          <a:p>
            <a:pPr marL="0" lvl="0" indent="0" algn="l" rtl="0">
              <a:lnSpc>
                <a:spcPct val="90000"/>
              </a:lnSpc>
              <a:spcBef>
                <a:spcPts val="750"/>
              </a:spcBef>
              <a:spcAft>
                <a:spcPts val="0"/>
              </a:spcAft>
              <a:buClr>
                <a:schemeClr val="dk1"/>
              </a:buClr>
              <a:buSzPct val="100000"/>
              <a:buNone/>
            </a:pPr>
            <a:r>
              <a:rPr lang="en-US" sz="2400"/>
              <a:t>Rs.11660-475(5)-14035-505(8)-18075-600(1)-18,675-602(2)-19,915-745(9)-26620.</a:t>
            </a:r>
            <a:endParaRPr sz="2400"/>
          </a:p>
          <a:p>
            <a:pPr marL="0" lvl="0" indent="0" algn="l" rtl="0">
              <a:lnSpc>
                <a:spcPct val="90000"/>
              </a:lnSpc>
              <a:spcBef>
                <a:spcPts val="750"/>
              </a:spcBef>
              <a:spcAft>
                <a:spcPts val="0"/>
              </a:spcAft>
              <a:buClr>
                <a:schemeClr val="dk1"/>
              </a:buClr>
              <a:buSzPct val="100000"/>
              <a:buNone/>
            </a:pPr>
            <a:endParaRPr sz="24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2"/>
          <p:cNvSpPr/>
          <p:nvPr/>
        </p:nvSpPr>
        <p:spPr>
          <a:xfrm>
            <a:off x="163285" y="141515"/>
            <a:ext cx="8839201" cy="687977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1.	</a:t>
            </a:r>
            <a:r>
              <a:rPr lang="en-US" sz="1600" b="1" i="0" u="sng" strike="noStrike" cap="none">
                <a:solidFill>
                  <a:srgbClr val="D60093"/>
                </a:solidFill>
                <a:latin typeface="Merriweather"/>
                <a:ea typeface="Merriweather"/>
                <a:cs typeface="Merriweather"/>
                <a:sym typeface="Merriweather"/>
              </a:rPr>
              <a:t>ELIGIB ILITY</a:t>
            </a:r>
            <a:r>
              <a:rPr lang="en-US" sz="1600" b="1" i="0" u="none" strike="noStrike" cap="none">
                <a:solidFill>
                  <a:srgbClr val="D60093"/>
                </a:solidFill>
                <a:latin typeface="Merriweather"/>
                <a:ea typeface="Merriweather"/>
                <a:cs typeface="Merriweather"/>
                <a:sym typeface="Merriweather"/>
              </a:rPr>
              <a:t> :</a:t>
            </a:r>
            <a:endParaRPr sz="1600" b="0" i="0" u="none" strike="noStrike" cap="none">
              <a:solidFill>
                <a:srgbClr val="D6009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All the confirmed employees with three years or more service are eligible for loan for purchase of land and construction of house thereof, purchase of flat/house subject to terms &amp; conditions of the HBL Scheme.</a:t>
            </a:r>
            <a:endParaRPr sz="1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2.	</a:t>
            </a:r>
            <a:r>
              <a:rPr lang="en-US" sz="1600" b="0" i="0" u="none" strike="noStrike" cap="none">
                <a:solidFill>
                  <a:srgbClr val="D60093"/>
                </a:solidFill>
                <a:latin typeface="Merriweather"/>
                <a:ea typeface="Merriweather"/>
                <a:cs typeface="Merriweather"/>
                <a:sym typeface="Merriweather"/>
              </a:rPr>
              <a:t> </a:t>
            </a:r>
            <a:r>
              <a:rPr lang="en-US" sz="1600" b="1" i="0" u="sng" strike="noStrike" cap="none">
                <a:solidFill>
                  <a:srgbClr val="D60093"/>
                </a:solidFill>
                <a:latin typeface="Merriweather"/>
                <a:ea typeface="Merriweather"/>
                <a:cs typeface="Merriweather"/>
                <a:sym typeface="Merriweather"/>
              </a:rPr>
              <a:t>EFFECTIVE DATE</a:t>
            </a:r>
            <a:r>
              <a:rPr lang="en-US" sz="1600" b="0" i="0" u="none" strike="noStrike" cap="none">
                <a:solidFill>
                  <a:srgbClr val="D60093"/>
                </a:solidFill>
                <a:latin typeface="Merriweather"/>
                <a:ea typeface="Merriweather"/>
                <a:cs typeface="Merriweather"/>
                <a:sym typeface="Merriweather"/>
              </a:rPr>
              <a:t>  :-</a:t>
            </a:r>
            <a:endParaRPr sz="1600" b="0" i="0" u="none" strike="noStrike" cap="none">
              <a:solidFill>
                <a:srgbClr val="D6009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The effective date for giving such benefit is with immediate effect (HO Circular dated 23.08.2016) </a:t>
            </a:r>
            <a:endParaRPr sz="1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3.	</a:t>
            </a:r>
            <a:r>
              <a:rPr lang="en-US" sz="1600" b="1" i="0" u="sng" strike="noStrike" cap="none">
                <a:solidFill>
                  <a:srgbClr val="D60093"/>
                </a:solidFill>
                <a:latin typeface="Merriweather"/>
                <a:ea typeface="Merriweather"/>
                <a:cs typeface="Merriweather"/>
                <a:sym typeface="Merriweather"/>
              </a:rPr>
              <a:t>RATE OF INTEREST</a:t>
            </a:r>
            <a:r>
              <a:rPr lang="en-US" sz="1600" b="0" i="0" u="none" strike="noStrike" cap="none">
                <a:solidFill>
                  <a:srgbClr val="D60093"/>
                </a:solidFill>
                <a:latin typeface="Merriweather"/>
                <a:ea typeface="Merriweather"/>
                <a:cs typeface="Merriweather"/>
                <a:sym typeface="Merriweather"/>
              </a:rPr>
              <a:t>  </a:t>
            </a:r>
            <a:r>
              <a:rPr lang="en-US" sz="1600" b="0" i="0" u="none" strike="noStrike" cap="none">
                <a:solidFill>
                  <a:srgbClr val="000000"/>
                </a:solidFill>
                <a:latin typeface="Merriweather"/>
                <a:ea typeface="Merriweather"/>
                <a:cs typeface="Merriweather"/>
                <a:sym typeface="Merriweather"/>
              </a:rPr>
              <a:t>:-</a:t>
            </a:r>
            <a:endParaRPr sz="1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The rate of interest on Scheme Loan will be 5% p.a on reducing balance. In case of Co-operative Housing Society formed with 90% membership of employees from General Insurance Industry, the rate of interest on Scheme Loan</a:t>
            </a:r>
            <a:r>
              <a:rPr lang="en-US" sz="1600" b="1" i="0" u="none" strike="noStrike" cap="none">
                <a:solidFill>
                  <a:srgbClr val="000000"/>
                </a:solidFill>
                <a:latin typeface="Merriweather"/>
                <a:ea typeface="Merriweather"/>
                <a:cs typeface="Merriweather"/>
                <a:sym typeface="Merriweather"/>
              </a:rPr>
              <a:t> </a:t>
            </a:r>
            <a:r>
              <a:rPr lang="en-US" sz="1600" b="0" i="0" u="none" strike="noStrike" cap="none">
                <a:solidFill>
                  <a:srgbClr val="000000"/>
                </a:solidFill>
                <a:latin typeface="Merriweather"/>
                <a:ea typeface="Merriweather"/>
                <a:cs typeface="Merriweather"/>
                <a:sym typeface="Merriweather"/>
              </a:rPr>
              <a:t>will be 4.5% p.a.  </a:t>
            </a:r>
            <a:endParaRPr sz="1600" b="0" i="0" u="none" strike="noStrike" cap="none">
              <a:solidFill>
                <a:srgbClr val="000000"/>
              </a:solidFill>
              <a:latin typeface="Merriweather"/>
              <a:ea typeface="Merriweather"/>
              <a:cs typeface="Merriweather"/>
              <a:sym typeface="Merriweathe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The rate of interest on Supplementary Loan will be 7.5% p.a. on reducing balance.</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Penal interest for letting out the flat/house/apartment @ 2.5% over and above the rate for Scheme Loan shall be charged if the employee is posted at the same station where the subject property is situated. Further, the rate of interest on Supplementary Loan shall remain unaffected, i.e. no penal interest is to be charged on the amount of Supplementary Loan. </a:t>
            </a:r>
            <a:endParaRPr sz="1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4.	</a:t>
            </a:r>
            <a:r>
              <a:rPr lang="en-US" sz="1600" b="1" i="0" u="sng" strike="noStrike" cap="none">
                <a:solidFill>
                  <a:srgbClr val="D60093"/>
                </a:solidFill>
                <a:latin typeface="Merriweather"/>
                <a:ea typeface="Merriweather"/>
                <a:cs typeface="Merriweather"/>
                <a:sym typeface="Merriweather"/>
              </a:rPr>
              <a:t>ADDITIONAL INTEREST</a:t>
            </a:r>
            <a:r>
              <a:rPr lang="en-US" sz="1600" b="0" i="0" u="none" strike="noStrike" cap="none">
                <a:solidFill>
                  <a:srgbClr val="D60093"/>
                </a:solidFill>
                <a:latin typeface="Merriweather"/>
                <a:ea typeface="Merriweather"/>
                <a:cs typeface="Merriweather"/>
                <a:sym typeface="Merriweather"/>
              </a:rPr>
              <a:t>  </a:t>
            </a:r>
            <a:r>
              <a:rPr lang="en-US" sz="1600" b="0" i="0" u="none" strike="noStrike" cap="none">
                <a:solidFill>
                  <a:srgbClr val="000000"/>
                </a:solidFill>
                <a:latin typeface="Merriweather"/>
                <a:ea typeface="Merriweather"/>
                <a:cs typeface="Merriweather"/>
                <a:sym typeface="Merriweather"/>
              </a:rPr>
              <a:t>:-</a:t>
            </a:r>
            <a:endParaRPr sz="1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Merriweather"/>
                <a:ea typeface="Merriweather"/>
                <a:cs typeface="Merriweather"/>
                <a:sym typeface="Merriweather"/>
              </a:rPr>
              <a:t>Additional penal interest @3% on outstanding Scheme as well as Supplementary loan would be added after all the above calculations in case the Employee Borrower is not in possession of the mortgaged property /fail to furnish the let-out declaration/fire insurance policy/LI premium on mortgaged policy and default in payment of EMI.</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Merriweather"/>
              <a:ea typeface="Merriweather"/>
              <a:cs typeface="Merriweather"/>
              <a:sym typeface="Merriweather"/>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FF0000"/>
                </a:solidFill>
                <a:latin typeface="Merriweather"/>
                <a:ea typeface="Merriweather"/>
                <a:cs typeface="Merriweather"/>
                <a:sym typeface="Merriweather"/>
              </a:rPr>
              <a:t>As per past practice, after revision in the limits of Housing Loan, conversion of Suppl. Loan into Scheme Loan as per revised limits may be allowed.</a:t>
            </a:r>
            <a:endParaRPr sz="16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3"/>
          <p:cNvSpPr txBox="1"/>
          <p:nvPr/>
        </p:nvSpPr>
        <p:spPr>
          <a:xfrm>
            <a:off x="381000" y="381000"/>
            <a:ext cx="8382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ndara"/>
                <a:ea typeface="Candara"/>
                <a:cs typeface="Candara"/>
                <a:sym typeface="Candara"/>
              </a:rPr>
              <a:t>PF: REFUNDABLE &amp; NON REFUNDABLE LOANS</a:t>
            </a:r>
            <a:endParaRPr sz="2800" b="0" i="0" u="none" strike="noStrike" cap="none">
              <a:solidFill>
                <a:srgbClr val="000000"/>
              </a:solidFill>
              <a:latin typeface="Arial"/>
              <a:ea typeface="Arial"/>
              <a:cs typeface="Arial"/>
              <a:sym typeface="Arial"/>
            </a:endParaRPr>
          </a:p>
        </p:txBody>
      </p:sp>
      <p:sp>
        <p:nvSpPr>
          <p:cNvPr id="403" name="Google Shape;403;p63"/>
          <p:cNvSpPr txBox="1"/>
          <p:nvPr/>
        </p:nvSpPr>
        <p:spPr>
          <a:xfrm>
            <a:off x="664029" y="847725"/>
            <a:ext cx="6858000"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rgbClr val="FF0000"/>
                </a:solidFill>
                <a:latin typeface="Candara"/>
                <a:ea typeface="Candara"/>
                <a:cs typeface="Candara"/>
                <a:sym typeface="Candara"/>
              </a:rPr>
              <a:t>REFUNDABLE LOANS (Marriage &amp; other purpose)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rgbClr val="FF0000"/>
              </a:solidFill>
              <a:latin typeface="Candara"/>
              <a:ea typeface="Candara"/>
              <a:cs typeface="Candara"/>
              <a:sym typeface="Candara"/>
            </a:endParaRPr>
          </a:p>
        </p:txBody>
      </p:sp>
      <p:sp>
        <p:nvSpPr>
          <p:cNvPr id="404" name="Google Shape;404;p63"/>
          <p:cNvSpPr txBox="1"/>
          <p:nvPr/>
        </p:nvSpPr>
        <p:spPr>
          <a:xfrm>
            <a:off x="478970" y="1388594"/>
            <a:ext cx="836022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Maximum 6 times (for marriage) and 3 times (for other purpose) of Basic Pay + DA + FPA (basic) + Special F.A. @ interest 1% more than the interest paid by Trust per  annum  on  reducing  balance.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Repayable in 48 installments (maximum) for marriage purpose.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ndara"/>
                <a:ea typeface="Candara"/>
                <a:cs typeface="Candara"/>
                <a:sym typeface="Candara"/>
              </a:rPr>
              <a:t>For other purpose maximum 24 installments.</a:t>
            </a:r>
            <a:endParaRPr sz="1400" b="0" i="0" u="none" strike="noStrike" cap="none">
              <a:solidFill>
                <a:srgbClr val="000000"/>
              </a:solidFill>
              <a:latin typeface="Arial"/>
              <a:ea typeface="Arial"/>
              <a:cs typeface="Arial"/>
              <a:sym typeface="Arial"/>
            </a:endParaRPr>
          </a:p>
        </p:txBody>
      </p:sp>
      <p:sp>
        <p:nvSpPr>
          <p:cNvPr id="405" name="Google Shape;405;p63"/>
          <p:cNvSpPr txBox="1"/>
          <p:nvPr/>
        </p:nvSpPr>
        <p:spPr>
          <a:xfrm>
            <a:off x="587829" y="2950245"/>
            <a:ext cx="350520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rgbClr val="FF0000"/>
                </a:solidFill>
                <a:latin typeface="Candara"/>
                <a:ea typeface="Candara"/>
                <a:cs typeface="Candara"/>
                <a:sym typeface="Candara"/>
              </a:rPr>
              <a:t>NON - REFUNDABLE LOANS</a:t>
            </a:r>
            <a:endParaRPr sz="1400" b="0" i="0" u="none" strike="noStrike" cap="none">
              <a:solidFill>
                <a:srgbClr val="000000"/>
              </a:solidFill>
              <a:latin typeface="Arial"/>
              <a:ea typeface="Arial"/>
              <a:cs typeface="Arial"/>
              <a:sym typeface="Arial"/>
            </a:endParaRPr>
          </a:p>
        </p:txBody>
      </p:sp>
      <p:sp>
        <p:nvSpPr>
          <p:cNvPr id="406" name="Google Shape;406;p63"/>
          <p:cNvSpPr/>
          <p:nvPr/>
        </p:nvSpPr>
        <p:spPr>
          <a:xfrm>
            <a:off x="587829" y="3434659"/>
            <a:ext cx="7696200" cy="113734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ndara"/>
                <a:ea typeface="Candara"/>
                <a:cs typeface="Candara"/>
                <a:sym typeface="Candara"/>
              </a:rPr>
              <a:t>After 10 yrs. of service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ndara"/>
                <a:ea typeface="Candara"/>
                <a:cs typeface="Candara"/>
                <a:sym typeface="Candara"/>
              </a:rPr>
              <a:t>Max. 2 times in service career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ndara"/>
                <a:ea typeface="Candara"/>
                <a:cs typeface="Candara"/>
                <a:sym typeface="Candara"/>
              </a:rPr>
              <a:t>Up to 90% of own contribution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ndara"/>
                <a:ea typeface="Candara"/>
                <a:cs typeface="Candara"/>
                <a:sym typeface="Candara"/>
              </a:rPr>
              <a:t>Only for housing purpose &amp; not for 2</a:t>
            </a:r>
            <a:r>
              <a:rPr lang="en-US" sz="2000" b="0" i="0" u="none" strike="noStrike" cap="none" baseline="30000">
                <a:solidFill>
                  <a:schemeClr val="dk1"/>
                </a:solidFill>
                <a:latin typeface="Candara"/>
                <a:ea typeface="Candara"/>
                <a:cs typeface="Candara"/>
                <a:sym typeface="Candara"/>
              </a:rPr>
              <a:t>nd</a:t>
            </a:r>
            <a:r>
              <a:rPr lang="en-US" sz="2000" b="0" i="0" u="none" strike="noStrike" cap="none">
                <a:solidFill>
                  <a:schemeClr val="dk1"/>
                </a:solidFill>
                <a:latin typeface="Candara"/>
                <a:ea typeface="Candara"/>
                <a:cs typeface="Candara"/>
                <a:sym typeface="Candara"/>
              </a:rPr>
              <a:t> property</a:t>
            </a:r>
            <a:endParaRPr sz="1600" b="0" i="0" u="none" strike="noStrike" cap="none">
              <a:solidFill>
                <a:schemeClr val="dk1"/>
              </a:solidFill>
              <a:latin typeface="Candara"/>
              <a:ea typeface="Candara"/>
              <a:cs typeface="Candara"/>
              <a:sym typeface="Candar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txBox="1"/>
          <p:nvPr/>
        </p:nvSpPr>
        <p:spPr>
          <a:xfrm>
            <a:off x="381000" y="228600"/>
            <a:ext cx="8382000"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ndara"/>
                <a:ea typeface="Candara"/>
                <a:cs typeface="Candara"/>
                <a:sym typeface="Candara"/>
              </a:rPr>
              <a:t>ADVANCES</a:t>
            </a:r>
            <a:endParaRPr sz="1400" b="0" i="0" u="none" strike="noStrike" cap="none">
              <a:solidFill>
                <a:srgbClr val="000000"/>
              </a:solidFill>
              <a:latin typeface="Arial"/>
              <a:ea typeface="Arial"/>
              <a:cs typeface="Arial"/>
              <a:sym typeface="Arial"/>
            </a:endParaRPr>
          </a:p>
        </p:txBody>
      </p:sp>
      <p:sp>
        <p:nvSpPr>
          <p:cNvPr id="412" name="Google Shape;412;p64"/>
          <p:cNvSpPr txBox="1"/>
          <p:nvPr/>
        </p:nvSpPr>
        <p:spPr>
          <a:xfrm>
            <a:off x="533399" y="762000"/>
            <a:ext cx="5617029"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0000"/>
                </a:solidFill>
                <a:latin typeface="Candara"/>
                <a:ea typeface="Candara"/>
                <a:cs typeface="Candara"/>
                <a:sym typeface="Candara"/>
              </a:rPr>
              <a:t>FESTIVAL ADVANCE </a:t>
            </a:r>
            <a:r>
              <a:rPr lang="en-US" sz="1800" b="0" i="0" u="none" strike="noStrike" cap="none">
                <a:solidFill>
                  <a:srgbClr val="FF0000"/>
                </a:solidFill>
                <a:latin typeface="Candara"/>
                <a:ea typeface="Candara"/>
                <a:cs typeface="Candara"/>
                <a:sym typeface="Candara"/>
              </a:rPr>
              <a:t> </a:t>
            </a:r>
            <a:r>
              <a:rPr lang="en-US" sz="1800" b="0" i="0" u="none" strike="noStrike" cap="none">
                <a:solidFill>
                  <a:schemeClr val="dk1"/>
                </a:solidFill>
                <a:latin typeface="Candara"/>
                <a:ea typeface="Candara"/>
                <a:cs typeface="Candara"/>
                <a:sym typeface="Candara"/>
              </a:rPr>
              <a:t>(Interest Free Advance)</a:t>
            </a:r>
            <a:endParaRPr sz="1800" b="1" i="0" u="none" strike="noStrike" cap="none">
              <a:solidFill>
                <a:srgbClr val="FF0000"/>
              </a:solidFill>
              <a:latin typeface="Candara"/>
              <a:ea typeface="Candara"/>
              <a:cs typeface="Candara"/>
              <a:sym typeface="Candara"/>
            </a:endParaRPr>
          </a:p>
        </p:txBody>
      </p:sp>
      <p:graphicFrame>
        <p:nvGraphicFramePr>
          <p:cNvPr id="413" name="Google Shape;413;p64"/>
          <p:cNvGraphicFramePr/>
          <p:nvPr/>
        </p:nvGraphicFramePr>
        <p:xfrm>
          <a:off x="685799" y="1143000"/>
          <a:ext cx="7946575" cy="1761115"/>
        </p:xfrm>
        <a:graphic>
          <a:graphicData uri="http://schemas.openxmlformats.org/drawingml/2006/table">
            <a:tbl>
              <a:tblPr>
                <a:noFill/>
                <a:tableStyleId>{F4AD77D5-E34E-4C20-AE07-67A292CDD662}</a:tableStyleId>
              </a:tblPr>
              <a:tblGrid>
                <a:gridCol w="1948550"/>
                <a:gridCol w="5998025"/>
              </a:tblGrid>
              <a:tr h="639875">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b="0" i="0" u="none" strike="noStrike" cap="none" dirty="0">
                          <a:solidFill>
                            <a:schemeClr val="dk1"/>
                          </a:solidFill>
                          <a:latin typeface="Trebuchet MS"/>
                          <a:ea typeface="Trebuchet MS"/>
                          <a:cs typeface="Trebuchet MS"/>
                          <a:sym typeface="Trebuchet MS"/>
                        </a:rPr>
                        <a:t>Class I</a:t>
                      </a:r>
                      <a:endParaRPr sz="1400" u="none" strike="noStrike" cap="none" dirty="0"/>
                    </a:p>
                  </a:txBody>
                  <a:tcPr marL="91450" marR="91450" marT="45625" marB="45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b="0" i="0" u="none" strike="noStrike" cap="none">
                          <a:solidFill>
                            <a:schemeClr val="dk1"/>
                          </a:solidFill>
                          <a:latin typeface="Trebuchet MS"/>
                          <a:ea typeface="Trebuchet MS"/>
                          <a:cs typeface="Trebuchet MS"/>
                          <a:sym typeface="Trebuchet MS"/>
                        </a:rPr>
                        <a:t>Rs.30,000/-  or 1 month's Gross Salary  whichever is less </a:t>
                      </a:r>
                      <a:endParaRPr sz="1400" u="none" strike="noStrike" cap="none"/>
                    </a:p>
                  </a:txBody>
                  <a:tcPr marL="91450" marR="91450" marT="45625" marB="45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81350">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b="0" i="0" u="none" strike="noStrike" cap="none">
                          <a:solidFill>
                            <a:schemeClr val="dk1"/>
                          </a:solidFill>
                          <a:latin typeface="Trebuchet MS"/>
                          <a:ea typeface="Trebuchet MS"/>
                          <a:cs typeface="Trebuchet MS"/>
                          <a:sym typeface="Trebuchet MS"/>
                        </a:rPr>
                        <a:t>Class II / III &amp; IV</a:t>
                      </a:r>
                      <a:endParaRPr sz="1400" u="none" strike="noStrike" cap="none"/>
                    </a:p>
                  </a:txBody>
                  <a:tcPr marL="91450" marR="91450" marT="45625" marB="45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b="0" i="0" u="none" strike="noStrike" cap="none">
                          <a:solidFill>
                            <a:schemeClr val="dk1"/>
                          </a:solidFill>
                          <a:latin typeface="Trebuchet MS"/>
                          <a:ea typeface="Trebuchet MS"/>
                          <a:cs typeface="Trebuchet MS"/>
                          <a:sym typeface="Trebuchet MS"/>
                        </a:rPr>
                        <a:t>Rs.26000/-  or 1  month's Gross Salary whichever is less </a:t>
                      </a:r>
                      <a:endParaRPr sz="1400" u="none" strike="noStrike" cap="none"/>
                    </a:p>
                  </a:txBody>
                  <a:tcPr marL="91450" marR="91450" marT="45625" marB="45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639875">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b="0" i="0" u="none" strike="noStrike" cap="none" dirty="0">
                          <a:solidFill>
                            <a:schemeClr val="dk1"/>
                          </a:solidFill>
                          <a:latin typeface="Trebuchet MS"/>
                          <a:ea typeface="Trebuchet MS"/>
                          <a:cs typeface="Trebuchet MS"/>
                          <a:sym typeface="Trebuchet MS"/>
                        </a:rPr>
                        <a:t>Regular PTS</a:t>
                      </a:r>
                      <a:endParaRPr sz="1400" u="none" strike="noStrike" cap="none" dirty="0"/>
                    </a:p>
                  </a:txBody>
                  <a:tcPr marL="91450" marR="91450" marT="45625" marB="45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b="0" i="0" u="none" strike="noStrike" cap="none">
                          <a:solidFill>
                            <a:schemeClr val="dk1"/>
                          </a:solidFill>
                          <a:latin typeface="Trebuchet MS"/>
                          <a:ea typeface="Trebuchet MS"/>
                          <a:cs typeface="Trebuchet MS"/>
                          <a:sym typeface="Trebuchet MS"/>
                        </a:rPr>
                        <a:t>Rs.13000/- or 1 month's Basic+ D A (on pro rata basis) whichever is less </a:t>
                      </a:r>
                      <a:endParaRPr sz="1400" u="none" strike="noStrike" cap="none"/>
                    </a:p>
                  </a:txBody>
                  <a:tcPr marL="91450" marR="91450" marT="45625" marB="45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
        <p:nvSpPr>
          <p:cNvPr id="414" name="Google Shape;414;p64"/>
          <p:cNvSpPr txBox="1"/>
          <p:nvPr/>
        </p:nvSpPr>
        <p:spPr>
          <a:xfrm>
            <a:off x="685800" y="3058885"/>
            <a:ext cx="731520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0000"/>
                </a:solidFill>
                <a:latin typeface="Candara"/>
                <a:ea typeface="Candara"/>
                <a:cs typeface="Candara"/>
                <a:sym typeface="Candara"/>
              </a:rPr>
              <a:t>FLOOD /DROUGHT/CYCLONE ADVANCE </a:t>
            </a:r>
            <a:r>
              <a:rPr lang="en-US" sz="1800" b="0" i="0" u="none" strike="noStrike" cap="none">
                <a:solidFill>
                  <a:srgbClr val="FF0000"/>
                </a:solidFill>
                <a:latin typeface="Candara"/>
                <a:ea typeface="Candara"/>
                <a:cs typeface="Candara"/>
                <a:sym typeface="Candara"/>
              </a:rPr>
              <a:t> </a:t>
            </a:r>
            <a:r>
              <a:rPr lang="en-US" sz="1800" b="0" i="0" u="none" strike="noStrike" cap="none">
                <a:solidFill>
                  <a:schemeClr val="dk1"/>
                </a:solidFill>
                <a:latin typeface="Candara"/>
                <a:ea typeface="Candara"/>
                <a:cs typeface="Candara"/>
                <a:sym typeface="Candara"/>
              </a:rPr>
              <a:t>(Interest Free Advance)</a:t>
            </a:r>
            <a:endParaRPr sz="1800" b="1" i="0" u="none" strike="noStrike" cap="none">
              <a:solidFill>
                <a:srgbClr val="FF0000"/>
              </a:solidFill>
              <a:latin typeface="Candara"/>
              <a:ea typeface="Candara"/>
              <a:cs typeface="Candara"/>
              <a:sym typeface="Candara"/>
            </a:endParaRPr>
          </a:p>
        </p:txBody>
      </p:sp>
      <p:sp>
        <p:nvSpPr>
          <p:cNvPr id="415" name="Google Shape;415;p64"/>
          <p:cNvSpPr txBox="1"/>
          <p:nvPr/>
        </p:nvSpPr>
        <p:spPr>
          <a:xfrm>
            <a:off x="838200" y="3458935"/>
            <a:ext cx="83058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Rs.50,000/- for such affected employees who are posted or having properties in the affected areas, </a:t>
            </a:r>
            <a:r>
              <a:rPr lang="en-US" sz="1800" b="1" i="0" u="none" strike="noStrike" cap="none">
                <a:solidFill>
                  <a:schemeClr val="dk1"/>
                </a:solidFill>
                <a:latin typeface="Candara"/>
                <a:ea typeface="Candara"/>
                <a:cs typeface="Candara"/>
                <a:sym typeface="Candara"/>
              </a:rPr>
              <a:t>irrespective of all classes.  Quantum of advance shall be further subject to the condition of minimum take home salary.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Deduction starts from 4</a:t>
            </a:r>
            <a:r>
              <a:rPr lang="en-US" sz="1800" b="0" i="0" u="none" strike="noStrike" cap="none" baseline="30000">
                <a:solidFill>
                  <a:schemeClr val="dk1"/>
                </a:solidFill>
                <a:latin typeface="Candara"/>
                <a:ea typeface="Candara"/>
                <a:cs typeface="Candara"/>
                <a:sym typeface="Candara"/>
              </a:rPr>
              <a:t>th</a:t>
            </a:r>
            <a:r>
              <a:rPr lang="en-US" sz="1800" b="0" i="0" u="none" strike="noStrike" cap="none">
                <a:solidFill>
                  <a:schemeClr val="dk1"/>
                </a:solidFill>
                <a:latin typeface="Candara"/>
                <a:ea typeface="Candara"/>
                <a:cs typeface="Candara"/>
                <a:sym typeface="Candara"/>
              </a:rPr>
              <a:t> month from the date of sanction of loan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ndara"/>
                <a:ea typeface="Candara"/>
                <a:cs typeface="Candara"/>
                <a:sym typeface="Candara"/>
              </a:rPr>
              <a:t>Recovery in 25 installments.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ndara"/>
              <a:ea typeface="Candara"/>
              <a:cs typeface="Candara"/>
              <a:sym typeface="Candar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5"/>
          <p:cNvSpPr/>
          <p:nvPr/>
        </p:nvSpPr>
        <p:spPr>
          <a:xfrm>
            <a:off x="239485" y="126611"/>
            <a:ext cx="8458200" cy="95408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chemeClr val="dk1"/>
                </a:solidFill>
                <a:latin typeface="Candara"/>
                <a:ea typeface="Candara"/>
                <a:cs typeface="Candara"/>
                <a:sym typeface="Candara"/>
              </a:rPr>
              <a:t>Conveyance Scheme (2011) for eligible Class I Officers-Mktg</a:t>
            </a:r>
            <a:endParaRPr sz="2800" b="0" i="0" u="none" strike="noStrike" cap="none">
              <a:solidFill>
                <a:schemeClr val="dk1"/>
              </a:solidFill>
              <a:latin typeface="Candara"/>
              <a:ea typeface="Candara"/>
              <a:cs typeface="Candara"/>
              <a:sym typeface="Candara"/>
            </a:endParaRPr>
          </a:p>
        </p:txBody>
      </p:sp>
      <p:sp>
        <p:nvSpPr>
          <p:cNvPr id="421" name="Google Shape;421;p65"/>
          <p:cNvSpPr txBox="1"/>
          <p:nvPr/>
        </p:nvSpPr>
        <p:spPr>
          <a:xfrm>
            <a:off x="0" y="1371600"/>
            <a:ext cx="8871857" cy="1502229"/>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000"/>
              <a:buFont typeface="Noto Sans Symbols"/>
              <a:buChar char="*"/>
            </a:pPr>
            <a:r>
              <a:rPr lang="en-US" sz="2000" b="0" i="0" u="none" strike="noStrike" cap="none">
                <a:solidFill>
                  <a:schemeClr val="dk1"/>
                </a:solidFill>
                <a:latin typeface="Calibri"/>
                <a:ea typeface="Calibri"/>
                <a:cs typeface="Calibri"/>
                <a:sym typeface="Calibri"/>
              </a:rPr>
              <a:t>The office will book the vehicle under this scheme</a:t>
            </a:r>
            <a:endParaRPr sz="1400" b="0" i="0" u="none" strike="noStrike" cap="none">
              <a:solidFill>
                <a:srgbClr val="000000"/>
              </a:solidFill>
              <a:latin typeface="Arial"/>
              <a:ea typeface="Arial"/>
              <a:cs typeface="Arial"/>
              <a:sym typeface="Arial"/>
            </a:endParaRPr>
          </a:p>
          <a:p>
            <a:pPr marL="273050" marR="0" lvl="0" indent="-273050" algn="l" rtl="0">
              <a:lnSpc>
                <a:spcPct val="100000"/>
              </a:lnSpc>
              <a:spcBef>
                <a:spcPts val="400"/>
              </a:spcBef>
              <a:spcAft>
                <a:spcPts val="0"/>
              </a:spcAft>
              <a:buClr>
                <a:schemeClr val="accent1"/>
              </a:buClr>
              <a:buSzPts val="2000"/>
              <a:buFont typeface="Noto Sans Symbols"/>
              <a:buChar char="*"/>
            </a:pPr>
            <a:r>
              <a:rPr lang="en-US" sz="2000" b="0" i="0" u="none" strike="noStrike" cap="none">
                <a:solidFill>
                  <a:schemeClr val="dk1"/>
                </a:solidFill>
                <a:latin typeface="Calibri"/>
                <a:ea typeface="Calibri"/>
                <a:cs typeface="Calibri"/>
                <a:sym typeface="Calibri"/>
              </a:rPr>
              <a:t>The vehicle will be purchased, owned and registered in the name of the company</a:t>
            </a:r>
            <a:endParaRPr sz="1400" b="0" i="0" u="none" strike="noStrike" cap="none">
              <a:solidFill>
                <a:srgbClr val="000000"/>
              </a:solidFill>
              <a:latin typeface="Arial"/>
              <a:ea typeface="Arial"/>
              <a:cs typeface="Arial"/>
              <a:sym typeface="Arial"/>
            </a:endParaRPr>
          </a:p>
          <a:p>
            <a:pPr marL="273050" marR="0" lvl="0" indent="-273050" algn="l" rtl="0">
              <a:lnSpc>
                <a:spcPct val="100000"/>
              </a:lnSpc>
              <a:spcBef>
                <a:spcPts val="400"/>
              </a:spcBef>
              <a:spcAft>
                <a:spcPts val="0"/>
              </a:spcAft>
              <a:buClr>
                <a:schemeClr val="accent1"/>
              </a:buClr>
              <a:buSzPts val="2000"/>
              <a:buFont typeface="Noto Sans Symbols"/>
              <a:buChar char="*"/>
            </a:pPr>
            <a:r>
              <a:rPr lang="en-US" sz="2000" b="0" i="0" u="none" strike="noStrike" cap="none">
                <a:solidFill>
                  <a:schemeClr val="dk1"/>
                </a:solidFill>
                <a:latin typeface="Calibri"/>
                <a:ea typeface="Calibri"/>
                <a:cs typeface="Calibri"/>
                <a:sym typeface="Calibri"/>
              </a:rPr>
              <a:t>The User Officer will enter into an agreement as per prescribed standard draft for the use of the vehicle</a:t>
            </a:r>
            <a:endParaRPr sz="1400" b="0" i="0" u="none" strike="noStrike" cap="none">
              <a:solidFill>
                <a:srgbClr val="000000"/>
              </a:solidFill>
              <a:latin typeface="Arial"/>
              <a:ea typeface="Arial"/>
              <a:cs typeface="Arial"/>
              <a:sym typeface="Arial"/>
            </a:endParaRPr>
          </a:p>
          <a:p>
            <a:pPr marL="273050" marR="0" lvl="0" indent="-120650" algn="l" rtl="0">
              <a:lnSpc>
                <a:spcPct val="100000"/>
              </a:lnSpc>
              <a:spcBef>
                <a:spcPts val="480"/>
              </a:spcBef>
              <a:spcAft>
                <a:spcPts val="0"/>
              </a:spcAft>
              <a:buClr>
                <a:schemeClr val="accent1"/>
              </a:buClr>
              <a:buSzPts val="2400"/>
              <a:buFont typeface="Noto Sans Symbols"/>
              <a:buNone/>
            </a:pPr>
            <a:endParaRPr sz="2400" b="0" i="0" u="none" strike="noStrike" cap="none">
              <a:solidFill>
                <a:schemeClr val="dk1"/>
              </a:solidFill>
              <a:latin typeface="Calibri"/>
              <a:ea typeface="Calibri"/>
              <a:cs typeface="Calibri"/>
              <a:sym typeface="Calibri"/>
            </a:endParaRPr>
          </a:p>
        </p:txBody>
      </p:sp>
      <p:sp>
        <p:nvSpPr>
          <p:cNvPr id="422" name="Google Shape;422;p65"/>
          <p:cNvSpPr/>
          <p:nvPr/>
        </p:nvSpPr>
        <p:spPr>
          <a:xfrm>
            <a:off x="914400" y="5943600"/>
            <a:ext cx="73914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ndara"/>
                <a:ea typeface="Candara"/>
                <a:cs typeface="Candara"/>
                <a:sym typeface="Candara"/>
              </a:rPr>
              <a:t>Maximum of 25% of the above cost limit is allowed on the Ex- Factory price, </a:t>
            </a:r>
            <a:endParaRPr sz="1400" b="0" i="0" u="none" strike="noStrike" cap="none">
              <a:solidFill>
                <a:srgbClr val="000000"/>
              </a:solidFill>
              <a:latin typeface="Arial"/>
              <a:ea typeface="Arial"/>
              <a:cs typeface="Arial"/>
              <a:sym typeface="Arial"/>
            </a:endParaRPr>
          </a:p>
        </p:txBody>
      </p:sp>
      <p:pic>
        <p:nvPicPr>
          <p:cNvPr id="423" name="Google Shape;423;p65"/>
          <p:cNvPicPr preferRelativeResize="0"/>
          <p:nvPr/>
        </p:nvPicPr>
        <p:blipFill rotWithShape="1">
          <a:blip r:embed="rId3">
            <a:alphaModFix/>
          </a:blip>
          <a:srcRect/>
          <a:stretch/>
        </p:blipFill>
        <p:spPr>
          <a:xfrm>
            <a:off x="519820" y="3164730"/>
            <a:ext cx="8028159" cy="3150375"/>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6"/>
          <p:cNvSpPr/>
          <p:nvPr/>
        </p:nvSpPr>
        <p:spPr>
          <a:xfrm>
            <a:off x="228600" y="304800"/>
            <a:ext cx="8610600" cy="400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ndara"/>
                <a:ea typeface="Candara"/>
                <a:cs typeface="Candara"/>
                <a:sym typeface="Candara"/>
              </a:rPr>
              <a:t>Running expenses (Fuel limit) would be as under:Conv.Scheme 2011 Quarterly Basis</a:t>
            </a:r>
            <a:r>
              <a:rPr lang="en-US" sz="2000" b="1" i="0" u="none" strike="noStrike" cap="none">
                <a:solidFill>
                  <a:schemeClr val="dk1"/>
                </a:solidFill>
                <a:latin typeface="Candara"/>
                <a:ea typeface="Candara"/>
                <a:cs typeface="Candara"/>
                <a:sym typeface="Candara"/>
              </a:rPr>
              <a:t>:</a:t>
            </a:r>
            <a:endParaRPr sz="1400" b="0" i="0" u="none" strike="noStrike" cap="none">
              <a:solidFill>
                <a:srgbClr val="000000"/>
              </a:solidFill>
              <a:latin typeface="Arial"/>
              <a:ea typeface="Arial"/>
              <a:cs typeface="Arial"/>
              <a:sym typeface="Arial"/>
            </a:endParaRPr>
          </a:p>
        </p:txBody>
      </p:sp>
      <p:graphicFrame>
        <p:nvGraphicFramePr>
          <p:cNvPr id="429" name="Google Shape;429;p66"/>
          <p:cNvGraphicFramePr/>
          <p:nvPr/>
        </p:nvGraphicFramePr>
        <p:xfrm>
          <a:off x="381000" y="762000"/>
          <a:ext cx="7391425" cy="2468880"/>
        </p:xfrm>
        <a:graphic>
          <a:graphicData uri="http://schemas.openxmlformats.org/drawingml/2006/table">
            <a:tbl>
              <a:tblPr>
                <a:noFill/>
                <a:tableStyleId>{F4AD77D5-E34E-4C20-AE07-67A292CDD662}</a:tableStyleId>
              </a:tblPr>
              <a:tblGrid>
                <a:gridCol w="4307825"/>
                <a:gridCol w="1623750"/>
                <a:gridCol w="1459850"/>
              </a:tblGrid>
              <a:tr h="27427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Category</a:t>
                      </a:r>
                      <a:endParaRPr sz="1400"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Quarterly Limit</a:t>
                      </a:r>
                      <a:endParaRPr sz="1400"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r>
              <a:tr h="2742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CMD</a:t>
                      </a:r>
                      <a:endParaRPr sz="14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No limit</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r>
              <a:tr h="2742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Scale VII</a:t>
                      </a:r>
                      <a:endParaRPr sz="14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375 Lts.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r>
              <a:tr h="2742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Scale VI/CRM</a:t>
                      </a:r>
                      <a:endParaRPr sz="14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300 Lts.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r>
              <a:tr h="2742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Scale V other than CRM</a:t>
                      </a:r>
                      <a:endParaRPr sz="14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250 Lts.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r>
              <a:tr h="274275">
                <a:tc rowSpan="4">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Officers-in-charge of DOs/BOs, Scale IV In-charge of RNTB &amp; Marketing Department at RO, Officers-in-charge of DTC </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(Cleaning: Rs. 650 p. month)</a:t>
                      </a:r>
                      <a:endParaRPr sz="14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Metro</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250 Lts.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2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A Class City</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225 Lts.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2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B Class City</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180 Lts.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2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 Class City</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150 Lts.</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430" name="Google Shape;430;p66"/>
          <p:cNvSpPr txBox="1"/>
          <p:nvPr/>
        </p:nvSpPr>
        <p:spPr>
          <a:xfrm>
            <a:off x="228600" y="3341914"/>
            <a:ext cx="8784771" cy="32004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1600"/>
              <a:buFont typeface="Noto Sans Symbols"/>
              <a:buChar char="*"/>
            </a:pPr>
            <a:r>
              <a:rPr lang="en-US" sz="1600" b="0" i="0" u="none" strike="noStrike" cap="none" dirty="0">
                <a:solidFill>
                  <a:schemeClr val="dk1"/>
                </a:solidFill>
                <a:latin typeface="Calibri"/>
                <a:ea typeface="Calibri"/>
                <a:cs typeface="Calibri"/>
                <a:sym typeface="Calibri"/>
              </a:rPr>
              <a:t>The period of usage of car under this scheme will be 5 years. Extended: to 8 years</a:t>
            </a:r>
            <a:endParaRPr sz="1400" b="0" i="0" u="none" strike="noStrike" cap="none" dirty="0">
              <a:solidFill>
                <a:srgbClr val="000000"/>
              </a:solidFill>
              <a:latin typeface="Arial"/>
              <a:ea typeface="Arial"/>
              <a:cs typeface="Arial"/>
              <a:sym typeface="Arial"/>
            </a:endParaRPr>
          </a:p>
          <a:p>
            <a:pPr marL="273050" marR="0" lvl="0" indent="-273050" algn="l" rtl="0">
              <a:lnSpc>
                <a:spcPct val="100000"/>
              </a:lnSpc>
              <a:spcBef>
                <a:spcPts val="320"/>
              </a:spcBef>
              <a:spcAft>
                <a:spcPts val="0"/>
              </a:spcAft>
              <a:buClr>
                <a:schemeClr val="accent1"/>
              </a:buClr>
              <a:buSzPts val="1600"/>
              <a:buFont typeface="Noto Sans Symbols"/>
              <a:buChar char="*"/>
            </a:pPr>
            <a:r>
              <a:rPr lang="en-US" sz="1600" b="0" i="0" u="none" strike="noStrike" cap="none" dirty="0">
                <a:solidFill>
                  <a:schemeClr val="dk1"/>
                </a:solidFill>
                <a:latin typeface="Calibri"/>
                <a:ea typeface="Calibri"/>
                <a:cs typeface="Calibri"/>
                <a:sym typeface="Calibri"/>
              </a:rPr>
              <a:t>Number of times the Conveyance facility is provided is 4 times </a:t>
            </a:r>
            <a:r>
              <a:rPr lang="en-US" sz="1600" b="0" i="0" u="none" strike="noStrike" cap="none" dirty="0" err="1">
                <a:solidFill>
                  <a:schemeClr val="dk1"/>
                </a:solidFill>
                <a:latin typeface="Calibri"/>
                <a:ea typeface="Calibri"/>
                <a:cs typeface="Calibri"/>
                <a:sym typeface="Calibri"/>
              </a:rPr>
              <a:t>upto</a:t>
            </a:r>
            <a:r>
              <a:rPr lang="en-US" sz="1600" b="0" i="0" u="none" strike="noStrike" cap="none" dirty="0">
                <a:solidFill>
                  <a:schemeClr val="dk1"/>
                </a:solidFill>
                <a:latin typeface="Calibri"/>
                <a:ea typeface="Calibri"/>
                <a:cs typeface="Calibri"/>
                <a:sym typeface="Calibri"/>
              </a:rPr>
              <a:t> Scale IV and 3 times in Scale V and above excluding DO loan scheme.</a:t>
            </a:r>
            <a:endParaRPr sz="1400" b="0" i="0" u="none" strike="noStrike" cap="none" dirty="0">
              <a:solidFill>
                <a:srgbClr val="000000"/>
              </a:solidFill>
              <a:latin typeface="Arial"/>
              <a:ea typeface="Arial"/>
              <a:cs typeface="Arial"/>
              <a:sym typeface="Arial"/>
            </a:endParaRPr>
          </a:p>
          <a:p>
            <a:pPr marL="273050" marR="0" lvl="0" indent="-273050" algn="l" rtl="0">
              <a:lnSpc>
                <a:spcPct val="100000"/>
              </a:lnSpc>
              <a:spcBef>
                <a:spcPts val="320"/>
              </a:spcBef>
              <a:spcAft>
                <a:spcPts val="0"/>
              </a:spcAft>
              <a:buClr>
                <a:schemeClr val="accent1"/>
              </a:buClr>
              <a:buSzPts val="1600"/>
              <a:buFont typeface="Noto Sans Symbols"/>
              <a:buChar char="*"/>
            </a:pPr>
            <a:r>
              <a:rPr lang="en-US" sz="1600" b="0" i="0" u="none" strike="noStrike" cap="none" dirty="0">
                <a:solidFill>
                  <a:schemeClr val="dk1"/>
                </a:solidFill>
                <a:latin typeface="Calibri"/>
                <a:ea typeface="Calibri"/>
                <a:cs typeface="Calibri"/>
                <a:sym typeface="Calibri"/>
              </a:rPr>
              <a:t>After that the car shall be transferred in the name of the Officer concerned by recovering an amount equal to the written down (Depreciated) value of the car determined as per rules in force from time to time</a:t>
            </a:r>
            <a:endParaRPr sz="1400" b="0" i="0" u="none" strike="noStrike" cap="none" dirty="0">
              <a:solidFill>
                <a:srgbClr val="000000"/>
              </a:solidFill>
              <a:latin typeface="Arial"/>
              <a:ea typeface="Arial"/>
              <a:cs typeface="Arial"/>
              <a:sym typeface="Arial"/>
            </a:endParaRPr>
          </a:p>
          <a:p>
            <a:pPr marL="273050" marR="0" lvl="0" indent="-273050" algn="l" rtl="0">
              <a:lnSpc>
                <a:spcPct val="100000"/>
              </a:lnSpc>
              <a:spcBef>
                <a:spcPts val="320"/>
              </a:spcBef>
              <a:spcAft>
                <a:spcPts val="0"/>
              </a:spcAft>
              <a:buClr>
                <a:schemeClr val="accent1"/>
              </a:buClr>
              <a:buSzPts val="1600"/>
              <a:buFont typeface="Noto Sans Symbols"/>
              <a:buChar char="*"/>
            </a:pPr>
            <a:r>
              <a:rPr lang="en-US" sz="1600" b="0" i="0" u="none" strike="noStrike" cap="none" dirty="0">
                <a:solidFill>
                  <a:schemeClr val="dk1"/>
                </a:solidFill>
                <a:latin typeface="Calibri"/>
                <a:ea typeface="Calibri"/>
                <a:cs typeface="Calibri"/>
                <a:sym typeface="Calibri"/>
              </a:rPr>
              <a:t>Cost of </a:t>
            </a:r>
            <a:r>
              <a:rPr lang="en-US" sz="1600" b="0" i="0" u="none" strike="noStrike" cap="none" dirty="0" err="1">
                <a:solidFill>
                  <a:schemeClr val="dk1"/>
                </a:solidFill>
                <a:latin typeface="Calibri"/>
                <a:ea typeface="Calibri"/>
                <a:cs typeface="Calibri"/>
                <a:sym typeface="Calibri"/>
              </a:rPr>
              <a:t>Tyres</a:t>
            </a:r>
            <a:r>
              <a:rPr lang="en-US" sz="1600" b="0" i="0" u="none" strike="noStrike" cap="none" dirty="0">
                <a:solidFill>
                  <a:schemeClr val="dk1"/>
                </a:solidFill>
                <a:latin typeface="Calibri"/>
                <a:ea typeface="Calibri"/>
                <a:cs typeface="Calibri"/>
                <a:sym typeface="Calibri"/>
              </a:rPr>
              <a:t> and tubes shall be borne by the company in full after 32,000 </a:t>
            </a:r>
            <a:r>
              <a:rPr lang="en-US" sz="1600" b="0" i="0" u="none" strike="noStrike" cap="none" dirty="0" err="1">
                <a:solidFill>
                  <a:schemeClr val="dk1"/>
                </a:solidFill>
                <a:latin typeface="Calibri"/>
                <a:ea typeface="Calibri"/>
                <a:cs typeface="Calibri"/>
                <a:sym typeface="Calibri"/>
              </a:rPr>
              <a:t>Kms</a:t>
            </a:r>
            <a:r>
              <a:rPr lang="en-US" sz="1600" b="0" i="0" u="none" strike="noStrike" cap="none" dirty="0" smtClean="0">
                <a:solidFill>
                  <a:schemeClr val="dk1"/>
                </a:solidFill>
                <a:latin typeface="Calibri"/>
                <a:ea typeface="Calibri"/>
                <a:cs typeface="Calibri"/>
                <a:sym typeface="Calibri"/>
              </a:rPr>
              <a:t>./40 months which ever is earlier. </a:t>
            </a:r>
            <a:r>
              <a:rPr lang="en-US" sz="1600" b="0" i="0" u="none" strike="noStrike" cap="none" dirty="0">
                <a:solidFill>
                  <a:schemeClr val="dk1"/>
                </a:solidFill>
                <a:latin typeface="Calibri"/>
                <a:ea typeface="Calibri"/>
                <a:cs typeface="Calibri"/>
                <a:sym typeface="Calibri"/>
              </a:rPr>
              <a:t>Reimbursement will be made subject to production of bills/receipts.</a:t>
            </a:r>
            <a:endParaRPr sz="1400" b="0" i="0" u="none" strike="noStrike" cap="none" dirty="0">
              <a:solidFill>
                <a:srgbClr val="000000"/>
              </a:solidFill>
              <a:latin typeface="Arial"/>
              <a:ea typeface="Arial"/>
              <a:cs typeface="Arial"/>
              <a:sym typeface="Arial"/>
            </a:endParaRPr>
          </a:p>
          <a:p>
            <a:pPr marL="273050" marR="0" lvl="0" indent="-273050" algn="l" rtl="0">
              <a:lnSpc>
                <a:spcPct val="100000"/>
              </a:lnSpc>
              <a:spcBef>
                <a:spcPts val="320"/>
              </a:spcBef>
              <a:spcAft>
                <a:spcPts val="0"/>
              </a:spcAft>
              <a:buClr>
                <a:schemeClr val="accent1"/>
              </a:buClr>
              <a:buSzPts val="1600"/>
              <a:buFont typeface="Noto Sans Symbols"/>
              <a:buChar char="*"/>
            </a:pPr>
            <a:r>
              <a:rPr lang="en-US" sz="1600" b="0" i="0" u="none" strike="noStrike" cap="none" dirty="0">
                <a:solidFill>
                  <a:schemeClr val="dk1"/>
                </a:solidFill>
                <a:latin typeface="Calibri"/>
                <a:ea typeface="Calibri"/>
                <a:cs typeface="Calibri"/>
                <a:sym typeface="Calibri"/>
              </a:rPr>
              <a:t>If retreading of </a:t>
            </a:r>
            <a:r>
              <a:rPr lang="en-US" sz="1600" b="0" i="0" u="none" strike="noStrike" cap="none" dirty="0" err="1">
                <a:solidFill>
                  <a:schemeClr val="dk1"/>
                </a:solidFill>
                <a:latin typeface="Calibri"/>
                <a:ea typeface="Calibri"/>
                <a:cs typeface="Calibri"/>
                <a:sym typeface="Calibri"/>
              </a:rPr>
              <a:t>tyres</a:t>
            </a:r>
            <a:r>
              <a:rPr lang="en-US" sz="1600" b="0" i="0" u="none" strike="noStrike" cap="none" dirty="0">
                <a:solidFill>
                  <a:schemeClr val="dk1"/>
                </a:solidFill>
                <a:latin typeface="Calibri"/>
                <a:ea typeface="Calibri"/>
                <a:cs typeface="Calibri"/>
                <a:sym typeface="Calibri"/>
              </a:rPr>
              <a:t> is required, the cost of such retreading shall be borne by the company after the car has run 16,000 </a:t>
            </a:r>
            <a:r>
              <a:rPr lang="en-US" sz="1600" b="0" i="0" u="none" strike="noStrike" cap="none" dirty="0" err="1">
                <a:solidFill>
                  <a:schemeClr val="dk1"/>
                </a:solidFill>
                <a:latin typeface="Calibri"/>
                <a:ea typeface="Calibri"/>
                <a:cs typeface="Calibri"/>
                <a:sym typeface="Calibri"/>
              </a:rPr>
              <a:t>Kms</a:t>
            </a:r>
            <a:r>
              <a:rPr lang="en-US" sz="1600" b="0" i="0" u="none" strike="noStrike" cap="none" dirty="0">
                <a:solidFill>
                  <a:schemeClr val="dk1"/>
                </a:solidFill>
                <a:latin typeface="Calibri"/>
                <a:ea typeface="Calibri"/>
                <a:cs typeface="Calibri"/>
                <a:sym typeface="Calibri"/>
              </a:rPr>
              <a:t>. Salvage: </a:t>
            </a:r>
            <a:r>
              <a:rPr lang="en-US" sz="1600" b="0" i="0" u="none" strike="noStrike" cap="none" dirty="0" err="1">
                <a:solidFill>
                  <a:schemeClr val="dk1"/>
                </a:solidFill>
                <a:latin typeface="Calibri"/>
                <a:ea typeface="Calibri"/>
                <a:cs typeface="Calibri"/>
                <a:sym typeface="Calibri"/>
              </a:rPr>
              <a:t>Rs</a:t>
            </a:r>
            <a:r>
              <a:rPr lang="en-US" sz="1600" b="0" i="0" u="none" strike="noStrike" cap="none" dirty="0">
                <a:solidFill>
                  <a:schemeClr val="dk1"/>
                </a:solidFill>
                <a:latin typeface="Calibri"/>
                <a:ea typeface="Calibri"/>
                <a:cs typeface="Calibri"/>
                <a:sym typeface="Calibri"/>
              </a:rPr>
              <a:t>. </a:t>
            </a:r>
            <a:r>
              <a:rPr lang="en-US" sz="1600" b="0" i="0" u="none" strike="noStrike" cap="none" dirty="0" smtClean="0">
                <a:solidFill>
                  <a:schemeClr val="dk1"/>
                </a:solidFill>
                <a:latin typeface="Calibri"/>
                <a:ea typeface="Calibri"/>
                <a:cs typeface="Calibri"/>
                <a:sym typeface="Calibri"/>
              </a:rPr>
              <a:t>350</a:t>
            </a:r>
            <a:endParaRPr sz="1400" b="0" i="0" u="none" strike="noStrike" cap="none" dirty="0">
              <a:solidFill>
                <a:srgbClr val="000000"/>
              </a:solidFill>
              <a:latin typeface="Arial"/>
              <a:ea typeface="Arial"/>
              <a:cs typeface="Arial"/>
              <a:sym typeface="Arial"/>
            </a:endParaRPr>
          </a:p>
          <a:p>
            <a:pPr marL="273050" marR="0" lvl="0" indent="-273050" algn="l" rtl="0">
              <a:lnSpc>
                <a:spcPct val="100000"/>
              </a:lnSpc>
              <a:spcBef>
                <a:spcPts val="360"/>
              </a:spcBef>
              <a:spcAft>
                <a:spcPts val="0"/>
              </a:spcAft>
              <a:buClr>
                <a:schemeClr val="accent1"/>
              </a:buClr>
              <a:buSzPts val="1800"/>
              <a:buFont typeface="Noto Sans Symbols"/>
              <a:buChar char="*"/>
            </a:pPr>
            <a:r>
              <a:rPr lang="en-US" sz="1800" b="0" i="0" u="none" strike="noStrike" cap="none" dirty="0">
                <a:solidFill>
                  <a:schemeClr val="dk1"/>
                </a:solidFill>
                <a:latin typeface="Calibri"/>
                <a:ea typeface="Calibri"/>
                <a:cs typeface="Calibri"/>
                <a:sym typeface="Calibri"/>
              </a:rPr>
              <a:t>Repairs: a) Service charges: </a:t>
            </a:r>
            <a:r>
              <a:rPr lang="en-US" sz="1800" b="0" i="0" u="none" strike="noStrike" cap="none" dirty="0" err="1">
                <a:solidFill>
                  <a:schemeClr val="dk1"/>
                </a:solidFill>
                <a:latin typeface="Calibri"/>
                <a:ea typeface="Calibri"/>
                <a:cs typeface="Calibri"/>
                <a:sym typeface="Calibri"/>
              </a:rPr>
              <a:t>Rs</a:t>
            </a:r>
            <a:r>
              <a:rPr lang="en-US" sz="1800" b="0" i="0" u="none" strike="noStrike" cap="none" dirty="0">
                <a:solidFill>
                  <a:schemeClr val="dk1"/>
                </a:solidFill>
                <a:latin typeface="Calibri"/>
                <a:ea typeface="Calibri"/>
                <a:cs typeface="Calibri"/>
                <a:sym typeface="Calibri"/>
              </a:rPr>
              <a:t>. 1000 </a:t>
            </a:r>
            <a:r>
              <a:rPr lang="en-US" sz="1800" b="0" i="0" u="none" strike="noStrike" cap="none" dirty="0" err="1">
                <a:solidFill>
                  <a:schemeClr val="dk1"/>
                </a:solidFill>
                <a:latin typeface="Calibri"/>
                <a:ea typeface="Calibri"/>
                <a:cs typeface="Calibri"/>
                <a:sym typeface="Calibri"/>
              </a:rPr>
              <a:t>p.a</a:t>
            </a:r>
            <a:r>
              <a:rPr lang="en-US" sz="1800" b="0" i="0" u="none" strike="noStrike" cap="none" dirty="0">
                <a:solidFill>
                  <a:schemeClr val="dk1"/>
                </a:solidFill>
                <a:latin typeface="Calibri"/>
                <a:ea typeface="Calibri"/>
                <a:cs typeface="Calibri"/>
                <a:sym typeface="Calibri"/>
              </a:rPr>
              <a:t>  b) Major: 50000/55000/60000</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7"/>
          <p:cNvSpPr/>
          <p:nvPr/>
        </p:nvSpPr>
        <p:spPr>
          <a:xfrm>
            <a:off x="228600" y="4267200"/>
            <a:ext cx="8458200" cy="2062162"/>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Candara"/>
                <a:ea typeface="Candara"/>
                <a:cs typeface="Candara"/>
                <a:sym typeface="Candara"/>
              </a:rPr>
              <a:t>N.B. In case any officer (Scale III, IV ) who has availed vehicle loan and purchased a four wheeler, is shifted to marketing side or promoted to Scale V, and thereby </a:t>
            </a:r>
            <a:r>
              <a:rPr lang="en-US" sz="1600" b="0" i="0" u="none" strike="noStrike" cap="none" dirty="0" smtClean="0">
                <a:solidFill>
                  <a:schemeClr val="dk1"/>
                </a:solidFill>
                <a:latin typeface="Candara"/>
                <a:ea typeface="Candara"/>
                <a:cs typeface="Candara"/>
                <a:sym typeface="Candara"/>
              </a:rPr>
              <a:t>becomes </a:t>
            </a:r>
            <a:r>
              <a:rPr lang="en-US" sz="1600" b="0" i="0" u="none" strike="noStrike" cap="none" dirty="0">
                <a:solidFill>
                  <a:schemeClr val="dk1"/>
                </a:solidFill>
                <a:latin typeface="Candara"/>
                <a:ea typeface="Candara"/>
                <a:cs typeface="Candara"/>
                <a:sym typeface="Candara"/>
              </a:rPr>
              <a:t>entitled to a vehicle under Conveyance Scheme of the company, can adopt one of the following two courses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ndara"/>
              <a:ea typeface="Candara"/>
              <a:cs typeface="Candara"/>
              <a:sym typeface="Candara"/>
            </a:endParaRPr>
          </a:p>
          <a:p>
            <a:pPr marL="0" marR="0" lvl="0" indent="0" algn="just" rtl="0">
              <a:lnSpc>
                <a:spcPct val="100000"/>
              </a:lnSpc>
              <a:spcBef>
                <a:spcPts val="0"/>
              </a:spcBef>
              <a:spcAft>
                <a:spcPts val="0"/>
              </a:spcAft>
              <a:buClr>
                <a:schemeClr val="dk1"/>
              </a:buClr>
              <a:buSzPts val="1600"/>
              <a:buFont typeface="Candara"/>
              <a:buChar char="•"/>
            </a:pPr>
            <a:r>
              <a:rPr lang="en-US" sz="1600" b="0" i="0" u="none" strike="noStrike" cap="none" dirty="0">
                <a:solidFill>
                  <a:schemeClr val="dk1"/>
                </a:solidFill>
                <a:latin typeface="Candara"/>
                <a:ea typeface="Candara"/>
                <a:cs typeface="Candara"/>
                <a:sym typeface="Candara"/>
              </a:rPr>
              <a:t>Convert the existing vehicle in the name of the company and come under the company’s Conveyance Scheme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600"/>
              <a:buFont typeface="Candara"/>
              <a:buChar char="•"/>
            </a:pPr>
            <a:r>
              <a:rPr lang="en-US" sz="1600" b="0" i="0" u="none" strike="noStrike" cap="none" dirty="0">
                <a:solidFill>
                  <a:schemeClr val="dk1"/>
                </a:solidFill>
                <a:latin typeface="Candara"/>
                <a:ea typeface="Candara"/>
                <a:cs typeface="Candara"/>
                <a:sym typeface="Candara"/>
              </a:rPr>
              <a:t>Repay the balance of loan amount obtained from the company for purchase of the vehicle. Then go for a vehicle under Conveyance Scheme 2002, under which he becomes entitled.    </a:t>
            </a:r>
            <a:endParaRPr sz="1400" b="0" i="0" u="none" strike="noStrike" cap="none" dirty="0">
              <a:solidFill>
                <a:srgbClr val="000000"/>
              </a:solidFill>
              <a:latin typeface="Arial"/>
              <a:ea typeface="Arial"/>
              <a:cs typeface="Arial"/>
              <a:sym typeface="Arial"/>
            </a:endParaRPr>
          </a:p>
        </p:txBody>
      </p:sp>
      <p:sp>
        <p:nvSpPr>
          <p:cNvPr id="436" name="Google Shape;436;p67"/>
          <p:cNvSpPr/>
          <p:nvPr/>
        </p:nvSpPr>
        <p:spPr>
          <a:xfrm>
            <a:off x="381000" y="685800"/>
            <a:ext cx="8153400" cy="2757678"/>
          </a:xfrm>
          <a:prstGeom prst="rect">
            <a:avLst/>
          </a:prstGeom>
          <a:noFill/>
          <a:ln>
            <a:noFill/>
          </a:ln>
        </p:spPr>
        <p:txBody>
          <a:bodyPr spcFirstLastPara="1" wrap="square" lIns="91425" tIns="45700" rIns="91425" bIns="45700" anchor="t" anchorCtr="0">
            <a:noAutofit/>
          </a:bodyPr>
          <a:lstStyle/>
          <a:p>
            <a:pPr marL="273050" marR="0" lvl="0" indent="-273050" algn="just" rtl="0">
              <a:lnSpc>
                <a:spcPct val="100000"/>
              </a:lnSpc>
              <a:spcBef>
                <a:spcPts val="0"/>
              </a:spcBef>
              <a:spcAft>
                <a:spcPts val="0"/>
              </a:spcAft>
              <a:buClr>
                <a:schemeClr val="accent1"/>
              </a:buClr>
              <a:buSzPts val="1800"/>
              <a:buFont typeface="Noto Sans Symbols"/>
              <a:buChar char="*"/>
            </a:pPr>
            <a:r>
              <a:rPr lang="en-US" sz="1800" b="0" i="0" u="none" strike="noStrike" cap="none" dirty="0">
                <a:solidFill>
                  <a:schemeClr val="dk1"/>
                </a:solidFill>
                <a:latin typeface="Candara"/>
                <a:ea typeface="Candara"/>
                <a:cs typeface="Candara"/>
                <a:sym typeface="Candara"/>
              </a:rPr>
              <a:t>The cost of batteries shall be borne by the company in full after 18 months of date of purchase of the vehicle and after every 18 months thereafter subject to production of bills/receipts. Salvage: </a:t>
            </a:r>
            <a:r>
              <a:rPr lang="en-US" sz="1800" b="0" i="0" u="none" strike="noStrike" cap="none" dirty="0" err="1">
                <a:solidFill>
                  <a:schemeClr val="dk1"/>
                </a:solidFill>
                <a:latin typeface="Candara"/>
                <a:ea typeface="Candara"/>
                <a:cs typeface="Candara"/>
                <a:sym typeface="Candara"/>
              </a:rPr>
              <a:t>Rs</a:t>
            </a:r>
            <a:r>
              <a:rPr lang="en-US" sz="1800" b="0" i="0" u="none" strike="noStrike" cap="none" dirty="0">
                <a:solidFill>
                  <a:schemeClr val="dk1"/>
                </a:solidFill>
                <a:latin typeface="Candara"/>
                <a:ea typeface="Candara"/>
                <a:cs typeface="Candara"/>
                <a:sym typeface="Candara"/>
              </a:rPr>
              <a:t>. </a:t>
            </a:r>
            <a:r>
              <a:rPr lang="en-US" sz="1800" b="0" i="0" u="none" strike="noStrike" cap="none" dirty="0" smtClean="0">
                <a:solidFill>
                  <a:schemeClr val="dk1"/>
                </a:solidFill>
                <a:latin typeface="Candara"/>
                <a:ea typeface="Candara"/>
                <a:cs typeface="Candara"/>
                <a:sym typeface="Candara"/>
              </a:rPr>
              <a:t>150.</a:t>
            </a:r>
          </a:p>
          <a:p>
            <a:pPr marL="273050" marR="0" lvl="0" indent="-273050" algn="just" rtl="0">
              <a:lnSpc>
                <a:spcPct val="100000"/>
              </a:lnSpc>
              <a:spcBef>
                <a:spcPts val="0"/>
              </a:spcBef>
              <a:spcAft>
                <a:spcPts val="0"/>
              </a:spcAft>
              <a:buClr>
                <a:schemeClr val="accent1"/>
              </a:buClr>
              <a:buSzPts val="1800"/>
              <a:buFont typeface="Noto Sans Symbols"/>
              <a:buChar char="*"/>
            </a:pPr>
            <a:r>
              <a:rPr lang="en-US" dirty="0" smtClean="0"/>
              <a:t>Cleaning </a:t>
            </a:r>
            <a:r>
              <a:rPr lang="en-US" dirty="0"/>
              <a:t>Charges – Rs.650/- </a:t>
            </a:r>
            <a:r>
              <a:rPr lang="en-US" dirty="0" smtClean="0"/>
              <a:t>p.m.</a:t>
            </a:r>
          </a:p>
          <a:p>
            <a:pPr marL="273050" marR="0" lvl="0" indent="-273050" algn="just" rtl="0">
              <a:lnSpc>
                <a:spcPct val="100000"/>
              </a:lnSpc>
              <a:spcBef>
                <a:spcPts val="0"/>
              </a:spcBef>
              <a:spcAft>
                <a:spcPts val="0"/>
              </a:spcAft>
              <a:buClr>
                <a:schemeClr val="accent1"/>
              </a:buClr>
              <a:buSzPts val="1800"/>
              <a:buFont typeface="Noto Sans Symbols"/>
              <a:buChar char="*"/>
            </a:pPr>
            <a:r>
              <a:rPr lang="en-US" dirty="0" smtClean="0"/>
              <a:t>Pollution </a:t>
            </a:r>
            <a:r>
              <a:rPr lang="en-US" dirty="0"/>
              <a:t>Check – Actual . (No penalty in this respect is payable)</a:t>
            </a:r>
          </a:p>
          <a:p>
            <a:pPr marL="273050" marR="0" lvl="0" indent="-273050" algn="just" rtl="0">
              <a:lnSpc>
                <a:spcPct val="100000"/>
              </a:lnSpc>
              <a:spcBef>
                <a:spcPts val="0"/>
              </a:spcBef>
              <a:spcAft>
                <a:spcPts val="0"/>
              </a:spcAft>
              <a:buClr>
                <a:schemeClr val="accent1"/>
              </a:buClr>
              <a:buSzPts val="1800"/>
              <a:buFont typeface="Noto Sans Symbols"/>
              <a:buChar char="*"/>
            </a:pPr>
            <a:endParaRPr lang="en-US" sz="1400" b="0" i="0" u="none" strike="noStrike" cap="none" dirty="0" smtClean="0">
              <a:solidFill>
                <a:srgbClr val="000000"/>
              </a:solidFill>
              <a:latin typeface="Arial"/>
              <a:ea typeface="Arial"/>
              <a:cs typeface="Arial"/>
              <a:sym typeface="Arial"/>
            </a:endParaRPr>
          </a:p>
          <a:p>
            <a:pPr marL="273050" marR="0" lvl="0" indent="-273050" algn="just" rtl="0">
              <a:lnSpc>
                <a:spcPct val="100000"/>
              </a:lnSpc>
              <a:spcBef>
                <a:spcPts val="320"/>
              </a:spcBef>
              <a:spcAft>
                <a:spcPts val="0"/>
              </a:spcAft>
              <a:buClr>
                <a:schemeClr val="accent1"/>
              </a:buClr>
              <a:buSzPts val="1600"/>
              <a:buFont typeface="Noto Sans Symbols"/>
              <a:buChar char="*"/>
            </a:pPr>
            <a:r>
              <a:rPr lang="en-US" sz="1600" b="0" i="0" u="none" strike="noStrike" cap="none" dirty="0" smtClean="0">
                <a:solidFill>
                  <a:schemeClr val="dk1"/>
                </a:solidFill>
                <a:latin typeface="Candara"/>
                <a:ea typeface="Candara"/>
                <a:cs typeface="Candara"/>
                <a:sym typeface="Candara"/>
              </a:rPr>
              <a:t>Exit</a:t>
            </a:r>
            <a:r>
              <a:rPr lang="en-US" sz="1600" b="0" i="0" u="none" strike="noStrike" cap="none" dirty="0">
                <a:solidFill>
                  <a:schemeClr val="dk1"/>
                </a:solidFill>
                <a:latin typeface="Candara"/>
                <a:ea typeface="Candara"/>
                <a:cs typeface="Candara"/>
                <a:sym typeface="Candara"/>
              </a:rPr>
              <a:t>: 1) Within 1 year to admin: Full purchase price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320"/>
              </a:spcBef>
              <a:spcAft>
                <a:spcPts val="0"/>
              </a:spcAft>
              <a:buClr>
                <a:srgbClr val="000000"/>
              </a:buClr>
              <a:buSzPts val="1600"/>
              <a:buFont typeface="Arial"/>
              <a:buNone/>
            </a:pPr>
            <a:r>
              <a:rPr lang="en-US" sz="1600" b="0" i="0" u="none" strike="noStrike" cap="none" dirty="0">
                <a:solidFill>
                  <a:schemeClr val="dk1"/>
                </a:solidFill>
                <a:latin typeface="Candara"/>
                <a:ea typeface="Candara"/>
                <a:cs typeface="Candara"/>
                <a:sym typeface="Candara"/>
              </a:rPr>
              <a:t>               2) Within 1 year due to retirement/death:  SLM @ 20% </a:t>
            </a:r>
            <a:r>
              <a:rPr lang="en-US" sz="1600" b="0" i="0" u="none" strike="noStrike" cap="none" dirty="0" err="1">
                <a:solidFill>
                  <a:schemeClr val="dk1"/>
                </a:solidFill>
                <a:latin typeface="Candara"/>
                <a:ea typeface="Candara"/>
                <a:cs typeface="Candara"/>
                <a:sym typeface="Candara"/>
              </a:rPr>
              <a:t>depn</a:t>
            </a:r>
            <a:r>
              <a:rPr lang="en-US" sz="1600" b="0" i="0" u="none" strike="noStrike" cap="none" dirty="0">
                <a:solidFill>
                  <a:schemeClr val="dk1"/>
                </a:solidFill>
                <a:latin typeface="Candara"/>
                <a:ea typeface="Candara"/>
                <a:cs typeface="Candara"/>
                <a:sym typeface="Candara"/>
              </a:rPr>
              <a:t> on actual period. Diff: RBM-SLM= perquisites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360"/>
              </a:spcBef>
              <a:spcAft>
                <a:spcPts val="0"/>
              </a:spcAft>
              <a:buClr>
                <a:srgbClr val="000000"/>
              </a:buClr>
              <a:buSzPts val="1600"/>
              <a:buFont typeface="Arial"/>
              <a:buNone/>
            </a:pPr>
            <a:r>
              <a:rPr lang="en-US" sz="1600" b="0" i="0" u="none" strike="noStrike" cap="none" dirty="0">
                <a:solidFill>
                  <a:schemeClr val="dk1"/>
                </a:solidFill>
                <a:latin typeface="Candara"/>
                <a:ea typeface="Candara"/>
                <a:cs typeface="Candara"/>
                <a:sym typeface="Candara"/>
              </a:rPr>
              <a:t>               </a:t>
            </a:r>
            <a:r>
              <a:rPr lang="en-US" sz="1800" b="0" i="0" u="none" strike="noStrike" cap="none" dirty="0">
                <a:solidFill>
                  <a:schemeClr val="dk1"/>
                </a:solidFill>
                <a:latin typeface="Candara"/>
                <a:ea typeface="Candara"/>
                <a:cs typeface="Candara"/>
                <a:sym typeface="Candara"/>
              </a:rPr>
              <a:t>4) After 5 years exit: WDV after 5 years/8 years on RBM—perquisites.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360"/>
              </a:spcBef>
              <a:spcAft>
                <a:spcPts val="0"/>
              </a:spcAft>
              <a:buClr>
                <a:srgbClr val="000000"/>
              </a:buClr>
              <a:buSzPts val="1800"/>
              <a:buFont typeface="Arial"/>
              <a:buNone/>
            </a:pPr>
            <a:r>
              <a:rPr lang="en-US" sz="1800" b="0" i="0" u="none" strike="noStrike" cap="none" dirty="0">
                <a:solidFill>
                  <a:schemeClr val="dk1"/>
                </a:solidFill>
                <a:latin typeface="Candara"/>
                <a:ea typeface="Candara"/>
                <a:cs typeface="Candara"/>
                <a:sym typeface="Candara"/>
              </a:rPr>
              <a:t>             5) After 1 year to admin: WDV on RBM to pay (</a:t>
            </a:r>
            <a:r>
              <a:rPr lang="en-US" sz="1800" b="0" i="0" u="none" strike="noStrike" cap="none" dirty="0" err="1">
                <a:solidFill>
                  <a:schemeClr val="dk1"/>
                </a:solidFill>
                <a:latin typeface="Candara"/>
                <a:ea typeface="Candara"/>
                <a:cs typeface="Candara"/>
                <a:sym typeface="Candara"/>
              </a:rPr>
              <a:t>dt</a:t>
            </a:r>
            <a:r>
              <a:rPr lang="en-US" sz="1800" b="0" i="0" u="none" strike="noStrike" cap="none" dirty="0">
                <a:solidFill>
                  <a:schemeClr val="dk1"/>
                </a:solidFill>
                <a:latin typeface="Candara"/>
                <a:ea typeface="Candara"/>
                <a:cs typeface="Candara"/>
                <a:sym typeface="Candara"/>
              </a:rPr>
              <a:t> to </a:t>
            </a:r>
            <a:r>
              <a:rPr lang="en-US" sz="1800" b="0" i="0" u="none" strike="noStrike" cap="none" dirty="0" err="1">
                <a:solidFill>
                  <a:schemeClr val="dk1"/>
                </a:solidFill>
                <a:latin typeface="Candara"/>
                <a:ea typeface="Candara"/>
                <a:cs typeface="Candara"/>
                <a:sym typeface="Candara"/>
              </a:rPr>
              <a:t>dt</a:t>
            </a:r>
            <a:r>
              <a:rPr lang="en-US" sz="1800" b="0" i="0" u="none" strike="noStrike" cap="none" dirty="0">
                <a:solidFill>
                  <a:schemeClr val="dk1"/>
                </a:solidFill>
                <a:latin typeface="Candara"/>
                <a:ea typeface="Candara"/>
                <a:cs typeface="Candara"/>
                <a:sym typeface="Candara"/>
              </a:rPr>
              <a:t>). RBM-SLM=</a:t>
            </a:r>
            <a:r>
              <a:rPr lang="en-US" sz="1800" b="0" i="0" u="none" strike="noStrike" cap="none" dirty="0" err="1">
                <a:solidFill>
                  <a:schemeClr val="dk1"/>
                </a:solidFill>
                <a:latin typeface="Candara"/>
                <a:ea typeface="Candara"/>
                <a:cs typeface="Candara"/>
                <a:sym typeface="Candara"/>
              </a:rPr>
              <a:t>perqs</a:t>
            </a:r>
            <a:r>
              <a:rPr lang="en-US" sz="1800" b="0" i="0" u="none" strike="noStrike" cap="none" dirty="0">
                <a:solidFill>
                  <a:schemeClr val="dk1"/>
                </a:solidFill>
                <a:latin typeface="Candara"/>
                <a:ea typeface="Candara"/>
                <a:cs typeface="Candara"/>
                <a:sym typeface="Candara"/>
              </a:rPr>
              <a:t>.</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360"/>
              </a:spcBef>
              <a:spcAft>
                <a:spcPts val="0"/>
              </a:spcAft>
              <a:buClr>
                <a:srgbClr val="000000"/>
              </a:buClr>
              <a:buSzPts val="1800"/>
              <a:buFont typeface="Arial"/>
              <a:buNone/>
            </a:pPr>
            <a:r>
              <a:rPr lang="en-US" sz="1800" b="0" i="0" u="none" strike="noStrike" cap="none" dirty="0">
                <a:solidFill>
                  <a:schemeClr val="dk1"/>
                </a:solidFill>
                <a:latin typeface="Candara"/>
                <a:ea typeface="Candara"/>
                <a:cs typeface="Candara"/>
                <a:sym typeface="Candara"/>
              </a:rPr>
              <a:t>             6) Foreign posting: Either surrender or keep the car by pmt.</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8"/>
          <p:cNvSpPr txBox="1">
            <a:spLocks noGrp="1"/>
          </p:cNvSpPr>
          <p:nvPr>
            <p:ph type="title"/>
          </p:nvPr>
        </p:nvSpPr>
        <p:spPr>
          <a:xfrm>
            <a:off x="574222" y="1948542"/>
            <a:ext cx="7886700" cy="48396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7138"/>
              <a:buNone/>
            </a:pPr>
            <a:r>
              <a:rPr lang="en-US" b="1" u="sng">
                <a:solidFill>
                  <a:srgbClr val="FF0000"/>
                </a:solidFill>
              </a:rPr>
              <a:t>RETIREMENT BENEFITS</a:t>
            </a:r>
            <a:endParaRPr b="1" u="sng">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9"/>
          <p:cNvSpPr txBox="1"/>
          <p:nvPr/>
        </p:nvSpPr>
        <p:spPr>
          <a:xfrm>
            <a:off x="304799" y="76200"/>
            <a:ext cx="8044543"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ndara"/>
                <a:ea typeface="Candara"/>
                <a:cs typeface="Candara"/>
                <a:sym typeface="Candara"/>
              </a:rPr>
              <a:t>GRATUITY</a:t>
            </a:r>
            <a:endParaRPr sz="3200" b="1" i="0" u="none" strike="noStrike" cap="none">
              <a:solidFill>
                <a:schemeClr val="dk1"/>
              </a:solidFill>
              <a:latin typeface="Candara"/>
              <a:ea typeface="Candara"/>
              <a:cs typeface="Candara"/>
              <a:sym typeface="Candara"/>
            </a:endParaRPr>
          </a:p>
        </p:txBody>
      </p:sp>
      <p:graphicFrame>
        <p:nvGraphicFramePr>
          <p:cNvPr id="447" name="Google Shape;447;p69"/>
          <p:cNvGraphicFramePr/>
          <p:nvPr/>
        </p:nvGraphicFramePr>
        <p:xfrm>
          <a:off x="533400" y="838200"/>
          <a:ext cx="8305800" cy="5943600"/>
        </p:xfrm>
        <a:graphic>
          <a:graphicData uri="http://schemas.openxmlformats.org/drawingml/2006/table">
            <a:tbl>
              <a:tblPr>
                <a:noFill/>
                <a:tableStyleId>{F4AD77D5-E34E-4C20-AE07-67A292CDD662}</a:tableStyleId>
              </a:tblPr>
              <a:tblGrid>
                <a:gridCol w="2895600"/>
                <a:gridCol w="2531525"/>
                <a:gridCol w="1303500"/>
                <a:gridCol w="1575175"/>
              </a:tblGrid>
              <a:tr h="6310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Retirement</a:t>
                      </a:r>
                      <a:endParaRPr sz="1200" u="none" strike="noStrike" cap="none">
                        <a:solidFill>
                          <a:srgbClr val="FF0000"/>
                        </a:solidFill>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Death</a:t>
                      </a:r>
                      <a:endParaRPr sz="1200" u="none" strike="noStrike" cap="none">
                        <a:solidFill>
                          <a:srgbClr val="FF0000"/>
                        </a:solidFill>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Vol. Retirement</a:t>
                      </a:r>
                      <a:endParaRPr sz="1200" u="none" strike="noStrike" cap="none">
                        <a:solidFill>
                          <a:srgbClr val="FF0000"/>
                        </a:solidFill>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Calibri"/>
                          <a:ea typeface="Calibri"/>
                          <a:cs typeface="Calibri"/>
                          <a:sym typeface="Calibri"/>
                        </a:rPr>
                        <a:t>Resignation</a:t>
                      </a:r>
                      <a:endParaRPr sz="1200" u="none" strike="noStrike" cap="none">
                        <a:solidFill>
                          <a:srgbClr val="FF0000"/>
                        </a:solidFill>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8131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sng" strike="noStrike" cap="none">
                          <a:latin typeface="Calibri"/>
                          <a:ea typeface="Calibri"/>
                          <a:cs typeface="Calibri"/>
                          <a:sym typeface="Calibri"/>
                        </a:rPr>
                        <a:t>Gratuity as per Act/Scheme</a:t>
                      </a:r>
                      <a:endParaRPr sz="1200" b="1" u="sng" strike="noStrike" cap="none">
                        <a:latin typeface="Calibri"/>
                        <a:ea typeface="Calibri"/>
                        <a:cs typeface="Calibri"/>
                        <a:sym typeface="Calibri"/>
                      </a:endParaRPr>
                    </a:p>
                    <a:p>
                      <a:pPr marL="0" marR="0" lvl="0" indent="0" algn="ctr" rtl="0">
                        <a:lnSpc>
                          <a:spcPct val="115000"/>
                        </a:lnSpc>
                        <a:spcBef>
                          <a:spcPts val="480"/>
                        </a:spcBef>
                        <a:spcAft>
                          <a:spcPts val="0"/>
                        </a:spcAft>
                        <a:buClr>
                          <a:srgbClr val="000000"/>
                        </a:buClr>
                        <a:buSzPts val="1200"/>
                        <a:buFont typeface="Arial"/>
                        <a:buNone/>
                      </a:pPr>
                      <a:r>
                        <a:rPr lang="en-US" sz="1200" b="1" u="sng" strike="noStrike" cap="none">
                          <a:latin typeface="Calibri"/>
                          <a:ea typeface="Calibri"/>
                          <a:cs typeface="Calibri"/>
                          <a:sym typeface="Calibri"/>
                        </a:rPr>
                        <a:t>Under Act:</a:t>
                      </a:r>
                      <a:endParaRPr sz="1100" u="none" strike="noStrike" cap="none">
                        <a:latin typeface="Calibri"/>
                        <a:ea typeface="Calibri"/>
                        <a:cs typeface="Calibri"/>
                        <a:sym typeface="Calibri"/>
                      </a:endParaRPr>
                    </a:p>
                    <a:p>
                      <a:pPr marL="0" marR="0" lvl="0" indent="0" algn="ctr" rtl="0">
                        <a:lnSpc>
                          <a:spcPct val="115000"/>
                        </a:lnSpc>
                        <a:spcBef>
                          <a:spcPts val="480"/>
                        </a:spcBef>
                        <a:spcAft>
                          <a:spcPts val="0"/>
                        </a:spcAft>
                        <a:buClr>
                          <a:srgbClr val="000000"/>
                        </a:buClr>
                        <a:buSzPts val="1200"/>
                        <a:buFont typeface="Arial"/>
                        <a:buNone/>
                      </a:pPr>
                      <a:r>
                        <a:rPr lang="en-US" sz="1200" b="1" u="none" strike="noStrike" cap="none">
                          <a:latin typeface="Calibri"/>
                          <a:ea typeface="Calibri"/>
                          <a:cs typeface="Calibri"/>
                          <a:sym typeface="Calibri"/>
                        </a:rPr>
                        <a:t>(Basic+DA+FPA ) x 15/26 x No. of yrs. of continuous qualifying service, subject to maximum of Rs.20 lacs (enhanced w.e.f. 28.03.2018)</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Same as Retirement.</a:t>
                      </a:r>
                      <a:endParaRPr sz="1100" u="none" strike="noStrike" cap="none">
                        <a:latin typeface="Calibri"/>
                        <a:ea typeface="Calibri"/>
                        <a:cs typeface="Calibri"/>
                        <a:sym typeface="Calibri"/>
                      </a:endParaRPr>
                    </a:p>
                    <a:p>
                      <a:pPr marL="0" marR="0" lvl="0" indent="0" algn="just" rtl="0">
                        <a:lnSpc>
                          <a:spcPct val="115000"/>
                        </a:lnSpc>
                        <a:spcBef>
                          <a:spcPts val="480"/>
                        </a:spcBef>
                        <a:spcAft>
                          <a:spcPts val="0"/>
                        </a:spcAft>
                        <a:buClr>
                          <a:srgbClr val="000000"/>
                        </a:buClr>
                        <a:buSzPts val="1200"/>
                        <a:buFont typeface="Arial"/>
                        <a:buNone/>
                      </a:pPr>
                      <a:r>
                        <a:rPr lang="en-US" sz="1200" b="1" u="none" strike="noStrike" cap="none">
                          <a:latin typeface="Calibri"/>
                          <a:ea typeface="Calibri"/>
                          <a:cs typeface="Calibri"/>
                          <a:sym typeface="Calibri"/>
                        </a:rPr>
                        <a:t>(Death certificate along with Gratuity Nomination Form, is reqd. to be sent. In absence of Gratuity nomination form, succession certificate would be necessary for settlement of Gratuity.)</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Same as   Retirement</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Calculation is Same as Retirement.</a:t>
                      </a:r>
                      <a:endParaRPr sz="1100" u="none" strike="noStrike" cap="none">
                        <a:latin typeface="Calibri"/>
                        <a:ea typeface="Calibri"/>
                        <a:cs typeface="Calibri"/>
                        <a:sym typeface="Calibri"/>
                      </a:endParaRPr>
                    </a:p>
                    <a:p>
                      <a:pPr marL="0" marR="0" lvl="0" indent="0" algn="l" rtl="0">
                        <a:lnSpc>
                          <a:spcPct val="115000"/>
                        </a:lnSpc>
                        <a:spcBef>
                          <a:spcPts val="575"/>
                        </a:spcBef>
                        <a:spcAft>
                          <a:spcPts val="0"/>
                        </a:spcAft>
                        <a:buClr>
                          <a:srgbClr val="000000"/>
                        </a:buClr>
                        <a:buSzPts val="1200"/>
                        <a:buFont typeface="Arial"/>
                        <a:buNone/>
                      </a:pPr>
                      <a:r>
                        <a:rPr lang="en-US" sz="1200" b="1" u="none" strike="noStrike" cap="none">
                          <a:latin typeface="Calibri"/>
                          <a:ea typeface="Calibri"/>
                          <a:cs typeface="Calibri"/>
                          <a:sym typeface="Calibri"/>
                        </a:rPr>
                        <a:t>However, Gratuity is payable after minimum of 5 years of service. No gratuity payable on termination.</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682700">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sng" strike="noStrike" cap="none">
                          <a:latin typeface="Calibri"/>
                          <a:ea typeface="Calibri"/>
                          <a:cs typeface="Calibri"/>
                          <a:sym typeface="Calibri"/>
                        </a:rPr>
                        <a:t>As per scheme:</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sng" strike="noStrike" cap="none">
                          <a:latin typeface="Calibri"/>
                          <a:ea typeface="Calibri"/>
                          <a:cs typeface="Calibri"/>
                          <a:sym typeface="Calibri"/>
                        </a:rPr>
                        <a:t>For Class I  </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For 15 years and above: Last drawn basic pay + FPA) X 15 + (50% of last drawn basic pay X no. of yrs. Of service beyond 30 years)</a:t>
                      </a:r>
                      <a:r>
                        <a:rPr lang="en-US" sz="1200" b="1" u="sng" strike="noStrike" cap="none">
                          <a:latin typeface="Calibri"/>
                          <a:ea typeface="Calibri"/>
                          <a:cs typeface="Calibri"/>
                          <a:sym typeface="Calibri"/>
                        </a:rPr>
                        <a:t> </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sng" strike="noStrike" cap="none">
                          <a:latin typeface="Calibri"/>
                          <a:ea typeface="Calibri"/>
                          <a:cs typeface="Calibri"/>
                          <a:sym typeface="Calibri"/>
                        </a:rPr>
                        <a:t>As per scheme:</a:t>
                      </a:r>
                      <a:r>
                        <a:rPr lang="en-US" sz="1200" b="1" u="none" strike="noStrike" cap="none">
                          <a:latin typeface="Calibri"/>
                          <a:ea typeface="Calibri"/>
                          <a:cs typeface="Calibri"/>
                          <a:sym typeface="Calibri"/>
                        </a:rPr>
                        <a:t> </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1 to 11 yr. 50% of last drawn basic pay X no. of yrs. Of service.</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 12 yrs. 60% of last drawn basic pay,</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 13 yrs. 70% of last drawn basic pay and 14 yrs. 80% of basic pay. </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For service of 15 yrs. and above, same as retirement</a:t>
                      </a:r>
                      <a:r>
                        <a:rPr lang="en-US" sz="1200" b="1" u="sng" strike="noStrike" cap="none">
                          <a:latin typeface="Calibri"/>
                          <a:ea typeface="Calibri"/>
                          <a:cs typeface="Calibri"/>
                          <a:sym typeface="Calibri"/>
                        </a:rPr>
                        <a:t> </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Same as retirement </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Same as retirement. However, gratuity is  payable only on completion of minimum of 5 yrs. service </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816775">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sng" strike="noStrike" cap="none">
                          <a:latin typeface="Calibri"/>
                          <a:ea typeface="Calibri"/>
                          <a:cs typeface="Calibri"/>
                          <a:sym typeface="Calibri"/>
                        </a:rPr>
                        <a:t>As per scheme:</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sng" strike="noStrike" cap="none">
                          <a:latin typeface="Calibri"/>
                          <a:ea typeface="Calibri"/>
                          <a:cs typeface="Calibri"/>
                          <a:sym typeface="Calibri"/>
                        </a:rPr>
                        <a:t>For Class III &amp; IV </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Last drawn basic pay + FPA) X 15  up to 15 years of service. </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For 15 years and above: </a:t>
                      </a:r>
                      <a:endParaRPr sz="1100"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Additional 1 month basic pay for each  year of service beyond 15 yrs. (subject to max. of total 20 months)</a:t>
                      </a:r>
                      <a:r>
                        <a:rPr lang="en-US" sz="1200" b="1" u="sng" strike="noStrike" cap="none">
                          <a:latin typeface="Calibri"/>
                          <a:ea typeface="Calibri"/>
                          <a:cs typeface="Calibri"/>
                          <a:sym typeface="Calibri"/>
                        </a:rPr>
                        <a:t> </a:t>
                      </a:r>
                      <a:endParaRPr sz="1100" u="none" strike="noStrike" cap="none">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chemeClr val="dk1"/>
                          </a:solidFill>
                          <a:latin typeface="Calibri"/>
                          <a:ea typeface="Calibri"/>
                          <a:cs typeface="Calibri"/>
                          <a:sym typeface="Calibri"/>
                        </a:rPr>
                        <a:t>As per Gratuity Act, 1972, year in which employee does not complete 240 working days, shall not be taken into consideration for the purpose of payment of gratuity, In other words, if an employee is on loss of pay for more than 125 days in a year (to be calculated backward from the month of retirement) will not be considered.</a:t>
                      </a:r>
                      <a:endParaRPr sz="1100" b="1" u="none" strike="noStrike" cap="none">
                        <a:solidFill>
                          <a:schemeClr val="dk1"/>
                        </a:solidFill>
                        <a:latin typeface="Calibri"/>
                        <a:ea typeface="Calibri"/>
                        <a:cs typeface="Calibri"/>
                        <a:sym typeface="Calibri"/>
                      </a:endParaRPr>
                    </a:p>
                  </a:txBody>
                  <a:tcPr marL="43350" marR="43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0"/>
          <p:cNvSpPr/>
          <p:nvPr/>
        </p:nvSpPr>
        <p:spPr>
          <a:xfrm>
            <a:off x="0" y="1"/>
            <a:ext cx="8980714" cy="31568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ndara"/>
                <a:ea typeface="Candara"/>
                <a:cs typeface="Candara"/>
                <a:sym typeface="Candara"/>
              </a:rPr>
              <a:t>PENSION</a:t>
            </a:r>
            <a:endParaRPr sz="2400" b="0" i="0" u="none" strike="noStrike" cap="none" dirty="0">
              <a:solidFill>
                <a:schemeClr val="dk1"/>
              </a:solidFill>
              <a:latin typeface="Candara"/>
              <a:ea typeface="Candara"/>
              <a:cs typeface="Candara"/>
              <a:sym typeface="Candara"/>
            </a:endParaRPr>
          </a:p>
        </p:txBody>
      </p:sp>
      <p:graphicFrame>
        <p:nvGraphicFramePr>
          <p:cNvPr id="453" name="Google Shape;453;p70"/>
          <p:cNvGraphicFramePr/>
          <p:nvPr/>
        </p:nvGraphicFramePr>
        <p:xfrm>
          <a:off x="247600" y="315664"/>
          <a:ext cx="8752100" cy="2184400"/>
        </p:xfrm>
        <a:graphic>
          <a:graphicData uri="http://schemas.openxmlformats.org/drawingml/2006/table">
            <a:tbl>
              <a:tblPr>
                <a:noFill/>
                <a:tableStyleId>{F4AD77D5-E34E-4C20-AE07-67A292CDD662}</a:tableStyleId>
              </a:tblPr>
              <a:tblGrid>
                <a:gridCol w="2549150"/>
                <a:gridCol w="2327650"/>
                <a:gridCol w="2005925"/>
                <a:gridCol w="1869375"/>
              </a:tblGrid>
              <a:tr h="280000">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FF0000"/>
                          </a:solidFill>
                          <a:latin typeface="Calibri"/>
                          <a:ea typeface="Calibri"/>
                          <a:cs typeface="Calibri"/>
                          <a:sym typeface="Calibri"/>
                        </a:rPr>
                        <a:t>Retirement</a:t>
                      </a:r>
                      <a:endParaRPr sz="1600"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FF0000"/>
                          </a:solidFill>
                          <a:latin typeface="Calibri"/>
                          <a:ea typeface="Calibri"/>
                          <a:cs typeface="Calibri"/>
                          <a:sym typeface="Calibri"/>
                        </a:rPr>
                        <a:t>Death</a:t>
                      </a:r>
                      <a:endParaRPr sz="1600"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FF0000"/>
                          </a:solidFill>
                          <a:latin typeface="Calibri"/>
                          <a:ea typeface="Calibri"/>
                          <a:cs typeface="Calibri"/>
                          <a:sym typeface="Calibri"/>
                        </a:rPr>
                        <a:t>Vol. Retirement</a:t>
                      </a:r>
                      <a:endParaRPr sz="1600"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FF0000"/>
                          </a:solidFill>
                          <a:latin typeface="Calibri"/>
                          <a:ea typeface="Calibri"/>
                          <a:cs typeface="Calibri"/>
                          <a:sym typeface="Calibri"/>
                        </a:rPr>
                        <a:t>Resignation</a:t>
                      </a:r>
                      <a:endParaRPr sz="1600" u="none" strike="noStrike" cap="none">
                        <a:solidFill>
                          <a:srgbClr val="FF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8168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sng" strike="noStrike" cap="none">
                          <a:latin typeface="Calibri"/>
                          <a:ea typeface="Calibri"/>
                          <a:cs typeface="Calibri"/>
                          <a:sym typeface="Calibri"/>
                        </a:rPr>
                        <a:t>Pension Formula</a:t>
                      </a:r>
                      <a:endParaRPr sz="1400" u="none" strike="noStrike" cap="none">
                        <a:latin typeface="Calibri"/>
                        <a:ea typeface="Calibri"/>
                        <a:cs typeface="Calibri"/>
                        <a:sym typeface="Calibri"/>
                      </a:endParaRPr>
                    </a:p>
                    <a:p>
                      <a:pPr marL="0" marR="0" lvl="0" indent="0" algn="just" rtl="0">
                        <a:lnSpc>
                          <a:spcPct val="100000"/>
                        </a:lnSpc>
                        <a:spcBef>
                          <a:spcPts val="480"/>
                        </a:spcBef>
                        <a:spcAft>
                          <a:spcPts val="0"/>
                        </a:spcAft>
                        <a:buClr>
                          <a:srgbClr val="000000"/>
                        </a:buClr>
                        <a:buSzPts val="1600"/>
                        <a:buFont typeface="Arial"/>
                        <a:buNone/>
                      </a:pPr>
                      <a:r>
                        <a:rPr lang="en-US" sz="1600" b="1" u="none" strike="noStrike" cap="none">
                          <a:latin typeface="Calibri"/>
                          <a:ea typeface="Calibri"/>
                          <a:cs typeface="Calibri"/>
                          <a:sym typeface="Calibri"/>
                        </a:rPr>
                        <a:t>50% of last 10 month’s average basic pay +  FPA   X  No. of yrs. of service /33</a:t>
                      </a:r>
                      <a:endParaRPr sz="1400" u="none" strike="noStrike" cap="none">
                        <a:latin typeface="Calibri"/>
                        <a:ea typeface="Calibri"/>
                        <a:cs typeface="Calibri"/>
                        <a:sym typeface="Calibri"/>
                      </a:endParaRPr>
                    </a:p>
                    <a:p>
                      <a:pPr marL="0" marR="0" lvl="0" indent="0" algn="l" rtl="0">
                        <a:lnSpc>
                          <a:spcPct val="100000"/>
                        </a:lnSpc>
                        <a:spcBef>
                          <a:spcPts val="480"/>
                        </a:spcBef>
                        <a:spcAft>
                          <a:spcPts val="0"/>
                        </a:spcAft>
                        <a:buClr>
                          <a:srgbClr val="000000"/>
                        </a:buClr>
                        <a:buSzPts val="1600"/>
                        <a:buFont typeface="Arial"/>
                        <a:buNone/>
                      </a:pPr>
                      <a:r>
                        <a:rPr lang="en-US" sz="1600" b="1" u="none" strike="noStrike" cap="none">
                          <a:latin typeface="Calibri"/>
                          <a:ea typeface="Calibri"/>
                          <a:cs typeface="Calibri"/>
                          <a:sym typeface="Calibri"/>
                        </a:rPr>
                        <a:t> (full pension is admissible on completion of 33 yrs. of service)</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Instead of last 10 months’ average Basic Pay, only last month’s basic pay is taken for computation</a:t>
                      </a:r>
                      <a:endParaRPr sz="1400" u="none" strike="noStrike" cap="none">
                        <a:latin typeface="Calibri"/>
                        <a:ea typeface="Calibri"/>
                        <a:cs typeface="Calibri"/>
                        <a:sym typeface="Calibri"/>
                      </a:endParaRPr>
                    </a:p>
                    <a:p>
                      <a:pPr marL="0" marR="0" lvl="0" indent="0" algn="l" rtl="0">
                        <a:lnSpc>
                          <a:spcPct val="100000"/>
                        </a:lnSpc>
                        <a:spcBef>
                          <a:spcPts val="480"/>
                        </a:spcBef>
                        <a:spcAft>
                          <a:spcPts val="0"/>
                        </a:spcAft>
                        <a:buClr>
                          <a:srgbClr val="000000"/>
                        </a:buClr>
                        <a:buSzPts val="1600"/>
                        <a:buFont typeface="Arial"/>
                        <a:buNone/>
                      </a:pPr>
                      <a:r>
                        <a:rPr lang="en-US" sz="1600" b="1" u="none" strike="noStrike" cap="none">
                          <a:latin typeface="Calibri"/>
                          <a:ea typeface="Calibri"/>
                          <a:cs typeface="Calibri"/>
                          <a:sym typeface="Calibri"/>
                        </a:rPr>
                        <a:t>GTIS death claims last six month’s pay</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Same as Retirement</a:t>
                      </a:r>
                      <a:endParaRPr sz="1400" u="none" strike="noStrike" cap="none">
                        <a:latin typeface="Calibri"/>
                        <a:ea typeface="Calibri"/>
                        <a:cs typeface="Calibri"/>
                        <a:sym typeface="Calibri"/>
                      </a:endParaRPr>
                    </a:p>
                    <a:p>
                      <a:pPr marL="0" marR="0" lvl="0" indent="0" algn="ctr" rtl="0">
                        <a:lnSpc>
                          <a:spcPct val="100000"/>
                        </a:lnSpc>
                        <a:spcBef>
                          <a:spcPts val="480"/>
                        </a:spcBef>
                        <a:spcAft>
                          <a:spcPts val="0"/>
                        </a:spcAft>
                        <a:buClr>
                          <a:srgbClr val="000000"/>
                        </a:buClr>
                        <a:buSzPts val="1600"/>
                        <a:buFont typeface="Arial"/>
                        <a:buNone/>
                      </a:pPr>
                      <a:r>
                        <a:rPr lang="en-US" sz="1600" b="1" u="none" strike="noStrike" cap="none">
                          <a:latin typeface="Calibri"/>
                          <a:ea typeface="Calibri"/>
                          <a:cs typeface="Calibri"/>
                          <a:sym typeface="Calibri"/>
                        </a:rPr>
                        <a:t>{Notional benefit of service up to 5 years (Max) can be given to those who had total 33  or more  years of full service}</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Not eligible for Pension, if resigned before 20 yrs of continuous service.</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454" name="Google Shape;454;p70"/>
          <p:cNvSpPr/>
          <p:nvPr/>
        </p:nvSpPr>
        <p:spPr>
          <a:xfrm>
            <a:off x="258500" y="2449276"/>
            <a:ext cx="8730300" cy="14214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None/>
            </a:pPr>
            <a:r>
              <a:rPr lang="en-US" sz="1400" b="1" i="0" u="none" strike="noStrike" cap="none" dirty="0">
                <a:solidFill>
                  <a:srgbClr val="000000"/>
                </a:solidFill>
                <a:latin typeface="Arial"/>
                <a:ea typeface="Arial"/>
                <a:cs typeface="Arial"/>
                <a:sym typeface="Arial"/>
              </a:rPr>
              <a:t>Commutation: </a:t>
            </a:r>
            <a:r>
              <a:rPr lang="en-US" sz="1400" b="0" i="0" u="none" strike="noStrike" cap="none" dirty="0">
                <a:solidFill>
                  <a:srgbClr val="000000"/>
                </a:solidFill>
                <a:latin typeface="Arial"/>
                <a:ea typeface="Arial"/>
                <a:cs typeface="Arial"/>
                <a:sym typeface="Arial"/>
              </a:rPr>
              <a:t>Max. 1/3</a:t>
            </a:r>
            <a:r>
              <a:rPr lang="en-US" sz="1400" b="0" i="0" u="none" strike="noStrike" cap="none" baseline="30000" dirty="0">
                <a:solidFill>
                  <a:srgbClr val="000000"/>
                </a:solidFill>
                <a:latin typeface="Arial"/>
                <a:ea typeface="Arial"/>
                <a:cs typeface="Arial"/>
                <a:sym typeface="Arial"/>
              </a:rPr>
              <a:t>rd</a:t>
            </a:r>
            <a:r>
              <a:rPr lang="en-US" sz="1400" b="0" i="0" u="none" strike="noStrike" cap="none" dirty="0">
                <a:solidFill>
                  <a:srgbClr val="000000"/>
                </a:solidFill>
                <a:latin typeface="Arial"/>
                <a:ea typeface="Arial"/>
                <a:cs typeface="Arial"/>
                <a:sym typeface="Arial"/>
              </a:rPr>
              <a:t> of his/her calculated basic pension. CMD can commute </a:t>
            </a:r>
            <a:r>
              <a:rPr lang="en-US" sz="1400" b="0" i="0" u="none" strike="noStrike" cap="none" dirty="0" err="1">
                <a:solidFill>
                  <a:srgbClr val="000000"/>
                </a:solidFill>
                <a:latin typeface="Arial"/>
                <a:ea typeface="Arial"/>
                <a:cs typeface="Arial"/>
                <a:sym typeface="Arial"/>
              </a:rPr>
              <a:t>upto</a:t>
            </a:r>
            <a:r>
              <a:rPr lang="en-US" sz="1400" b="0" i="0" u="none" strike="noStrike" cap="none" dirty="0">
                <a:solidFill>
                  <a:srgbClr val="000000"/>
                </a:solidFill>
                <a:latin typeface="Arial"/>
                <a:ea typeface="Arial"/>
                <a:cs typeface="Arial"/>
                <a:sym typeface="Arial"/>
              </a:rPr>
              <a:t> 40%.</a:t>
            </a:r>
            <a:endParaRPr dirty="0"/>
          </a:p>
          <a:p>
            <a:pPr marL="171450" marR="0" lvl="0" indent="-171450" algn="l" rtl="0">
              <a:lnSpc>
                <a:spcPct val="90000"/>
              </a:lnSpc>
              <a:spcBef>
                <a:spcPts val="750"/>
              </a:spcBef>
              <a:spcAft>
                <a:spcPts val="0"/>
              </a:spcAft>
              <a:buNone/>
            </a:pPr>
            <a:r>
              <a:rPr lang="en-US" sz="1400" b="1" i="0" u="none" strike="noStrike" cap="none" dirty="0">
                <a:solidFill>
                  <a:srgbClr val="000000"/>
                </a:solidFill>
                <a:latin typeface="Arial"/>
                <a:ea typeface="Arial"/>
                <a:cs typeface="Arial"/>
                <a:sym typeface="Arial"/>
              </a:rPr>
              <a:t>Single/Double Family Pension: </a:t>
            </a:r>
            <a:r>
              <a:rPr lang="en-US" sz="1400" b="0" i="0" u="none" strike="noStrike" cap="none" dirty="0">
                <a:solidFill>
                  <a:srgbClr val="000000"/>
                </a:solidFill>
                <a:latin typeface="Arial"/>
                <a:ea typeface="Arial"/>
                <a:cs typeface="Arial"/>
                <a:sym typeface="Arial"/>
              </a:rPr>
              <a:t>In case of demise of retiree before 66</a:t>
            </a:r>
            <a:r>
              <a:rPr lang="en-US" sz="1400" b="0" i="0" u="none" strike="noStrike" cap="none" baseline="30000" dirty="0">
                <a:solidFill>
                  <a:srgbClr val="000000"/>
                </a:solidFill>
                <a:latin typeface="Arial"/>
                <a:ea typeface="Arial"/>
                <a:cs typeface="Arial"/>
                <a:sym typeface="Arial"/>
              </a:rPr>
              <a:t>th</a:t>
            </a:r>
            <a:r>
              <a:rPr lang="en-US" sz="1400" b="0" i="0" u="none" strike="noStrike" cap="none" dirty="0">
                <a:solidFill>
                  <a:srgbClr val="000000"/>
                </a:solidFill>
                <a:latin typeface="Arial"/>
                <a:ea typeface="Arial"/>
                <a:cs typeface="Arial"/>
                <a:sym typeface="Arial"/>
              </a:rPr>
              <a:t> birthday—double pension for maximum 7 years or till retiree reached 66</a:t>
            </a:r>
            <a:r>
              <a:rPr lang="en-US" sz="1400" b="0" i="0" u="none" strike="noStrike" cap="none" baseline="30000" dirty="0">
                <a:solidFill>
                  <a:srgbClr val="000000"/>
                </a:solidFill>
                <a:latin typeface="Arial"/>
                <a:ea typeface="Arial"/>
                <a:cs typeface="Arial"/>
                <a:sym typeface="Arial"/>
              </a:rPr>
              <a:t>th</a:t>
            </a:r>
            <a:r>
              <a:rPr lang="en-US" sz="1400" b="0" i="0" u="none" strike="noStrike" cap="none" dirty="0">
                <a:solidFill>
                  <a:srgbClr val="000000"/>
                </a:solidFill>
                <a:latin typeface="Arial"/>
                <a:ea typeface="Arial"/>
                <a:cs typeface="Arial"/>
                <a:sym typeface="Arial"/>
              </a:rPr>
              <a:t> birthday had he been alive (earlier). Maximum period for which family pensioner entitled double pension is 84 months.</a:t>
            </a:r>
            <a:endParaRPr dirty="0"/>
          </a:p>
          <a:p>
            <a:pPr marL="171450" marR="0" lvl="0" indent="-171450" algn="l" rtl="0">
              <a:lnSpc>
                <a:spcPct val="90000"/>
              </a:lnSpc>
              <a:spcBef>
                <a:spcPts val="750"/>
              </a:spcBef>
              <a:spcAft>
                <a:spcPts val="0"/>
              </a:spcAft>
              <a:buNone/>
            </a:pPr>
            <a:r>
              <a:rPr lang="en-US" sz="1200" b="1" i="0" u="none" strike="noStrike" cap="none" dirty="0">
                <a:solidFill>
                  <a:srgbClr val="000000"/>
                </a:solidFill>
                <a:latin typeface="Arial"/>
                <a:ea typeface="Arial"/>
                <a:cs typeface="Arial"/>
                <a:sym typeface="Arial"/>
              </a:rPr>
              <a:t>ELIGIBILITY</a:t>
            </a:r>
            <a:r>
              <a:rPr lang="en-US" sz="1200" b="0" i="0" u="none" strike="noStrike" cap="none" dirty="0">
                <a:solidFill>
                  <a:srgbClr val="000000"/>
                </a:solidFill>
                <a:latin typeface="Arial"/>
                <a:ea typeface="Arial"/>
                <a:cs typeface="Arial"/>
                <a:sym typeface="Arial"/>
              </a:rPr>
              <a:t>: MINIMUM 10 YEARS OF SERVICE. EXTRA-ORDINARY LEAVE, LOP &lt; 12 MONTHS SHALL COUNT AS QUALIFYING SERVICE. IF BROKEN PERIOD OF SERVICE &lt;6 MONTHS, IT SHALL BE IGNORED.</a:t>
            </a:r>
            <a:endParaRPr dirty="0"/>
          </a:p>
          <a:p>
            <a:pPr marL="171450" marR="0" lvl="0" indent="-171450" algn="l" rtl="0">
              <a:lnSpc>
                <a:spcPct val="100000"/>
              </a:lnSpc>
              <a:spcBef>
                <a:spcPts val="0"/>
              </a:spcBef>
              <a:spcAft>
                <a:spcPts val="0"/>
              </a:spcAft>
              <a:buClr>
                <a:srgbClr val="000000"/>
              </a:buClr>
              <a:buSzPts val="1600"/>
              <a:buFont typeface="Arial"/>
              <a:buNone/>
            </a:pPr>
            <a:endParaRPr sz="1400" b="0" i="0" u="none" strike="noStrike" cap="none" dirty="0">
              <a:solidFill>
                <a:srgbClr val="000000"/>
              </a:solidFill>
              <a:latin typeface="Arial"/>
              <a:ea typeface="Arial"/>
              <a:cs typeface="Arial"/>
              <a:sym typeface="Arial"/>
            </a:endParaRPr>
          </a:p>
        </p:txBody>
      </p:sp>
      <p:sp>
        <p:nvSpPr>
          <p:cNvPr id="455" name="Google Shape;455;p70"/>
          <p:cNvSpPr txBox="1"/>
          <p:nvPr/>
        </p:nvSpPr>
        <p:spPr>
          <a:xfrm>
            <a:off x="104000" y="3746500"/>
            <a:ext cx="9039300" cy="3363711"/>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600" dirty="0">
                <a:solidFill>
                  <a:srgbClr val="5E5700"/>
                </a:solidFill>
                <a:latin typeface="Times New Roman"/>
                <a:ea typeface="Times New Roman"/>
                <a:cs typeface="Times New Roman"/>
                <a:sym typeface="Times New Roman"/>
              </a:rPr>
              <a:t>Merger: 4708 </a:t>
            </a:r>
            <a:r>
              <a:rPr lang="en-US" sz="1600" dirty="0" err="1">
                <a:solidFill>
                  <a:srgbClr val="5E5700"/>
                </a:solidFill>
                <a:latin typeface="Times New Roman"/>
                <a:ea typeface="Times New Roman"/>
                <a:cs typeface="Times New Roman"/>
                <a:sym typeface="Times New Roman"/>
              </a:rPr>
              <a:t>wef</a:t>
            </a:r>
            <a:r>
              <a:rPr lang="en-US" sz="1600" dirty="0">
                <a:solidFill>
                  <a:srgbClr val="5E5700"/>
                </a:solidFill>
                <a:latin typeface="Times New Roman"/>
                <a:ea typeface="Times New Roman"/>
                <a:cs typeface="Times New Roman"/>
                <a:sym typeface="Times New Roman"/>
              </a:rPr>
              <a:t> 01/08/12 as amended </a:t>
            </a:r>
            <a:r>
              <a:rPr lang="en-US" sz="1800" dirty="0">
                <a:solidFill>
                  <a:srgbClr val="4E4700"/>
                </a:solidFill>
                <a:latin typeface="Times New Roman"/>
                <a:ea typeface="Times New Roman"/>
                <a:cs typeface="Times New Roman"/>
                <a:sym typeface="Times New Roman"/>
              </a:rPr>
              <a:t>In </a:t>
            </a:r>
            <a:r>
              <a:rPr lang="en-US" sz="1700" dirty="0">
                <a:solidFill>
                  <a:srgbClr val="5F5900"/>
                </a:solidFill>
                <a:latin typeface="Times New Roman"/>
                <a:ea typeface="Times New Roman"/>
                <a:cs typeface="Times New Roman"/>
                <a:sym typeface="Times New Roman"/>
              </a:rPr>
              <a:t>respect of employees retired and/or died on or after 01/08/16.</a:t>
            </a:r>
            <a:endParaRPr sz="1700" dirty="0">
              <a:solidFill>
                <a:srgbClr val="5F5900"/>
              </a:solidFill>
              <a:latin typeface="Times New Roman"/>
              <a:ea typeface="Times New Roman"/>
              <a:cs typeface="Times New Roman"/>
              <a:sym typeface="Times New Roman"/>
            </a:endParaRPr>
          </a:p>
          <a:p>
            <a:pPr marL="0" lvl="0" indent="0" algn="ctr" rtl="0">
              <a:lnSpc>
                <a:spcPct val="115000"/>
              </a:lnSpc>
              <a:spcBef>
                <a:spcPts val="500"/>
              </a:spcBef>
              <a:spcAft>
                <a:spcPts val="0"/>
              </a:spcAft>
              <a:buNone/>
            </a:pPr>
            <a:r>
              <a:rPr lang="en-US" sz="1700" b="1" u="sng" dirty="0">
                <a:solidFill>
                  <a:srgbClr val="5F5900"/>
                </a:solidFill>
                <a:latin typeface="Times New Roman"/>
                <a:ea typeface="Times New Roman"/>
                <a:cs typeface="Times New Roman"/>
                <a:sym typeface="Times New Roman"/>
              </a:rPr>
              <a:t>Rate of Family Pension</a:t>
            </a:r>
            <a:endParaRPr sz="1700" b="1" u="sng" dirty="0">
              <a:solidFill>
                <a:srgbClr val="5F5900"/>
              </a:solidFill>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en-US" u="sng" dirty="0">
                <a:solidFill>
                  <a:srgbClr val="6B6600"/>
                </a:solidFill>
                <a:latin typeface="Times New Roman"/>
                <a:ea typeface="Times New Roman"/>
                <a:cs typeface="Times New Roman"/>
                <a:sym typeface="Times New Roman"/>
              </a:rPr>
              <a:t>Scale of </a:t>
            </a:r>
            <a:r>
              <a:rPr lang="en-US" u="sng" dirty="0">
                <a:solidFill>
                  <a:srgbClr val="534F00"/>
                </a:solidFill>
                <a:latin typeface="Times New Roman"/>
                <a:ea typeface="Times New Roman"/>
                <a:cs typeface="Times New Roman"/>
                <a:sym typeface="Times New Roman"/>
              </a:rPr>
              <a:t>Pay</a:t>
            </a:r>
            <a:endParaRPr u="sng" dirty="0">
              <a:solidFill>
                <a:srgbClr val="534F00"/>
              </a:solidFill>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en-US" dirty="0" err="1">
                <a:solidFill>
                  <a:srgbClr val="595500"/>
                </a:solidFill>
                <a:latin typeface="Times New Roman"/>
                <a:ea typeface="Times New Roman"/>
                <a:cs typeface="Times New Roman"/>
                <a:sym typeface="Times New Roman"/>
              </a:rPr>
              <a:t>upto</a:t>
            </a:r>
            <a:r>
              <a:rPr lang="en-US" dirty="0">
                <a:solidFill>
                  <a:srgbClr val="595500"/>
                </a:solidFill>
                <a:latin typeface="Times New Roman"/>
                <a:ea typeface="Times New Roman"/>
                <a:cs typeface="Times New Roman"/>
                <a:sym typeface="Times New Roman"/>
              </a:rPr>
              <a:t> </a:t>
            </a:r>
            <a:r>
              <a:rPr lang="en-US" dirty="0" err="1">
                <a:solidFill>
                  <a:srgbClr val="595500"/>
                </a:solidFill>
                <a:latin typeface="Times New Roman"/>
                <a:ea typeface="Times New Roman"/>
                <a:cs typeface="Times New Roman"/>
                <a:sym typeface="Times New Roman"/>
              </a:rPr>
              <a:t>Rs</a:t>
            </a:r>
            <a:r>
              <a:rPr lang="en-US" dirty="0">
                <a:solidFill>
                  <a:srgbClr val="595500"/>
                </a:solidFill>
                <a:latin typeface="Times New Roman"/>
                <a:ea typeface="Times New Roman"/>
                <a:cs typeface="Times New Roman"/>
                <a:sym typeface="Times New Roman"/>
              </a:rPr>
              <a:t> 10820/-	                      -</a:t>
            </a:r>
            <a:r>
              <a:rPr lang="en-US" dirty="0">
                <a:solidFill>
                  <a:srgbClr val="544F00"/>
                </a:solidFill>
                <a:latin typeface="Times New Roman"/>
                <a:ea typeface="Times New Roman"/>
                <a:cs typeface="Times New Roman"/>
                <a:sym typeface="Times New Roman"/>
              </a:rPr>
              <a:t>30% of pay .... plus 30% of allowance, </a:t>
            </a:r>
            <a:r>
              <a:rPr lang="en-US" dirty="0">
                <a:solidFill>
                  <a:srgbClr val="564F00"/>
                </a:solidFill>
                <a:latin typeface="Times New Roman"/>
                <a:ea typeface="Times New Roman"/>
                <a:cs typeface="Times New Roman"/>
                <a:sym typeface="Times New Roman"/>
              </a:rPr>
              <a:t>min </a:t>
            </a:r>
            <a:r>
              <a:rPr lang="en-US" dirty="0" err="1">
                <a:solidFill>
                  <a:srgbClr val="564F00"/>
                </a:solidFill>
                <a:latin typeface="Times New Roman"/>
                <a:ea typeface="Times New Roman"/>
                <a:cs typeface="Times New Roman"/>
                <a:sym typeface="Times New Roman"/>
              </a:rPr>
              <a:t>Rs</a:t>
            </a:r>
            <a:r>
              <a:rPr lang="en-US" dirty="0">
                <a:solidFill>
                  <a:srgbClr val="564F00"/>
                </a:solidFill>
                <a:latin typeface="Times New Roman"/>
                <a:ea typeface="Times New Roman"/>
                <a:cs typeface="Times New Roman"/>
                <a:sym typeface="Times New Roman"/>
              </a:rPr>
              <a:t> 3010/- pm</a:t>
            </a:r>
            <a:endParaRPr dirty="0">
              <a:solidFill>
                <a:srgbClr val="564F00"/>
              </a:solidFill>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en-US" dirty="0" err="1">
                <a:solidFill>
                  <a:srgbClr val="595500"/>
                </a:solidFill>
                <a:latin typeface="Times New Roman"/>
                <a:ea typeface="Times New Roman"/>
                <a:cs typeface="Times New Roman"/>
                <a:sym typeface="Times New Roman"/>
              </a:rPr>
              <a:t>upto</a:t>
            </a:r>
            <a:r>
              <a:rPr lang="en-US" dirty="0">
                <a:solidFill>
                  <a:srgbClr val="595500"/>
                </a:solidFill>
                <a:latin typeface="Times New Roman"/>
                <a:ea typeface="Times New Roman"/>
                <a:cs typeface="Times New Roman"/>
                <a:sym typeface="Times New Roman"/>
              </a:rPr>
              <a:t> </a:t>
            </a:r>
            <a:r>
              <a:rPr lang="en-US" dirty="0">
                <a:solidFill>
                  <a:srgbClr val="433B00"/>
                </a:solidFill>
                <a:latin typeface="Times New Roman"/>
                <a:ea typeface="Times New Roman"/>
                <a:cs typeface="Times New Roman"/>
                <a:sym typeface="Times New Roman"/>
              </a:rPr>
              <a:t>RS </a:t>
            </a:r>
            <a:r>
              <a:rPr lang="en-US" dirty="0">
                <a:solidFill>
                  <a:srgbClr val="595500"/>
                </a:solidFill>
                <a:latin typeface="Times New Roman"/>
                <a:ea typeface="Times New Roman"/>
                <a:cs typeface="Times New Roman"/>
                <a:sym typeface="Times New Roman"/>
              </a:rPr>
              <a:t>10821/-  </a:t>
            </a:r>
            <a:r>
              <a:rPr lang="en-US" dirty="0">
                <a:solidFill>
                  <a:srgbClr val="4E4800"/>
                </a:solidFill>
                <a:latin typeface="Times New Roman"/>
                <a:ea typeface="Times New Roman"/>
                <a:cs typeface="Times New Roman"/>
                <a:sym typeface="Times New Roman"/>
              </a:rPr>
              <a:t>to </a:t>
            </a:r>
            <a:r>
              <a:rPr lang="en-US" dirty="0" err="1">
                <a:solidFill>
                  <a:srgbClr val="4E4800"/>
                </a:solidFill>
                <a:latin typeface="Times New Roman"/>
                <a:ea typeface="Times New Roman"/>
                <a:cs typeface="Times New Roman"/>
                <a:sym typeface="Times New Roman"/>
              </a:rPr>
              <a:t>Rs</a:t>
            </a:r>
            <a:r>
              <a:rPr lang="en-US" dirty="0">
                <a:solidFill>
                  <a:srgbClr val="4E4800"/>
                </a:solidFill>
                <a:latin typeface="Times New Roman"/>
                <a:ea typeface="Times New Roman"/>
                <a:cs typeface="Times New Roman"/>
                <a:sym typeface="Times New Roman"/>
              </a:rPr>
              <a:t> 23540/-</a:t>
            </a:r>
            <a:r>
              <a:rPr lang="en-US" dirty="0">
                <a:solidFill>
                  <a:srgbClr val="696200"/>
                </a:solidFill>
                <a:latin typeface="Times New Roman"/>
                <a:ea typeface="Times New Roman"/>
                <a:cs typeface="Times New Roman"/>
                <a:sym typeface="Times New Roman"/>
              </a:rPr>
              <a:t>  </a:t>
            </a:r>
            <a:r>
              <a:rPr lang="en-US" dirty="0">
                <a:solidFill>
                  <a:srgbClr val="595500"/>
                </a:solidFill>
                <a:latin typeface="Times New Roman"/>
                <a:ea typeface="Times New Roman"/>
                <a:cs typeface="Times New Roman"/>
                <a:sym typeface="Times New Roman"/>
              </a:rPr>
              <a:t> -</a:t>
            </a:r>
            <a:r>
              <a:rPr lang="en-US" dirty="0">
                <a:solidFill>
                  <a:srgbClr val="696200"/>
                </a:solidFill>
                <a:latin typeface="Times New Roman"/>
                <a:ea typeface="Times New Roman"/>
                <a:cs typeface="Times New Roman"/>
                <a:sym typeface="Times New Roman"/>
              </a:rPr>
              <a:t>20% of pay ... plus 20 % of allowance, </a:t>
            </a:r>
            <a:r>
              <a:rPr lang="en-US" dirty="0">
                <a:solidFill>
                  <a:srgbClr val="575000"/>
                </a:solidFill>
                <a:latin typeface="Times New Roman"/>
                <a:ea typeface="Times New Roman"/>
                <a:cs typeface="Times New Roman"/>
                <a:sym typeface="Times New Roman"/>
              </a:rPr>
              <a:t>min of  </a:t>
            </a:r>
            <a:r>
              <a:rPr lang="en-US" dirty="0" err="1">
                <a:solidFill>
                  <a:srgbClr val="4E4800"/>
                </a:solidFill>
                <a:latin typeface="Times New Roman"/>
                <a:ea typeface="Times New Roman"/>
                <a:cs typeface="Times New Roman"/>
                <a:sym typeface="Times New Roman"/>
              </a:rPr>
              <a:t>Rs</a:t>
            </a:r>
            <a:r>
              <a:rPr lang="en-US" dirty="0">
                <a:solidFill>
                  <a:srgbClr val="4E4800"/>
                </a:solidFill>
                <a:latin typeface="Times New Roman"/>
                <a:ea typeface="Times New Roman"/>
                <a:cs typeface="Times New Roman"/>
                <a:sym typeface="Times New Roman"/>
              </a:rPr>
              <a:t> 3570/- pm </a:t>
            </a:r>
            <a:endParaRPr dirty="0">
              <a:solidFill>
                <a:srgbClr val="575000"/>
              </a:solidFill>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en-US" dirty="0" err="1">
                <a:solidFill>
                  <a:srgbClr val="4E4800"/>
                </a:solidFill>
                <a:latin typeface="Times New Roman"/>
                <a:ea typeface="Times New Roman"/>
                <a:cs typeface="Times New Roman"/>
                <a:sym typeface="Times New Roman"/>
              </a:rPr>
              <a:t>Rs</a:t>
            </a:r>
            <a:r>
              <a:rPr lang="en-US" dirty="0">
                <a:solidFill>
                  <a:srgbClr val="4E4800"/>
                </a:solidFill>
                <a:latin typeface="Times New Roman"/>
                <a:ea typeface="Times New Roman"/>
                <a:cs typeface="Times New Roman"/>
                <a:sym typeface="Times New Roman"/>
              </a:rPr>
              <a:t> </a:t>
            </a:r>
            <a:r>
              <a:rPr lang="en-US" dirty="0" smtClean="0">
                <a:solidFill>
                  <a:srgbClr val="4E4800"/>
                </a:solidFill>
                <a:latin typeface="Times New Roman"/>
                <a:ea typeface="Times New Roman"/>
                <a:cs typeface="Times New Roman"/>
                <a:sym typeface="Times New Roman"/>
              </a:rPr>
              <a:t>23541/- </a:t>
            </a:r>
            <a:r>
              <a:rPr lang="en-US" dirty="0">
                <a:solidFill>
                  <a:srgbClr val="4E4800"/>
                </a:solidFill>
                <a:latin typeface="Times New Roman"/>
                <a:ea typeface="Times New Roman"/>
                <a:cs typeface="Times New Roman"/>
                <a:sym typeface="Times New Roman"/>
              </a:rPr>
              <a:t>&amp; above                    – 15% of pay.. plus 15% of allowance </a:t>
            </a:r>
            <a:r>
              <a:rPr lang="en-US" dirty="0">
                <a:solidFill>
                  <a:srgbClr val="494200"/>
                </a:solidFill>
                <a:latin typeface="Times New Roman"/>
                <a:ea typeface="Times New Roman"/>
                <a:cs typeface="Times New Roman"/>
                <a:sym typeface="Times New Roman"/>
              </a:rPr>
              <a:t>min </a:t>
            </a:r>
            <a:r>
              <a:rPr lang="en-US" dirty="0">
                <a:solidFill>
                  <a:srgbClr val="4E4700"/>
                </a:solidFill>
                <a:latin typeface="Times New Roman"/>
                <a:ea typeface="Times New Roman"/>
                <a:cs typeface="Times New Roman"/>
                <a:sym typeface="Times New Roman"/>
              </a:rPr>
              <a:t>of </a:t>
            </a:r>
            <a:r>
              <a:rPr lang="en-US" dirty="0" err="1">
                <a:solidFill>
                  <a:srgbClr val="4E4700"/>
                </a:solidFill>
                <a:latin typeface="Times New Roman"/>
                <a:ea typeface="Times New Roman"/>
                <a:cs typeface="Times New Roman"/>
                <a:sym typeface="Times New Roman"/>
              </a:rPr>
              <a:t>Rs</a:t>
            </a:r>
            <a:r>
              <a:rPr lang="en-US" dirty="0">
                <a:solidFill>
                  <a:srgbClr val="4E4700"/>
                </a:solidFill>
                <a:latin typeface="Times New Roman"/>
                <a:ea typeface="Times New Roman"/>
                <a:cs typeface="Times New Roman"/>
                <a:sym typeface="Times New Roman"/>
              </a:rPr>
              <a:t> 4720/- </a:t>
            </a:r>
            <a:endParaRPr dirty="0">
              <a:solidFill>
                <a:srgbClr val="4E4700"/>
              </a:solidFill>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en-US" sz="1300" dirty="0">
                <a:solidFill>
                  <a:srgbClr val="4E4700"/>
                </a:solidFill>
                <a:latin typeface="Times New Roman"/>
                <a:ea typeface="Times New Roman"/>
                <a:cs typeface="Times New Roman"/>
                <a:sym typeface="Times New Roman"/>
              </a:rPr>
              <a:t>NOTES:</a:t>
            </a:r>
            <a:r>
              <a:rPr lang="en-US" sz="1600" dirty="0">
                <a:solidFill>
                  <a:srgbClr val="4E4700"/>
                </a:solidFill>
                <a:latin typeface="Times New Roman"/>
                <a:ea typeface="Times New Roman"/>
                <a:cs typeface="Times New Roman"/>
                <a:sym typeface="Times New Roman"/>
              </a:rPr>
              <a:t> - (1) Dearness </a:t>
            </a:r>
            <a:r>
              <a:rPr lang="en-US" sz="1600" dirty="0" err="1">
                <a:solidFill>
                  <a:srgbClr val="4E4700"/>
                </a:solidFill>
                <a:latin typeface="Times New Roman"/>
                <a:ea typeface="Times New Roman"/>
                <a:cs typeface="Times New Roman"/>
                <a:sym typeface="Times New Roman"/>
              </a:rPr>
              <a:t>Relich</a:t>
            </a:r>
            <a:r>
              <a:rPr lang="en-US" sz="1600" dirty="0">
                <a:solidFill>
                  <a:srgbClr val="4E4700"/>
                </a:solidFill>
                <a:latin typeface="Times New Roman"/>
                <a:ea typeface="Times New Roman"/>
                <a:cs typeface="Times New Roman"/>
                <a:sym typeface="Times New Roman"/>
              </a:rPr>
              <a:t> is not payable on additional family </a:t>
            </a:r>
            <a:r>
              <a:rPr lang="en-US" dirty="0">
                <a:solidFill>
                  <a:srgbClr val="3C3400"/>
                </a:solidFill>
                <a:latin typeface="Times New Roman"/>
                <a:ea typeface="Times New Roman"/>
                <a:cs typeface="Times New Roman"/>
                <a:sym typeface="Times New Roman"/>
              </a:rPr>
              <a:t>Pension (2) I</a:t>
            </a:r>
            <a:r>
              <a:rPr lang="en-US" sz="1600" dirty="0">
                <a:solidFill>
                  <a:srgbClr val="4A4400"/>
                </a:solidFill>
                <a:latin typeface="Times New Roman"/>
                <a:ea typeface="Times New Roman"/>
                <a:cs typeface="Times New Roman"/>
                <a:sym typeface="Times New Roman"/>
              </a:rPr>
              <a:t>f the surviving child or children are eligible to draw 2 family pension, both pensions shall be limited to </a:t>
            </a:r>
            <a:r>
              <a:rPr lang="en-US" sz="1600" dirty="0" err="1">
                <a:solidFill>
                  <a:srgbClr val="4A4400"/>
                </a:solidFill>
                <a:latin typeface="Times New Roman"/>
                <a:ea typeface="Times New Roman"/>
                <a:cs typeface="Times New Roman"/>
                <a:sym typeface="Times New Roman"/>
              </a:rPr>
              <a:t>Rs</a:t>
            </a:r>
            <a:r>
              <a:rPr lang="en-US" sz="1600" dirty="0">
                <a:solidFill>
                  <a:srgbClr val="4A4400"/>
                </a:solidFill>
                <a:latin typeface="Times New Roman"/>
                <a:ea typeface="Times New Roman"/>
                <a:cs typeface="Times New Roman"/>
                <a:sym typeface="Times New Roman"/>
              </a:rPr>
              <a:t> 37,290/- (twice 15% of maximum scale in respect of employees who have retired or died while in </a:t>
            </a:r>
            <a:r>
              <a:rPr lang="en-US" dirty="0">
                <a:solidFill>
                  <a:srgbClr val="494000"/>
                </a:solidFill>
                <a:latin typeface="Times New Roman"/>
                <a:ea typeface="Times New Roman"/>
                <a:cs typeface="Times New Roman"/>
                <a:sym typeface="Times New Roman"/>
              </a:rPr>
              <a:t>service, on or after 01/08/2012.</a:t>
            </a:r>
            <a:endParaRPr dirty="0">
              <a:solidFill>
                <a:srgbClr val="494000"/>
              </a:solidFill>
              <a:latin typeface="Times New Roman"/>
              <a:ea typeface="Times New Roman"/>
              <a:cs typeface="Times New Roman"/>
              <a:sym typeface="Times New Roman"/>
            </a:endParaRPr>
          </a:p>
          <a:p>
            <a:pPr marL="0" lvl="0" indent="0" algn="l" rtl="0">
              <a:lnSpc>
                <a:spcPct val="115000"/>
              </a:lnSpc>
              <a:spcBef>
                <a:spcPts val="500"/>
              </a:spcBef>
              <a:spcAft>
                <a:spcPts val="500"/>
              </a:spcAft>
              <a:buNone/>
            </a:pPr>
            <a:r>
              <a:rPr lang="en-US" dirty="0">
                <a:solidFill>
                  <a:srgbClr val="494000"/>
                </a:solidFill>
                <a:latin typeface="Times New Roman"/>
                <a:ea typeface="Times New Roman"/>
                <a:cs typeface="Times New Roman"/>
                <a:sym typeface="Times New Roman"/>
              </a:rPr>
              <a:t>MINIMUM PENSION WEF 01/08/2012 </a:t>
            </a:r>
            <a:r>
              <a:rPr lang="en-US" dirty="0" err="1">
                <a:solidFill>
                  <a:srgbClr val="494000"/>
                </a:solidFill>
                <a:latin typeface="Times New Roman"/>
                <a:ea typeface="Times New Roman"/>
                <a:cs typeface="Times New Roman"/>
                <a:sym typeface="Times New Roman"/>
              </a:rPr>
              <a:t>Rs</a:t>
            </a:r>
            <a:r>
              <a:rPr lang="en-US" dirty="0">
                <a:solidFill>
                  <a:srgbClr val="494000"/>
                </a:solidFill>
                <a:latin typeface="Times New Roman"/>
                <a:ea typeface="Times New Roman"/>
                <a:cs typeface="Times New Roman"/>
                <a:sym typeface="Times New Roman"/>
              </a:rPr>
              <a:t> 3010/- pm</a:t>
            </a:r>
            <a:endParaRPr dirty="0">
              <a:solidFill>
                <a:srgbClr val="494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3" y="1502229"/>
            <a:ext cx="9144000" cy="5355771"/>
          </a:xfrm>
          <a:prstGeom prst="rect">
            <a:avLst/>
          </a:prstGeom>
        </p:spPr>
      </p:pic>
      <p:sp>
        <p:nvSpPr>
          <p:cNvPr id="3" name="Google Shape;460;p71"/>
          <p:cNvSpPr/>
          <p:nvPr/>
        </p:nvSpPr>
        <p:spPr>
          <a:xfrm>
            <a:off x="304058" y="-120732"/>
            <a:ext cx="8737270" cy="10779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dirty="0" smtClean="0">
                <a:solidFill>
                  <a:schemeClr val="dk1"/>
                </a:solidFill>
                <a:latin typeface="Candara"/>
                <a:ea typeface="Candara"/>
                <a:cs typeface="Candara"/>
                <a:sym typeface="Candara"/>
              </a:rPr>
              <a:t>CALCULATION OF PENSION FOR </a:t>
            </a:r>
          </a:p>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dirty="0" smtClean="0">
                <a:solidFill>
                  <a:schemeClr val="dk1"/>
                </a:solidFill>
                <a:latin typeface="Candara"/>
                <a:ea typeface="Candara"/>
                <a:cs typeface="Candara"/>
                <a:sym typeface="Candara"/>
              </a:rPr>
              <a:t>Permanent Part time Employees</a:t>
            </a:r>
            <a:endParaRPr sz="3200" b="0" i="0" u="none" strike="noStrike" cap="none" dirty="0">
              <a:solidFill>
                <a:schemeClr val="dk1"/>
              </a:solidFill>
              <a:latin typeface="Candara"/>
              <a:ea typeface="Candara"/>
              <a:cs typeface="Candara"/>
              <a:sym typeface="Candara"/>
            </a:endParaRPr>
          </a:p>
        </p:txBody>
      </p:sp>
      <p:sp>
        <p:nvSpPr>
          <p:cNvPr id="6" name="Google Shape;460;p71"/>
          <p:cNvSpPr/>
          <p:nvPr/>
        </p:nvSpPr>
        <p:spPr>
          <a:xfrm>
            <a:off x="-87086" y="1162183"/>
            <a:ext cx="8656864" cy="6800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1600" b="1" i="0" u="sng" strike="noStrike" cap="none" dirty="0" smtClean="0">
                <a:solidFill>
                  <a:schemeClr val="dk1"/>
                </a:solidFill>
                <a:latin typeface="Candara"/>
                <a:ea typeface="Candara"/>
                <a:cs typeface="Candara"/>
                <a:sym typeface="Candara"/>
              </a:rPr>
              <a:t>Actual service rendered on Permanent Part time basis !  Length of Qualifying service for each year</a:t>
            </a:r>
            <a:endParaRPr sz="1600" b="0" i="0" u="none" strike="noStrike" cap="none" dirty="0">
              <a:solidFill>
                <a:schemeClr val="dk1"/>
              </a:solidFill>
              <a:latin typeface="Candara"/>
              <a:ea typeface="Candara"/>
              <a:cs typeface="Candara"/>
              <a:sym typeface="Candara"/>
            </a:endParaRPr>
          </a:p>
        </p:txBody>
      </p:sp>
    </p:spTree>
    <p:extLst>
      <p:ext uri="{BB962C8B-B14F-4D97-AF65-F5344CB8AC3E}">
        <p14:creationId xmlns:p14="http://schemas.microsoft.com/office/powerpoint/2010/main" val="402461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761999" y="609600"/>
            <a:ext cx="8098971" cy="4953000"/>
          </a:xfrm>
          <a:prstGeom prst="rect">
            <a:avLst/>
          </a:prstGeom>
          <a:noFill/>
          <a:ln>
            <a:noFill/>
          </a:ln>
        </p:spPr>
        <p:txBody>
          <a:bodyPr spcFirstLastPara="1" wrap="square" lIns="91425" tIns="45700" rIns="91425" bIns="45700" anchor="b" anchorCtr="0">
            <a:noAutofit/>
          </a:bodyPr>
          <a:lstStyle/>
          <a:p>
            <a:pPr marL="457200" lvl="0" indent="-457200" algn="l" rtl="0">
              <a:lnSpc>
                <a:spcPct val="90000"/>
              </a:lnSpc>
              <a:spcBef>
                <a:spcPts val="0"/>
              </a:spcBef>
              <a:spcAft>
                <a:spcPts val="0"/>
              </a:spcAft>
              <a:buClr>
                <a:schemeClr val="dk1"/>
              </a:buClr>
              <a:buSzPts val="2800"/>
              <a:buFont typeface="Noto Sans Symbols"/>
              <a:buChar char="✔"/>
            </a:pPr>
            <a:r>
              <a:rPr lang="en-US" sz="2800"/>
              <a:t>Based on the All India Average Consumer Price Index for Industrial Workers (In the series 1960 = 100 ) as published in the Indian Labor Journal or the Gazette of India on quarterly basis for every four points rise or fall.</a:t>
            </a:r>
            <a:br>
              <a:rPr lang="en-US" sz="2800"/>
            </a:br>
            <a:r>
              <a:rPr lang="en-US" sz="2800"/>
              <a:t>Rate of DA: 4708 point-----0.10% of Basic pay</a:t>
            </a:r>
            <a:br>
              <a:rPr lang="en-US" sz="2800"/>
            </a:br>
            <a:r>
              <a:rPr lang="en-US" sz="2800"/>
              <a:t> </a:t>
            </a:r>
            <a:br>
              <a:rPr lang="en-US" sz="2800"/>
            </a:br>
            <a:r>
              <a:rPr lang="en-US" sz="2800"/>
              <a:t/>
            </a:r>
            <a:br>
              <a:rPr lang="en-US" sz="2800"/>
            </a:br>
            <a:endParaRPr sz="2800"/>
          </a:p>
        </p:txBody>
      </p:sp>
      <p:sp>
        <p:nvSpPr>
          <p:cNvPr id="119" name="Google Shape;119;p18"/>
          <p:cNvSpPr txBox="1">
            <a:spLocks noGrp="1"/>
          </p:cNvSpPr>
          <p:nvPr>
            <p:ph type="body" idx="1"/>
          </p:nvPr>
        </p:nvSpPr>
        <p:spPr>
          <a:xfrm>
            <a:off x="1366838" y="609600"/>
            <a:ext cx="6418262" cy="93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n-US" sz="4000" b="1">
                <a:solidFill>
                  <a:schemeClr val="dk1"/>
                </a:solidFill>
              </a:rPr>
              <a:t>DEARNESS ALLOWANCE </a:t>
            </a:r>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1"/>
          <p:cNvSpPr/>
          <p:nvPr/>
        </p:nvSpPr>
        <p:spPr>
          <a:xfrm>
            <a:off x="304058" y="-120732"/>
            <a:ext cx="8737270" cy="10779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dirty="0">
                <a:solidFill>
                  <a:schemeClr val="dk1"/>
                </a:solidFill>
                <a:latin typeface="Candara"/>
                <a:ea typeface="Candara"/>
                <a:cs typeface="Candara"/>
                <a:sym typeface="Candara"/>
              </a:rPr>
              <a:t>GROUP TERM INSURANCE SCHEME REVISED W.E.F 01.12.2021</a:t>
            </a:r>
            <a:endParaRPr sz="3200" b="0" i="0" u="none" strike="noStrike" cap="none" dirty="0">
              <a:solidFill>
                <a:schemeClr val="dk1"/>
              </a:solidFill>
              <a:latin typeface="Candara"/>
              <a:ea typeface="Candara"/>
              <a:cs typeface="Candara"/>
              <a:sym typeface="Candara"/>
            </a:endParaRPr>
          </a:p>
        </p:txBody>
      </p:sp>
      <p:sp>
        <p:nvSpPr>
          <p:cNvPr id="461" name="Google Shape;461;p71"/>
          <p:cNvSpPr/>
          <p:nvPr/>
        </p:nvSpPr>
        <p:spPr>
          <a:xfrm>
            <a:off x="152400" y="1233055"/>
            <a:ext cx="8534400" cy="1569522"/>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dk1"/>
              </a:buClr>
              <a:buSzPts val="1800"/>
              <a:buFont typeface="Noto Sans Symbols"/>
              <a:buChar char="✔"/>
            </a:pPr>
            <a:r>
              <a:rPr lang="en-US" sz="1800" b="1" i="0" u="none" strike="noStrike" cap="none" dirty="0">
                <a:solidFill>
                  <a:schemeClr val="dk1"/>
                </a:solidFill>
                <a:latin typeface="Candara"/>
                <a:ea typeface="Candara"/>
                <a:cs typeface="Candara"/>
                <a:sym typeface="Candara"/>
              </a:rPr>
              <a:t>In the event of death of such an employee, a fixed amount, according to the basic pay of the employee at the time of death, is paid by LIC to the legal heirs, for which a monthly premium is deducted from the employee’s salary and deposited with LIC.</a:t>
            </a:r>
            <a:endParaRPr dirty="0"/>
          </a:p>
          <a:p>
            <a:pPr marL="0" marR="0" lvl="0" indent="0" algn="just" rtl="0">
              <a:lnSpc>
                <a:spcPct val="100000"/>
              </a:lnSpc>
              <a:spcBef>
                <a:spcPts val="0"/>
              </a:spcBef>
              <a:spcAft>
                <a:spcPts val="0"/>
              </a:spcAft>
              <a:buNone/>
            </a:pPr>
            <a:r>
              <a:rPr lang="en-US" sz="1800" b="1" i="0" u="none" strike="noStrike" cap="none" dirty="0">
                <a:solidFill>
                  <a:schemeClr val="dk1"/>
                </a:solidFill>
                <a:latin typeface="Candara"/>
                <a:ea typeface="Candara"/>
                <a:cs typeface="Candara"/>
                <a:sym typeface="Candara"/>
              </a:rPr>
              <a:t> </a:t>
            </a:r>
            <a:endParaRPr dirty="0"/>
          </a:p>
          <a:p>
            <a:pPr marL="0" marR="0" lvl="0" indent="0" algn="just" rtl="0">
              <a:lnSpc>
                <a:spcPct val="100000"/>
              </a:lnSpc>
              <a:spcBef>
                <a:spcPts val="0"/>
              </a:spcBef>
              <a:spcAft>
                <a:spcPts val="0"/>
              </a:spcAft>
              <a:buClr>
                <a:schemeClr val="dk1"/>
              </a:buClr>
              <a:buSzPts val="1800"/>
              <a:buFont typeface="Noto Sans Symbols"/>
              <a:buChar char="✔"/>
            </a:pPr>
            <a:r>
              <a:rPr lang="en-US" sz="1800" b="1" i="0" u="none" strike="noStrike" cap="none" dirty="0">
                <a:solidFill>
                  <a:schemeClr val="dk1"/>
                </a:solidFill>
                <a:latin typeface="Candara"/>
                <a:ea typeface="Candara"/>
                <a:cs typeface="Candara"/>
                <a:sym typeface="Candara"/>
              </a:rPr>
              <a:t>The following chart would show the basic pay–wise rate of monthly premium as well as the amount of sum assured for individual employees:</a:t>
            </a:r>
            <a:endParaRPr dirty="0"/>
          </a:p>
          <a:p>
            <a:pPr marL="0" marR="0" lvl="0" indent="114300" algn="just" rtl="0">
              <a:lnSpc>
                <a:spcPct val="100000"/>
              </a:lnSpc>
              <a:spcBef>
                <a:spcPts val="0"/>
              </a:spcBef>
              <a:spcAft>
                <a:spcPts val="0"/>
              </a:spcAft>
              <a:buClr>
                <a:schemeClr val="dk1"/>
              </a:buClr>
              <a:buSzPts val="1800"/>
              <a:buFont typeface="Noto Sans Symbols"/>
              <a:buNone/>
            </a:pPr>
            <a:endParaRPr sz="2400" b="0" i="0" u="none" strike="noStrike" cap="none" dirty="0">
              <a:solidFill>
                <a:schemeClr val="dk1"/>
              </a:solidFill>
              <a:latin typeface="Candara"/>
              <a:ea typeface="Candara"/>
              <a:cs typeface="Candara"/>
              <a:sym typeface="Candara"/>
            </a:endParaRPr>
          </a:p>
        </p:txBody>
      </p:sp>
      <p:pic>
        <p:nvPicPr>
          <p:cNvPr id="462" name="Google Shape;462;p71"/>
          <p:cNvPicPr preferRelativeResize="0"/>
          <p:nvPr/>
        </p:nvPicPr>
        <p:blipFill rotWithShape="1">
          <a:blip r:embed="rId3">
            <a:alphaModFix/>
          </a:blip>
          <a:srcRect/>
          <a:stretch/>
        </p:blipFill>
        <p:spPr>
          <a:xfrm>
            <a:off x="315686" y="2888355"/>
            <a:ext cx="8371114" cy="2621796"/>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2"/>
          <p:cNvSpPr/>
          <p:nvPr/>
        </p:nvSpPr>
        <p:spPr>
          <a:xfrm>
            <a:off x="87085" y="0"/>
            <a:ext cx="9313863" cy="10763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chemeClr val="dk1"/>
                </a:solidFill>
                <a:latin typeface="Candara"/>
                <a:ea typeface="Candara"/>
                <a:cs typeface="Candara"/>
                <a:sym typeface="Candara"/>
              </a:rPr>
              <a:t>Group Savings </a:t>
            </a:r>
            <a:r>
              <a:rPr lang="en-US" sz="2400" b="1" i="0" u="sng" strike="noStrike" cap="none">
                <a:solidFill>
                  <a:schemeClr val="dk1"/>
                </a:solidFill>
                <a:latin typeface="Candara"/>
                <a:ea typeface="Candara"/>
                <a:cs typeface="Candara"/>
                <a:sym typeface="Candara"/>
              </a:rPr>
              <a:t>Linked Insurance Policy (GSLIP)</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dk1"/>
                </a:solidFill>
                <a:latin typeface="Candara"/>
                <a:ea typeface="Candara"/>
                <a:cs typeface="Candara"/>
                <a:sym typeface="Candara"/>
              </a:rPr>
              <a:t>w.e.f 20/11/2013</a:t>
            </a:r>
            <a:endParaRPr sz="2400" b="0" i="0" u="none" strike="noStrike" cap="none">
              <a:solidFill>
                <a:schemeClr val="dk1"/>
              </a:solidFill>
              <a:latin typeface="Candara"/>
              <a:ea typeface="Candara"/>
              <a:cs typeface="Candara"/>
              <a:sym typeface="Candara"/>
            </a:endParaRPr>
          </a:p>
        </p:txBody>
      </p:sp>
      <p:sp>
        <p:nvSpPr>
          <p:cNvPr id="468" name="Google Shape;468;p72"/>
          <p:cNvSpPr/>
          <p:nvPr/>
        </p:nvSpPr>
        <p:spPr>
          <a:xfrm>
            <a:off x="381000" y="1143000"/>
            <a:ext cx="8469086" cy="203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ndara"/>
                <a:ea typeface="Candara"/>
                <a:cs typeface="Candara"/>
                <a:sym typeface="Candara"/>
              </a:rPr>
              <a:t>In case of untimely death of employee, family members are protected by this Scheme up to sum insured PLUS savings portion (75% of deposited amount) with interest.</a:t>
            </a:r>
            <a:endParaRPr sz="1400" b="0" i="0"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ndara"/>
                <a:ea typeface="Candara"/>
                <a:cs typeface="Candara"/>
                <a:sym typeface="Candara"/>
              </a:rPr>
              <a:t>75% of the deposit along with interest is payable after Retirement / Vol. Retirement &amp; Resignation.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ndara"/>
                <a:ea typeface="Candara"/>
                <a:cs typeface="Candara"/>
                <a:sym typeface="Candara"/>
              </a:rPr>
              <a:t>Basic Pay-wise category vis-à-vis sum insured and monthly rate of deduction of premium are shown in the following chart</a:t>
            </a:r>
            <a:r>
              <a:rPr lang="en-US" sz="1400" b="0" i="0" u="none" strike="noStrike" cap="none">
                <a:solidFill>
                  <a:schemeClr val="dk1"/>
                </a:solidFill>
                <a:latin typeface="Candara"/>
                <a:ea typeface="Candara"/>
                <a:cs typeface="Candara"/>
                <a:sym typeface="Candara"/>
              </a:rPr>
              <a:t> </a:t>
            </a:r>
            <a:endParaRPr sz="2400" b="0" i="0" u="none" strike="noStrike" cap="none">
              <a:solidFill>
                <a:schemeClr val="dk1"/>
              </a:solidFill>
              <a:latin typeface="Candara"/>
              <a:ea typeface="Candara"/>
              <a:cs typeface="Candara"/>
              <a:sym typeface="Candara"/>
            </a:endParaRPr>
          </a:p>
        </p:txBody>
      </p:sp>
      <p:graphicFrame>
        <p:nvGraphicFramePr>
          <p:cNvPr id="469" name="Google Shape;469;p72"/>
          <p:cNvGraphicFramePr/>
          <p:nvPr/>
        </p:nvGraphicFramePr>
        <p:xfrm>
          <a:off x="457200" y="3276600"/>
          <a:ext cx="8153400" cy="3192475"/>
        </p:xfrm>
        <a:graphic>
          <a:graphicData uri="http://schemas.openxmlformats.org/drawingml/2006/table">
            <a:tbl>
              <a:tblPr>
                <a:noFill/>
                <a:tableStyleId>{F4AD77D5-E34E-4C20-AE07-67A292CDD662}</a:tableStyleId>
              </a:tblPr>
              <a:tblGrid>
                <a:gridCol w="1181775"/>
                <a:gridCol w="1156600"/>
                <a:gridCol w="1211550"/>
                <a:gridCol w="1204700"/>
                <a:gridCol w="1093225"/>
                <a:gridCol w="1077950"/>
                <a:gridCol w="1227600"/>
              </a:tblGrid>
              <a:tr h="8310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Category</a:t>
                      </a:r>
                      <a:r>
                        <a:rPr lang="en-US" sz="1400" b="1" u="none" strike="noStrike" cap="none">
                          <a:solidFill>
                            <a:srgbClr val="FF0000"/>
                          </a:solidFill>
                          <a:latin typeface="Times New Roman"/>
                          <a:ea typeface="Times New Roman"/>
                          <a:cs typeface="Times New Roman"/>
                          <a:sym typeface="Times New Roman"/>
                        </a:rPr>
                        <a:t> </a:t>
                      </a:r>
                      <a:endParaRPr sz="1100" u="none" strike="noStrike" cap="none">
                        <a:solidFill>
                          <a:srgbClr val="FF000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I (Basic Pay Rs.94466 &amp; above</a:t>
                      </a:r>
                      <a:r>
                        <a:rPr lang="en-US" sz="1400" b="1" u="none" strike="noStrike" cap="none">
                          <a:solidFill>
                            <a:srgbClr val="FF0000"/>
                          </a:solidFill>
                          <a:latin typeface="Times New Roman"/>
                          <a:ea typeface="Times New Roman"/>
                          <a:cs typeface="Times New Roman"/>
                          <a:sym typeface="Times New Roman"/>
                        </a:rPr>
                        <a:t> </a:t>
                      </a:r>
                      <a:endParaRPr sz="1100" u="none" strike="noStrike" cap="none">
                        <a:solidFill>
                          <a:srgbClr val="FF000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II (Basic Pay Rs.68106 to 94465/-)</a:t>
                      </a:r>
                      <a:r>
                        <a:rPr lang="en-US" sz="1400" b="1" u="none" strike="noStrike" cap="none">
                          <a:solidFill>
                            <a:srgbClr val="FF0000"/>
                          </a:solidFill>
                          <a:latin typeface="Times New Roman"/>
                          <a:ea typeface="Times New Roman"/>
                          <a:cs typeface="Times New Roman"/>
                          <a:sym typeface="Times New Roman"/>
                        </a:rPr>
                        <a:t> </a:t>
                      </a:r>
                      <a:endParaRPr sz="1100" u="none" strike="noStrike" cap="none">
                        <a:solidFill>
                          <a:srgbClr val="FF000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III (Basic Pay </a:t>
                      </a:r>
                      <a:endParaRPr sz="1100" u="none" strike="noStrike" cap="none">
                        <a:solidFill>
                          <a:srgbClr val="FF0000"/>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Rs. 48530 to 68105/-</a:t>
                      </a:r>
                      <a:endParaRPr sz="1100" u="none" strike="noStrike" cap="none">
                        <a:solidFill>
                          <a:srgbClr val="FF000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IV (Basic Pay Rs.25991 to 48531/-</a:t>
                      </a:r>
                      <a:r>
                        <a:rPr lang="en-US" sz="1400" b="1" u="none" strike="noStrike" cap="none">
                          <a:solidFill>
                            <a:srgbClr val="FF0000"/>
                          </a:solidFill>
                          <a:latin typeface="Times New Roman"/>
                          <a:ea typeface="Times New Roman"/>
                          <a:cs typeface="Times New Roman"/>
                          <a:sym typeface="Times New Roman"/>
                        </a:rPr>
                        <a:t> </a:t>
                      </a:r>
                      <a:endParaRPr sz="1100" u="none" strike="noStrike" cap="none">
                        <a:solidFill>
                          <a:srgbClr val="FF000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V (Basic Pay Rs.13961 to 25875/-)</a:t>
                      </a:r>
                      <a:r>
                        <a:rPr lang="en-US" sz="1400" b="1" u="none" strike="noStrike" cap="none">
                          <a:solidFill>
                            <a:srgbClr val="FF0000"/>
                          </a:solidFill>
                          <a:latin typeface="Times New Roman"/>
                          <a:ea typeface="Times New Roman"/>
                          <a:cs typeface="Times New Roman"/>
                          <a:sym typeface="Times New Roman"/>
                        </a:rPr>
                        <a:t> </a:t>
                      </a:r>
                      <a:endParaRPr sz="1100" u="none" strike="noStrike" cap="none">
                        <a:solidFill>
                          <a:srgbClr val="FF000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solidFill>
                            <a:srgbClr val="FF0000"/>
                          </a:solidFill>
                          <a:latin typeface="Calibri"/>
                          <a:ea typeface="Calibri"/>
                          <a:cs typeface="Calibri"/>
                          <a:sym typeface="Calibri"/>
                        </a:rPr>
                        <a:t>VI  (Basic Pay Below Rs.13960)</a:t>
                      </a:r>
                      <a:r>
                        <a:rPr lang="en-US" sz="1400" b="1" u="none" strike="noStrike" cap="none">
                          <a:solidFill>
                            <a:srgbClr val="FF0000"/>
                          </a:solidFill>
                          <a:latin typeface="Times New Roman"/>
                          <a:ea typeface="Times New Roman"/>
                          <a:cs typeface="Times New Roman"/>
                          <a:sym typeface="Times New Roman"/>
                        </a:rPr>
                        <a:t> </a:t>
                      </a:r>
                      <a:endParaRPr sz="1100" u="none" strike="noStrike" cap="none">
                        <a:solidFill>
                          <a:srgbClr val="FF000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r>
              <a:tr h="68895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SUM  INSURED</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Rs.10.5  lacs</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8.40 lacs</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6.30 lacs</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4.2 lacs</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 lacs</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1.70 lac</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r>
              <a:tr h="488150">
                <a:tc gridSpan="7">
                  <a:txBody>
                    <a:bodyPr/>
                    <a:lstStyle/>
                    <a:p>
                      <a:pPr marL="0" marR="0" lvl="0" indent="0" algn="ctr" rtl="0">
                        <a:lnSpc>
                          <a:spcPct val="115000"/>
                        </a:lnSpc>
                        <a:spcBef>
                          <a:spcPts val="0"/>
                        </a:spcBef>
                        <a:spcAft>
                          <a:spcPts val="0"/>
                        </a:spcAft>
                        <a:buClr>
                          <a:srgbClr val="000000"/>
                        </a:buClr>
                        <a:buSzPts val="1600"/>
                        <a:buFont typeface="Arial"/>
                        <a:buNone/>
                      </a:pPr>
                      <a:r>
                        <a:rPr lang="en-US" sz="1600" b="1" i="1" u="none" strike="noStrike" cap="none">
                          <a:solidFill>
                            <a:srgbClr val="00B050"/>
                          </a:solidFill>
                          <a:latin typeface="Calibri"/>
                          <a:ea typeface="Calibri"/>
                          <a:cs typeface="Calibri"/>
                          <a:sym typeface="Calibri"/>
                        </a:rPr>
                        <a:t>Monthly deductions</a:t>
                      </a:r>
                      <a:r>
                        <a:rPr lang="en-US" sz="1600" b="1" i="1" u="none" strike="noStrike" cap="none">
                          <a:solidFill>
                            <a:srgbClr val="00B050"/>
                          </a:solidFill>
                          <a:latin typeface="Times New Roman"/>
                          <a:ea typeface="Times New Roman"/>
                          <a:cs typeface="Times New Roman"/>
                          <a:sym typeface="Times New Roman"/>
                        </a:rPr>
                        <a:t> </a:t>
                      </a:r>
                      <a:endParaRPr sz="1100" b="1" u="none" strike="noStrike" cap="none">
                        <a:solidFill>
                          <a:srgbClr val="00B05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9275">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Savings</a:t>
                      </a:r>
                      <a:r>
                        <a:rPr lang="en-US" sz="16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Rs. 595</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476</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357</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238</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170</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97</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r>
              <a:tr h="287875">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Premium</a:t>
                      </a:r>
                      <a:r>
                        <a:rPr lang="en-US" sz="16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Rs. 315</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252</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189</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126</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90</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51</a:t>
                      </a:r>
                      <a:r>
                        <a:rPr lang="en-US" sz="1600" b="1"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r>
              <a:tr h="46715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7030A0"/>
                          </a:solidFill>
                          <a:latin typeface="Calibri"/>
                          <a:ea typeface="Calibri"/>
                          <a:cs typeface="Calibri"/>
                          <a:sym typeface="Calibri"/>
                        </a:rPr>
                        <a:t>Total.</a:t>
                      </a:r>
                      <a:r>
                        <a:rPr lang="en-US" sz="1800" b="1" u="none" strike="noStrike" cap="none">
                          <a:solidFill>
                            <a:srgbClr val="7030A0"/>
                          </a:solidFill>
                          <a:latin typeface="Times New Roman"/>
                          <a:ea typeface="Times New Roman"/>
                          <a:cs typeface="Times New Roman"/>
                          <a:sym typeface="Times New Roman"/>
                        </a:rPr>
                        <a:t> </a:t>
                      </a:r>
                      <a:endParaRPr sz="1200" b="1" u="none" strike="noStrike" cap="none">
                        <a:solidFill>
                          <a:srgbClr val="7030A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7030A0"/>
                          </a:solidFill>
                          <a:latin typeface="Calibri"/>
                          <a:ea typeface="Calibri"/>
                          <a:cs typeface="Calibri"/>
                          <a:sym typeface="Calibri"/>
                        </a:rPr>
                        <a:t>Rs. 910</a:t>
                      </a:r>
                      <a:r>
                        <a:rPr lang="en-US" sz="1800" b="1" u="none" strike="noStrike" cap="none">
                          <a:solidFill>
                            <a:srgbClr val="7030A0"/>
                          </a:solidFill>
                          <a:latin typeface="Times New Roman"/>
                          <a:ea typeface="Times New Roman"/>
                          <a:cs typeface="Times New Roman"/>
                          <a:sym typeface="Times New Roman"/>
                        </a:rPr>
                        <a:t> </a:t>
                      </a:r>
                      <a:endParaRPr sz="1200" b="1" u="none" strike="noStrike" cap="none">
                        <a:solidFill>
                          <a:srgbClr val="7030A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7030A0"/>
                          </a:solidFill>
                          <a:latin typeface="Calibri"/>
                          <a:ea typeface="Calibri"/>
                          <a:cs typeface="Calibri"/>
                          <a:sym typeface="Calibri"/>
                        </a:rPr>
                        <a:t>728</a:t>
                      </a:r>
                      <a:r>
                        <a:rPr lang="en-US" sz="1800" b="1" u="none" strike="noStrike" cap="none">
                          <a:solidFill>
                            <a:srgbClr val="7030A0"/>
                          </a:solidFill>
                          <a:latin typeface="Times New Roman"/>
                          <a:ea typeface="Times New Roman"/>
                          <a:cs typeface="Times New Roman"/>
                          <a:sym typeface="Times New Roman"/>
                        </a:rPr>
                        <a:t> </a:t>
                      </a:r>
                      <a:endParaRPr sz="1200" b="1" u="none" strike="noStrike" cap="none">
                        <a:solidFill>
                          <a:srgbClr val="7030A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7030A0"/>
                          </a:solidFill>
                          <a:latin typeface="Calibri"/>
                          <a:ea typeface="Calibri"/>
                          <a:cs typeface="Calibri"/>
                          <a:sym typeface="Calibri"/>
                        </a:rPr>
                        <a:t>546</a:t>
                      </a:r>
                      <a:endParaRPr sz="1200" b="1" u="none" strike="noStrike" cap="none">
                        <a:solidFill>
                          <a:srgbClr val="7030A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7030A0"/>
                          </a:solidFill>
                          <a:latin typeface="Calibri"/>
                          <a:ea typeface="Calibri"/>
                          <a:cs typeface="Calibri"/>
                          <a:sym typeface="Calibri"/>
                        </a:rPr>
                        <a:t>364</a:t>
                      </a:r>
                      <a:r>
                        <a:rPr lang="en-US" sz="1800" b="1" u="none" strike="noStrike" cap="none">
                          <a:solidFill>
                            <a:srgbClr val="7030A0"/>
                          </a:solidFill>
                          <a:latin typeface="Times New Roman"/>
                          <a:ea typeface="Times New Roman"/>
                          <a:cs typeface="Times New Roman"/>
                          <a:sym typeface="Times New Roman"/>
                        </a:rPr>
                        <a:t> </a:t>
                      </a:r>
                      <a:endParaRPr sz="1200" b="1" u="none" strike="noStrike" cap="none">
                        <a:solidFill>
                          <a:srgbClr val="7030A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7030A0"/>
                          </a:solidFill>
                          <a:latin typeface="Calibri"/>
                          <a:ea typeface="Calibri"/>
                          <a:cs typeface="Calibri"/>
                          <a:sym typeface="Calibri"/>
                        </a:rPr>
                        <a:t>260</a:t>
                      </a:r>
                      <a:r>
                        <a:rPr lang="en-US" sz="1800" b="1" u="none" strike="noStrike" cap="none">
                          <a:solidFill>
                            <a:srgbClr val="7030A0"/>
                          </a:solidFill>
                          <a:latin typeface="Times New Roman"/>
                          <a:ea typeface="Times New Roman"/>
                          <a:cs typeface="Times New Roman"/>
                          <a:sym typeface="Times New Roman"/>
                        </a:rPr>
                        <a:t> </a:t>
                      </a:r>
                      <a:endParaRPr sz="1200" b="1" u="none" strike="noStrike" cap="none">
                        <a:solidFill>
                          <a:srgbClr val="7030A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7030A0"/>
                          </a:solidFill>
                          <a:latin typeface="Calibri"/>
                          <a:ea typeface="Calibri"/>
                          <a:cs typeface="Calibri"/>
                          <a:sym typeface="Calibri"/>
                        </a:rPr>
                        <a:t>148</a:t>
                      </a:r>
                      <a:r>
                        <a:rPr lang="en-US" sz="1800" b="1" u="none" strike="noStrike" cap="none">
                          <a:solidFill>
                            <a:srgbClr val="7030A0"/>
                          </a:solidFill>
                          <a:latin typeface="Times New Roman"/>
                          <a:ea typeface="Times New Roman"/>
                          <a:cs typeface="Times New Roman"/>
                          <a:sym typeface="Times New Roman"/>
                        </a:rPr>
                        <a:t> </a:t>
                      </a:r>
                      <a:endParaRPr sz="1200" b="1" u="none" strike="noStrike" cap="none">
                        <a:solidFill>
                          <a:srgbClr val="7030A0"/>
                        </a:solidFill>
                        <a:latin typeface="Calibri"/>
                        <a:ea typeface="Calibri"/>
                        <a:cs typeface="Calibri"/>
                        <a:sym typeface="Calibri"/>
                      </a:endParaRPr>
                    </a:p>
                  </a:txBody>
                  <a:tcPr marL="61650" marR="61650" marT="7425" marB="0">
                    <a:lnL w="12700" cap="flat" cmpd="sng">
                      <a:solidFill>
                        <a:srgbClr val="BE4B48"/>
                      </a:solidFill>
                      <a:prstDash val="solid"/>
                      <a:round/>
                      <a:headEnd type="none" w="sm" len="sm"/>
                      <a:tailEnd type="none" w="sm" len="sm"/>
                    </a:lnL>
                    <a:lnR w="12700" cap="flat" cmpd="sng">
                      <a:solidFill>
                        <a:srgbClr val="BE4B48"/>
                      </a:solidFill>
                      <a:prstDash val="solid"/>
                      <a:round/>
                      <a:headEnd type="none" w="sm" len="sm"/>
                      <a:tailEnd type="none" w="sm" len="sm"/>
                    </a:lnR>
                    <a:lnT w="12700" cap="flat" cmpd="sng">
                      <a:solidFill>
                        <a:srgbClr val="BE4B48"/>
                      </a:solidFill>
                      <a:prstDash val="solid"/>
                      <a:round/>
                      <a:headEnd type="none" w="sm" len="sm"/>
                      <a:tailEnd type="none" w="sm" len="sm"/>
                    </a:lnT>
                    <a:lnB w="12700" cap="flat" cmpd="sng">
                      <a:solidFill>
                        <a:srgbClr val="BE4B48"/>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3"/>
          <p:cNvSpPr/>
          <p:nvPr/>
        </p:nvSpPr>
        <p:spPr>
          <a:xfrm>
            <a:off x="241465" y="109847"/>
            <a:ext cx="8034338" cy="584200"/>
          </a:xfrm>
          <a:prstGeom prst="rect">
            <a:avLst/>
          </a:prstGeom>
          <a:no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3200"/>
              <a:buFont typeface="Arial"/>
              <a:buNone/>
            </a:pPr>
            <a:r>
              <a:rPr lang="en-US" sz="3200" b="1" i="0" u="sng" strike="noStrike" cap="none">
                <a:solidFill>
                  <a:schemeClr val="dk1"/>
                </a:solidFill>
                <a:latin typeface="Candara"/>
                <a:ea typeface="Candara"/>
                <a:cs typeface="Candara"/>
                <a:sym typeface="Candara"/>
              </a:rPr>
              <a:t>ENCASHMENT OF EARNED LEAVE ON EXIT</a:t>
            </a:r>
            <a:endParaRPr sz="4000" b="1" i="0" u="none" strike="noStrike" cap="none">
              <a:solidFill>
                <a:schemeClr val="dk1"/>
              </a:solidFill>
              <a:latin typeface="Candara"/>
              <a:ea typeface="Candara"/>
              <a:cs typeface="Candara"/>
              <a:sym typeface="Candara"/>
            </a:endParaRPr>
          </a:p>
        </p:txBody>
      </p:sp>
      <p:graphicFrame>
        <p:nvGraphicFramePr>
          <p:cNvPr id="475" name="Google Shape;475;p73"/>
          <p:cNvGraphicFramePr/>
          <p:nvPr/>
        </p:nvGraphicFramePr>
        <p:xfrm>
          <a:off x="785750" y="1504209"/>
          <a:ext cx="7239000" cy="2997661"/>
        </p:xfrm>
        <a:graphic>
          <a:graphicData uri="http://schemas.openxmlformats.org/drawingml/2006/table">
            <a:tbl>
              <a:tblPr>
                <a:noFill/>
                <a:tableStyleId>{F4AD77D5-E34E-4C20-AE07-67A292CDD662}</a:tableStyleId>
              </a:tblPr>
              <a:tblGrid>
                <a:gridCol w="1967250"/>
                <a:gridCol w="1864400"/>
                <a:gridCol w="1402225"/>
                <a:gridCol w="2005125"/>
              </a:tblGrid>
              <a:tr h="6807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Times New Roman"/>
                          <a:ea typeface="Times New Roman"/>
                          <a:cs typeface="Times New Roman"/>
                          <a:sym typeface="Times New Roman"/>
                        </a:rPr>
                        <a:t>Retirement</a:t>
                      </a:r>
                      <a:endParaRPr sz="1200" u="none" strike="noStrike" cap="none">
                        <a:solidFill>
                          <a:srgbClr val="FF0000"/>
                        </a:solidFill>
                        <a:latin typeface="Calibri"/>
                        <a:ea typeface="Calibri"/>
                        <a:cs typeface="Calibri"/>
                        <a:sym typeface="Calibri"/>
                      </a:endParaRPr>
                    </a:p>
                  </a:txBody>
                  <a:tcPr marL="86625" marR="86625" marT="43300" marB="43300">
                    <a:lnL w="28575" cap="flat" cmpd="sng">
                      <a:solidFill>
                        <a:srgbClr val="FF3300"/>
                      </a:solidFill>
                      <a:prstDash val="solid"/>
                      <a:round/>
                      <a:headEnd type="none" w="sm" len="sm"/>
                      <a:tailEnd type="none" w="sm" len="sm"/>
                    </a:lnL>
                    <a:lnR w="12700"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Times New Roman"/>
                          <a:ea typeface="Times New Roman"/>
                          <a:cs typeface="Times New Roman"/>
                          <a:sym typeface="Times New Roman"/>
                        </a:rPr>
                        <a:t>Death</a:t>
                      </a:r>
                      <a:endParaRPr sz="1200" u="none" strike="noStrike" cap="none">
                        <a:solidFill>
                          <a:srgbClr val="FF0000"/>
                        </a:solidFill>
                        <a:latin typeface="Calibri"/>
                        <a:ea typeface="Calibri"/>
                        <a:cs typeface="Calibri"/>
                        <a:sym typeface="Calibri"/>
                      </a:endParaRPr>
                    </a:p>
                  </a:txBody>
                  <a:tcPr marL="86625" marR="86625" marT="43300" marB="43300">
                    <a:lnL w="12700" cap="flat" cmpd="sng">
                      <a:solidFill>
                        <a:srgbClr val="FF3300"/>
                      </a:solidFill>
                      <a:prstDash val="solid"/>
                      <a:round/>
                      <a:headEnd type="none" w="sm" len="sm"/>
                      <a:tailEnd type="none" w="sm" len="sm"/>
                    </a:lnL>
                    <a:lnR w="12700"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Times New Roman"/>
                          <a:ea typeface="Times New Roman"/>
                          <a:cs typeface="Times New Roman"/>
                          <a:sym typeface="Times New Roman"/>
                        </a:rPr>
                        <a:t>Vol. Retirement</a:t>
                      </a:r>
                      <a:endParaRPr sz="1200" u="none" strike="noStrike" cap="none">
                        <a:solidFill>
                          <a:srgbClr val="FF0000"/>
                        </a:solidFill>
                        <a:latin typeface="Calibri"/>
                        <a:ea typeface="Calibri"/>
                        <a:cs typeface="Calibri"/>
                        <a:sym typeface="Calibri"/>
                      </a:endParaRPr>
                    </a:p>
                  </a:txBody>
                  <a:tcPr marL="86625" marR="86625" marT="43300" marB="43300">
                    <a:lnL w="12700" cap="flat" cmpd="sng">
                      <a:solidFill>
                        <a:srgbClr val="FF3300"/>
                      </a:solidFill>
                      <a:prstDash val="solid"/>
                      <a:round/>
                      <a:headEnd type="none" w="sm" len="sm"/>
                      <a:tailEnd type="none" w="sm" len="sm"/>
                    </a:lnL>
                    <a:lnR w="12700"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Times New Roman"/>
                          <a:ea typeface="Times New Roman"/>
                          <a:cs typeface="Times New Roman"/>
                          <a:sym typeface="Times New Roman"/>
                        </a:rPr>
                        <a:t>Resignation</a:t>
                      </a:r>
                      <a:endParaRPr sz="1200" u="none" strike="noStrike" cap="none">
                        <a:solidFill>
                          <a:srgbClr val="FF0000"/>
                        </a:solidFill>
                        <a:latin typeface="Calibri"/>
                        <a:ea typeface="Calibri"/>
                        <a:cs typeface="Calibri"/>
                        <a:sym typeface="Calibri"/>
                      </a:endParaRPr>
                    </a:p>
                  </a:txBody>
                  <a:tcPr marL="86625" marR="86625" marT="43300" marB="43300">
                    <a:lnL w="12700" cap="flat" cmpd="sng">
                      <a:solidFill>
                        <a:srgbClr val="FF3300"/>
                      </a:solidFill>
                      <a:prstDash val="solid"/>
                      <a:round/>
                      <a:headEnd type="none" w="sm" len="sm"/>
                      <a:tailEnd type="none" w="sm" len="sm"/>
                    </a:lnL>
                    <a:lnR w="28575"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r>
              <a:tr h="22801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Basic+DA+</a:t>
                      </a:r>
                      <a:endParaRPr sz="1200" u="none" strike="noStrike" cap="none">
                        <a:latin typeface="Calibri"/>
                        <a:ea typeface="Calibri"/>
                        <a:cs typeface="Calibri"/>
                        <a:sym typeface="Calibri"/>
                      </a:endParaRPr>
                    </a:p>
                    <a:p>
                      <a:pPr marL="0" marR="0" lvl="0" indent="0" algn="ctr" rtl="0">
                        <a:lnSpc>
                          <a:spcPct val="115000"/>
                        </a:lnSpc>
                        <a:spcBef>
                          <a:spcPts val="335"/>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 FPA </a:t>
                      </a:r>
                      <a:endParaRPr sz="1200" u="none" strike="noStrike" cap="none">
                        <a:latin typeface="Calibri"/>
                        <a:ea typeface="Calibri"/>
                        <a:cs typeface="Calibri"/>
                        <a:sym typeface="Calibri"/>
                      </a:endParaRPr>
                    </a:p>
                  </a:txBody>
                  <a:tcPr marL="86625" marR="86625" marT="43300" marB="43300">
                    <a:lnL w="28575" cap="flat" cmpd="sng">
                      <a:solidFill>
                        <a:srgbClr val="FF3300"/>
                      </a:solidFill>
                      <a:prstDash val="solid"/>
                      <a:round/>
                      <a:headEnd type="none" w="sm" len="sm"/>
                      <a:tailEnd type="none" w="sm" len="sm"/>
                    </a:lnL>
                    <a:lnR w="12700"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Same + HRA+</a:t>
                      </a:r>
                      <a:endParaRPr sz="1200" u="none" strike="noStrike" cap="none">
                        <a:latin typeface="Calibri"/>
                        <a:ea typeface="Calibri"/>
                        <a:cs typeface="Calibri"/>
                        <a:sym typeface="Calibri"/>
                      </a:endParaRPr>
                    </a:p>
                    <a:p>
                      <a:pPr marL="0" marR="0" lvl="0" indent="0" algn="ctr" rtl="0">
                        <a:lnSpc>
                          <a:spcPct val="115000"/>
                        </a:lnSpc>
                        <a:spcBef>
                          <a:spcPts val="335"/>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CCA</a:t>
                      </a:r>
                      <a:endParaRPr sz="1200" u="none" strike="noStrike" cap="none">
                        <a:latin typeface="Calibri"/>
                        <a:ea typeface="Calibri"/>
                        <a:cs typeface="Calibri"/>
                        <a:sym typeface="Calibri"/>
                      </a:endParaRPr>
                    </a:p>
                    <a:p>
                      <a:pPr marL="0" marR="0" lvl="0" indent="0" algn="ctr" rtl="0">
                        <a:lnSpc>
                          <a:spcPct val="115000"/>
                        </a:lnSpc>
                        <a:spcBef>
                          <a:spcPts val="335"/>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(excluding Transport &amp; Washing allowance)</a:t>
                      </a:r>
                      <a:endParaRPr sz="1200" u="none" strike="noStrike" cap="none">
                        <a:latin typeface="Calibri"/>
                        <a:ea typeface="Calibri"/>
                        <a:cs typeface="Calibri"/>
                        <a:sym typeface="Calibri"/>
                      </a:endParaRPr>
                    </a:p>
                  </a:txBody>
                  <a:tcPr marL="86625" marR="86625" marT="43300" marB="43300">
                    <a:lnL w="12700" cap="flat" cmpd="sng">
                      <a:solidFill>
                        <a:srgbClr val="FF3300"/>
                      </a:solidFill>
                      <a:prstDash val="solid"/>
                      <a:round/>
                      <a:headEnd type="none" w="sm" len="sm"/>
                      <a:tailEnd type="none" w="sm" len="sm"/>
                    </a:lnL>
                    <a:lnR w="12700"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Same as Retirement</a:t>
                      </a:r>
                      <a:endParaRPr sz="1200" u="none" strike="noStrike" cap="none">
                        <a:latin typeface="Calibri"/>
                        <a:ea typeface="Calibri"/>
                        <a:cs typeface="Calibri"/>
                        <a:sym typeface="Calibri"/>
                      </a:endParaRPr>
                    </a:p>
                  </a:txBody>
                  <a:tcPr marL="86625" marR="86625" marT="43300" marB="43300">
                    <a:lnL w="12700" cap="flat" cmpd="sng">
                      <a:solidFill>
                        <a:srgbClr val="FF3300"/>
                      </a:solidFill>
                      <a:prstDash val="solid"/>
                      <a:round/>
                      <a:headEnd type="none" w="sm" len="sm"/>
                      <a:tailEnd type="none" w="sm" len="sm"/>
                    </a:lnL>
                    <a:lnR w="12700"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Not eligible </a:t>
                      </a:r>
                      <a:endParaRPr sz="1200" u="none" strike="noStrike" cap="none">
                        <a:latin typeface="Calibri"/>
                        <a:ea typeface="Calibri"/>
                        <a:cs typeface="Calibri"/>
                        <a:sym typeface="Calibri"/>
                      </a:endParaRPr>
                    </a:p>
                    <a:p>
                      <a:pPr marL="0" marR="0" lvl="0" indent="0" algn="l" rtl="0">
                        <a:lnSpc>
                          <a:spcPct val="115000"/>
                        </a:lnSpc>
                        <a:spcBef>
                          <a:spcPts val="335"/>
                        </a:spcBef>
                        <a:spcAft>
                          <a:spcPts val="0"/>
                        </a:spcAft>
                        <a:buClr>
                          <a:srgbClr val="000000"/>
                        </a:buClr>
                        <a:buSzPts val="1800"/>
                        <a:buFont typeface="Arial"/>
                        <a:buNone/>
                      </a:pPr>
                      <a:r>
                        <a:rPr lang="en-US" sz="1800" b="1" u="none" strike="noStrike" cap="none">
                          <a:latin typeface="Times New Roman"/>
                          <a:ea typeface="Times New Roman"/>
                          <a:cs typeface="Times New Roman"/>
                          <a:sym typeface="Times New Roman"/>
                        </a:rPr>
                        <a:t>for Encashment</a:t>
                      </a:r>
                      <a:endParaRPr sz="1200" u="none" strike="noStrike" cap="none">
                        <a:latin typeface="Calibri"/>
                        <a:ea typeface="Calibri"/>
                        <a:cs typeface="Calibri"/>
                        <a:sym typeface="Calibri"/>
                      </a:endParaRPr>
                    </a:p>
                  </a:txBody>
                  <a:tcPr marL="86625" marR="86625" marT="43300" marB="43300">
                    <a:lnL w="12700" cap="flat" cmpd="sng">
                      <a:solidFill>
                        <a:srgbClr val="FF3300"/>
                      </a:solidFill>
                      <a:prstDash val="solid"/>
                      <a:round/>
                      <a:headEnd type="none" w="sm" len="sm"/>
                      <a:tailEnd type="none" w="sm" len="sm"/>
                    </a:lnL>
                    <a:lnR w="28575" cap="flat" cmpd="sng">
                      <a:solidFill>
                        <a:srgbClr val="FF3300"/>
                      </a:solidFill>
                      <a:prstDash val="solid"/>
                      <a:round/>
                      <a:headEnd type="none" w="sm" len="sm"/>
                      <a:tailEnd type="none" w="sm" len="sm"/>
                    </a:lnR>
                    <a:lnT w="28575" cap="flat" cmpd="sng">
                      <a:solidFill>
                        <a:srgbClr val="FF3300"/>
                      </a:solidFill>
                      <a:prstDash val="solid"/>
                      <a:round/>
                      <a:headEnd type="none" w="sm" len="sm"/>
                      <a:tailEnd type="none" w="sm" len="sm"/>
                    </a:lnT>
                    <a:lnB w="28575" cap="flat" cmpd="sng">
                      <a:solidFill>
                        <a:srgbClr val="FF3300"/>
                      </a:solidFill>
                      <a:prstDash val="solid"/>
                      <a:round/>
                      <a:headEnd type="none" w="sm" len="sm"/>
                      <a:tailEnd type="none" w="sm" len="sm"/>
                    </a:lnB>
                  </a:tcPr>
                </a:tc>
              </a:tr>
            </a:tbl>
          </a:graphicData>
        </a:graphic>
      </p:graphicFrame>
      <p:sp>
        <p:nvSpPr>
          <p:cNvPr id="476" name="Google Shape;476;p73"/>
          <p:cNvSpPr/>
          <p:nvPr/>
        </p:nvSpPr>
        <p:spPr>
          <a:xfrm>
            <a:off x="1104404" y="694047"/>
            <a:ext cx="676893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sng" strike="noStrike" cap="none">
                <a:solidFill>
                  <a:srgbClr val="000000"/>
                </a:solidFill>
                <a:latin typeface="Arial"/>
                <a:ea typeface="Arial"/>
                <a:cs typeface="Arial"/>
                <a:sym typeface="Arial"/>
              </a:rPr>
              <a:t>Maximum 240 days. Taxable. </a:t>
            </a: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4"/>
          <p:cNvSpPr txBox="1">
            <a:spLocks noGrp="1"/>
          </p:cNvSpPr>
          <p:nvPr>
            <p:ph type="title"/>
          </p:nvPr>
        </p:nvSpPr>
        <p:spPr>
          <a:xfrm>
            <a:off x="379268" y="709509"/>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400" b="1" u="sng">
                <a:solidFill>
                  <a:srgbClr val="FF0000"/>
                </a:solidFill>
              </a:rPr>
              <a:t/>
            </a:r>
            <a:br>
              <a:rPr lang="en-US" sz="2400" b="1" u="sng">
                <a:solidFill>
                  <a:srgbClr val="FF0000"/>
                </a:solidFill>
              </a:rPr>
            </a:br>
            <a:r>
              <a:rPr lang="en-US" sz="2400" b="1" u="sng">
                <a:solidFill>
                  <a:srgbClr val="FF0000"/>
                </a:solidFill>
              </a:rPr>
              <a:t/>
            </a:r>
            <a:br>
              <a:rPr lang="en-US" sz="2400" b="1" u="sng">
                <a:solidFill>
                  <a:srgbClr val="FF0000"/>
                </a:solidFill>
              </a:rPr>
            </a:br>
            <a:r>
              <a:rPr lang="en-US" sz="2400" b="1" u="sng">
                <a:solidFill>
                  <a:srgbClr val="FF0000"/>
                </a:solidFill>
              </a:rPr>
              <a:t/>
            </a:r>
            <a:br>
              <a:rPr lang="en-US" sz="2400" b="1" u="sng">
                <a:solidFill>
                  <a:srgbClr val="FF0000"/>
                </a:solidFill>
              </a:rPr>
            </a:br>
            <a:r>
              <a:rPr lang="en-US" sz="2400" b="1" u="sng">
                <a:solidFill>
                  <a:srgbClr val="FF0000"/>
                </a:solidFill>
              </a:rPr>
              <a:t/>
            </a:r>
            <a:br>
              <a:rPr lang="en-US" sz="2400" b="1" u="sng">
                <a:solidFill>
                  <a:srgbClr val="FF0000"/>
                </a:solidFill>
              </a:rPr>
            </a:br>
            <a:endParaRPr/>
          </a:p>
        </p:txBody>
      </p:sp>
      <p:sp>
        <p:nvSpPr>
          <p:cNvPr id="482" name="Google Shape;482;p74"/>
          <p:cNvSpPr txBox="1">
            <a:spLocks noGrp="1"/>
          </p:cNvSpPr>
          <p:nvPr>
            <p:ph type="body" idx="1"/>
          </p:nvPr>
        </p:nvSpPr>
        <p:spPr>
          <a:xfrm>
            <a:off x="136567" y="0"/>
            <a:ext cx="8870866" cy="43513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2100"/>
              <a:buNone/>
            </a:pPr>
            <a:r>
              <a:rPr lang="en-US" sz="1800" b="1" dirty="0">
                <a:solidFill>
                  <a:srgbClr val="FF0000"/>
                </a:solidFill>
              </a:rPr>
              <a:t>EX-GRATIA MEDICAL REIMBURSEMENT IN CASE  OF HIGH COST/PROTRACTED TREATMENT:</a:t>
            </a:r>
            <a:endParaRPr sz="1800" dirty="0"/>
          </a:p>
          <a:p>
            <a:pPr marL="457200" lvl="0" indent="-457200" algn="l" rtl="0">
              <a:lnSpc>
                <a:spcPct val="90000"/>
              </a:lnSpc>
              <a:spcBef>
                <a:spcPts val="750"/>
              </a:spcBef>
              <a:spcAft>
                <a:spcPts val="0"/>
              </a:spcAft>
              <a:buClr>
                <a:schemeClr val="dk1"/>
              </a:buClr>
              <a:buSzPts val="1600"/>
              <a:buAutoNum type="arabicParenR"/>
            </a:pPr>
            <a:r>
              <a:rPr lang="en-US" sz="1600" dirty="0"/>
              <a:t>28 specified diseases.</a:t>
            </a:r>
            <a:endParaRPr dirty="0"/>
          </a:p>
          <a:p>
            <a:pPr marL="457200" lvl="0" indent="-457200" algn="l" rtl="0">
              <a:lnSpc>
                <a:spcPct val="90000"/>
              </a:lnSpc>
              <a:spcBef>
                <a:spcPts val="750"/>
              </a:spcBef>
              <a:spcAft>
                <a:spcPts val="0"/>
              </a:spcAft>
              <a:buClr>
                <a:schemeClr val="dk1"/>
              </a:buClr>
              <a:buSzPts val="1600"/>
              <a:buAutoNum type="arabicParenR"/>
            </a:pPr>
            <a:r>
              <a:rPr lang="en-US" sz="1600" dirty="0"/>
              <a:t>For all confirmed employees, non-earning spouse, 2 children</a:t>
            </a:r>
            <a:r>
              <a:rPr lang="en-US" sz="2000" dirty="0"/>
              <a:t>.</a:t>
            </a:r>
            <a:endParaRPr dirty="0"/>
          </a:p>
          <a:p>
            <a:pPr marL="457200" lvl="0" indent="-457200" algn="l" rtl="0">
              <a:lnSpc>
                <a:spcPct val="90000"/>
              </a:lnSpc>
              <a:spcBef>
                <a:spcPts val="750"/>
              </a:spcBef>
              <a:spcAft>
                <a:spcPts val="0"/>
              </a:spcAft>
              <a:buClr>
                <a:schemeClr val="dk1"/>
              </a:buClr>
              <a:buSzPts val="1600"/>
              <a:buFont typeface="Arial"/>
              <a:buAutoNum type="arabicParenR"/>
            </a:pPr>
            <a:r>
              <a:rPr lang="en-US" sz="1600" dirty="0"/>
              <a:t>Limits for Ex-Gratia reimbursement both for treatment in India and treatment abroad:</a:t>
            </a:r>
            <a:endParaRPr sz="1600" dirty="0"/>
          </a:p>
          <a:p>
            <a:pPr marL="0" lvl="0" indent="0" algn="l" rtl="0">
              <a:lnSpc>
                <a:spcPct val="90000"/>
              </a:lnSpc>
              <a:spcBef>
                <a:spcPts val="750"/>
              </a:spcBef>
              <a:spcAft>
                <a:spcPts val="0"/>
              </a:spcAft>
              <a:buClr>
                <a:schemeClr val="dk1"/>
              </a:buClr>
              <a:buSzPts val="1600"/>
              <a:buNone/>
            </a:pPr>
            <a:r>
              <a:rPr lang="en-US" sz="1600" b="1" dirty="0"/>
              <a:t>Frequency: </a:t>
            </a:r>
            <a:r>
              <a:rPr lang="en-US" sz="1600" dirty="0"/>
              <a:t>Twice during the entire service of the employee. </a:t>
            </a:r>
            <a:endParaRPr sz="1600" dirty="0"/>
          </a:p>
          <a:p>
            <a:pPr marL="342900" lvl="0" indent="-342900" algn="l" rtl="0">
              <a:lnSpc>
                <a:spcPct val="90000"/>
              </a:lnSpc>
              <a:spcBef>
                <a:spcPts val="750"/>
              </a:spcBef>
              <a:spcAft>
                <a:spcPts val="0"/>
              </a:spcAft>
              <a:buClr>
                <a:schemeClr val="dk1"/>
              </a:buClr>
              <a:buSzPts val="1600"/>
              <a:buAutoNum type="arabicParenR"/>
            </a:pPr>
            <a:r>
              <a:rPr lang="en-US" sz="1600" dirty="0"/>
              <a:t>Overall limit each occasion being  Rs.5, 00,000/-, </a:t>
            </a:r>
            <a:r>
              <a:rPr lang="en-US" sz="1600" dirty="0" err="1"/>
              <a:t>unutilised</a:t>
            </a:r>
            <a:r>
              <a:rPr lang="en-US" sz="1600" dirty="0"/>
              <a:t> portion of limit for one occasion can not be used for another occasion. </a:t>
            </a:r>
            <a:endParaRPr sz="1600" dirty="0"/>
          </a:p>
          <a:p>
            <a:pPr marL="0" lvl="0" indent="0" algn="l" rtl="0">
              <a:lnSpc>
                <a:spcPct val="90000"/>
              </a:lnSpc>
              <a:spcBef>
                <a:spcPts val="750"/>
              </a:spcBef>
              <a:spcAft>
                <a:spcPts val="0"/>
              </a:spcAft>
              <a:buClr>
                <a:schemeClr val="dk1"/>
              </a:buClr>
              <a:buSzPts val="1600"/>
              <a:buNone/>
            </a:pPr>
            <a:r>
              <a:rPr lang="en-US" sz="1600" b="1" dirty="0"/>
              <a:t>Limits: </a:t>
            </a:r>
            <a:r>
              <a:rPr lang="en-US" sz="1600" dirty="0"/>
              <a:t>90% of the amount claimed (of uncovered balance), subject to maximum of  </a:t>
            </a:r>
            <a:r>
              <a:rPr lang="en-US" sz="1600" dirty="0" err="1"/>
              <a:t>Rs</a:t>
            </a:r>
            <a:r>
              <a:rPr lang="en-US" sz="1600" dirty="0"/>
              <a:t>. </a:t>
            </a:r>
            <a:endParaRPr dirty="0"/>
          </a:p>
          <a:p>
            <a:pPr marL="0" lvl="0" indent="0" algn="l" rtl="0">
              <a:lnSpc>
                <a:spcPct val="90000"/>
              </a:lnSpc>
              <a:spcBef>
                <a:spcPts val="750"/>
              </a:spcBef>
              <a:spcAft>
                <a:spcPts val="0"/>
              </a:spcAft>
              <a:buClr>
                <a:schemeClr val="dk1"/>
              </a:buClr>
              <a:buSzPts val="1600"/>
              <a:buNone/>
            </a:pPr>
            <a:r>
              <a:rPr lang="en-US" sz="1600" dirty="0"/>
              <a:t>3, 00,000/- and this provision will uniformly apply for employees as well as their eligible dependents.</a:t>
            </a:r>
            <a:endParaRPr dirty="0"/>
          </a:p>
          <a:p>
            <a:pPr marL="0" lvl="0" indent="0" algn="l" rtl="0">
              <a:lnSpc>
                <a:spcPct val="90000"/>
              </a:lnSpc>
              <a:spcBef>
                <a:spcPts val="750"/>
              </a:spcBef>
              <a:spcAft>
                <a:spcPts val="0"/>
              </a:spcAft>
              <a:buClr>
                <a:schemeClr val="dk1"/>
              </a:buClr>
              <a:buSzPts val="1600"/>
              <a:buNone/>
            </a:pPr>
            <a:r>
              <a:rPr lang="en-US" sz="1600" dirty="0"/>
              <a:t>Further, if the uncovered expenses are beyond ex-gratia eligibility of 3,00,000/- (i.e. beyond 3,33,333/-), the same shall be considered for reimbursement to the extent of 80% of amount in excess of 3,33,333/- subject to overall limit of Ex-gratia Medical Relief  of 5,00,000/-.</a:t>
            </a:r>
            <a:endParaRPr sz="1600" b="1" dirty="0"/>
          </a:p>
          <a:p>
            <a:pPr marL="0" lvl="0" indent="0" algn="l" rtl="0">
              <a:lnSpc>
                <a:spcPct val="90000"/>
              </a:lnSpc>
              <a:spcBef>
                <a:spcPts val="750"/>
              </a:spcBef>
              <a:spcAft>
                <a:spcPts val="0"/>
              </a:spcAft>
              <a:buClr>
                <a:schemeClr val="dk1"/>
              </a:buClr>
              <a:buSzPts val="1600"/>
              <a:buNone/>
            </a:pPr>
            <a:endParaRPr sz="1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4" y="3537856"/>
            <a:ext cx="9144000" cy="3320143"/>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5"/>
          <p:cNvSpPr txBox="1">
            <a:spLocks noGrp="1"/>
          </p:cNvSpPr>
          <p:nvPr>
            <p:ph type="title"/>
          </p:nvPr>
        </p:nvSpPr>
        <p:spPr>
          <a:xfrm>
            <a:off x="593025" y="210746"/>
            <a:ext cx="7886700" cy="7778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400" b="1" u="sng">
                <a:solidFill>
                  <a:srgbClr val="FF0000"/>
                </a:solidFill>
              </a:rPr>
              <a:t>Welfare Schemes available under Dr. Babasaheb Ambedkar</a:t>
            </a:r>
            <a:br>
              <a:rPr lang="en-US" sz="2400" b="1" u="sng">
                <a:solidFill>
                  <a:srgbClr val="FF0000"/>
                </a:solidFill>
              </a:rPr>
            </a:br>
            <a:r>
              <a:rPr lang="en-US" sz="2400" b="1" u="sng">
                <a:solidFill>
                  <a:srgbClr val="FF0000"/>
                </a:solidFill>
              </a:rPr>
              <a:t>Welfare Trust of GIC &amp; GIPSA Companies</a:t>
            </a:r>
            <a:br>
              <a:rPr lang="en-US" sz="2400" b="1" u="sng">
                <a:solidFill>
                  <a:srgbClr val="FF0000"/>
                </a:solidFill>
              </a:rPr>
            </a:br>
            <a:endParaRPr sz="2400" u="sng">
              <a:solidFill>
                <a:srgbClr val="FF0000"/>
              </a:solidFill>
            </a:endParaRPr>
          </a:p>
        </p:txBody>
      </p:sp>
      <p:graphicFrame>
        <p:nvGraphicFramePr>
          <p:cNvPr id="488" name="Google Shape;488;p75"/>
          <p:cNvGraphicFramePr/>
          <p:nvPr/>
        </p:nvGraphicFramePr>
        <p:xfrm>
          <a:off x="391885" y="1143000"/>
          <a:ext cx="8657100" cy="5202675"/>
        </p:xfrm>
        <a:graphic>
          <a:graphicData uri="http://schemas.openxmlformats.org/drawingml/2006/table">
            <a:tbl>
              <a:tblPr>
                <a:noFill/>
                <a:tableStyleId>{A57B362F-2BE5-46EE-9A7C-137111AA460D}</a:tableStyleId>
              </a:tblPr>
              <a:tblGrid>
                <a:gridCol w="3779000"/>
                <a:gridCol w="4878100"/>
              </a:tblGrid>
              <a:tr h="7025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1. Reimbursement of school fees, books, notebooks and school uniforms (maximum 2 children) for children of Part/Full Time Sweepers belonging to SC/ST/OBC employees</a:t>
                      </a:r>
                      <a:endParaRPr sz="1400" b="0" i="0" u="none" strike="noStrike" cap="none" dirty="0">
                        <a:solidFill>
                          <a:srgbClr val="000000"/>
                        </a:solidFill>
                        <a:latin typeface="Calibri"/>
                        <a:ea typeface="Calibri"/>
                        <a:cs typeface="Calibri"/>
                        <a:sym typeface="Calibri"/>
                      </a:endParaRPr>
                    </a:p>
                  </a:txBody>
                  <a:tcPr marL="7400" marR="7400" marT="7400"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Maximum limit Rs.500/- per child</a:t>
                      </a:r>
                      <a:endParaRPr sz="1400" b="0" i="0" u="none" strike="noStrike" cap="none">
                        <a:solidFill>
                          <a:srgbClr val="000000"/>
                        </a:solidFill>
                        <a:latin typeface="Calibri"/>
                        <a:ea typeface="Calibri"/>
                        <a:cs typeface="Calibri"/>
                        <a:sym typeface="Calibri"/>
                      </a:endParaRPr>
                    </a:p>
                  </a:txBody>
                  <a:tcPr marL="7400" marR="7400" marT="7400" marB="0" anchor="ctr"/>
                </a:tc>
              </a:tr>
              <a:tr h="898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 Reimbursement of expenses towards cost of books, fees incurred for MBBS, MBA, Engineering, and L.L.B. for the children of SC/ST/OBC employees from Recognized Universities by UGC after completion of Degree course.</a:t>
                      </a:r>
                      <a:endParaRPr sz="1400" b="0" i="0" u="none" strike="noStrike" cap="none">
                        <a:solidFill>
                          <a:srgbClr val="000000"/>
                        </a:solidFill>
                        <a:latin typeface="Calibri"/>
                        <a:ea typeface="Calibri"/>
                        <a:cs typeface="Calibri"/>
                        <a:sym typeface="Calibri"/>
                      </a:endParaRPr>
                    </a:p>
                  </a:txBody>
                  <a:tcPr marL="7400" marR="7400" marT="7400"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Maximum limit Rs.5,000/- per child on production of Degree Certificate</a:t>
                      </a:r>
                      <a:endParaRPr sz="1400" b="0" i="0" u="none" strike="noStrike" cap="none">
                        <a:solidFill>
                          <a:srgbClr val="000000"/>
                        </a:solidFill>
                        <a:latin typeface="Calibri"/>
                        <a:ea typeface="Calibri"/>
                        <a:cs typeface="Calibri"/>
                        <a:sym typeface="Calibri"/>
                      </a:endParaRPr>
                    </a:p>
                  </a:txBody>
                  <a:tcPr marL="7400" marR="7400" marT="7400" marB="0" anchor="ctr"/>
                </a:tc>
              </a:tr>
              <a:tr h="5635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 For passing Insurance examinations for SC/ST/OBC employees</a:t>
                      </a:r>
                      <a:endParaRPr sz="1400" b="0" i="0" u="none" strike="noStrike" cap="none">
                        <a:solidFill>
                          <a:srgbClr val="000000"/>
                        </a:solidFill>
                        <a:latin typeface="Calibri"/>
                        <a:ea typeface="Calibri"/>
                        <a:cs typeface="Calibri"/>
                        <a:sym typeface="Calibri"/>
                      </a:endParaRPr>
                    </a:p>
                  </a:txBody>
                  <a:tcPr marL="7400" marR="7400" marT="7400"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Licentiate : Rs.500/-</a:t>
                      </a:r>
                      <a:br>
                        <a:rPr lang="en-US" sz="1400" u="none" strike="noStrike" cap="none"/>
                      </a:br>
                      <a:r>
                        <a:rPr lang="en-US" sz="1400" u="none" strike="noStrike" cap="none"/>
                        <a:t>Associate : Rs.1,000/-</a:t>
                      </a:r>
                      <a:br>
                        <a:rPr lang="en-US" sz="1400" u="none" strike="noStrike" cap="none"/>
                      </a:br>
                      <a:r>
                        <a:rPr lang="en-US" sz="1400" u="none" strike="noStrike" cap="none"/>
                        <a:t>Fellow : Rs.2,000/-</a:t>
                      </a:r>
                      <a:endParaRPr sz="1400" b="0" i="0" u="none" strike="noStrike" cap="none">
                        <a:solidFill>
                          <a:srgbClr val="000000"/>
                        </a:solidFill>
                        <a:latin typeface="Calibri"/>
                        <a:ea typeface="Calibri"/>
                        <a:cs typeface="Calibri"/>
                        <a:sym typeface="Calibri"/>
                      </a:endParaRPr>
                    </a:p>
                  </a:txBody>
                  <a:tcPr marL="7400" marR="7400" marT="7400" marB="0" anchor="ctr"/>
                </a:tc>
              </a:tr>
              <a:tr h="10482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 Dr. Babasaheb Ambedkar Scholarship for Higher Education: For Medical, Engineering, P.H.D.(Doctorate) for the sons/daughters of Class IV SC/ST/OBC employees from RecognizedUniversities by UGC after completion of Degree course.</a:t>
                      </a:r>
                      <a:endParaRPr sz="1400" b="0" i="0" u="none" strike="noStrike" cap="none">
                        <a:solidFill>
                          <a:srgbClr val="000000"/>
                        </a:solidFill>
                        <a:latin typeface="Calibri"/>
                        <a:ea typeface="Calibri"/>
                        <a:cs typeface="Calibri"/>
                        <a:sym typeface="Calibri"/>
                      </a:endParaRPr>
                    </a:p>
                  </a:txBody>
                  <a:tcPr marL="7400" marR="7400" marT="7400"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Rs.25,000/- on production of Degree Certificate.</a:t>
                      </a:r>
                      <a:endParaRPr sz="1400" b="0" i="0" u="none" strike="noStrike" cap="none">
                        <a:solidFill>
                          <a:srgbClr val="000000"/>
                        </a:solidFill>
                        <a:latin typeface="Calibri"/>
                        <a:ea typeface="Calibri"/>
                        <a:cs typeface="Calibri"/>
                        <a:sym typeface="Calibri"/>
                      </a:endParaRPr>
                    </a:p>
                  </a:txBody>
                  <a:tcPr marL="7400" marR="7400" marT="7400" marB="0" anchor="ctr"/>
                </a:tc>
              </a:tr>
              <a:tr h="898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Dr. Babasaheb Ambedkar State Merit Scholarship : Son/Daughter of SC/ST employees who stood first in the respective State/Union Territory of class 10th and 12th.</a:t>
                      </a:r>
                      <a:endParaRPr sz="1400" b="0" i="0" u="none" strike="noStrike" cap="none">
                        <a:solidFill>
                          <a:srgbClr val="000000"/>
                        </a:solidFill>
                        <a:latin typeface="Calibri"/>
                        <a:ea typeface="Calibri"/>
                        <a:cs typeface="Calibri"/>
                        <a:sym typeface="Calibri"/>
                      </a:endParaRPr>
                    </a:p>
                  </a:txBody>
                  <a:tcPr marL="7400" marR="7400" marT="7400"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 laptop or Rs.25,000/- whichever is less on production of necessary certificate.</a:t>
                      </a:r>
                      <a:endParaRPr sz="1400" b="0" i="0" u="none" strike="noStrike" cap="none">
                        <a:solidFill>
                          <a:srgbClr val="000000"/>
                        </a:solidFill>
                        <a:latin typeface="Calibri"/>
                        <a:ea typeface="Calibri"/>
                        <a:cs typeface="Calibri"/>
                        <a:sym typeface="Calibri"/>
                      </a:endParaRPr>
                    </a:p>
                  </a:txBody>
                  <a:tcPr marL="7400" marR="7400" marT="7400" marB="0" anchor="ctr"/>
                </a:tc>
              </a:tr>
              <a:tr h="4492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 Dr. Babasaheb Ambedkar Special Grant. For wedding of one daughter of class IV SC/ST employee.</a:t>
                      </a:r>
                      <a:endParaRPr sz="1400" b="0" i="0" u="none" strike="noStrike" cap="none">
                        <a:solidFill>
                          <a:srgbClr val="000000"/>
                        </a:solidFill>
                        <a:latin typeface="Calibri"/>
                        <a:ea typeface="Calibri"/>
                        <a:cs typeface="Calibri"/>
                        <a:sym typeface="Calibri"/>
                      </a:endParaRPr>
                    </a:p>
                  </a:txBody>
                  <a:tcPr marL="7400" marR="7400" marT="7400"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Rs.11,000/- on production of necessary proofs.</a:t>
                      </a:r>
                      <a:endParaRPr sz="1400" b="0" i="0" u="none" strike="noStrike" cap="none" dirty="0">
                        <a:solidFill>
                          <a:srgbClr val="000000"/>
                        </a:solidFill>
                        <a:latin typeface="Calibri"/>
                        <a:ea typeface="Calibri"/>
                        <a:cs typeface="Calibri"/>
                        <a:sym typeface="Calibri"/>
                      </a:endParaRPr>
                    </a:p>
                  </a:txBody>
                  <a:tcPr marL="7400" marR="7400" marT="7400" marB="0"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6"/>
          <p:cNvSpPr txBox="1">
            <a:spLocks noGrp="1"/>
          </p:cNvSpPr>
          <p:nvPr>
            <p:ph type="title"/>
          </p:nvPr>
        </p:nvSpPr>
        <p:spPr>
          <a:xfrm>
            <a:off x="628650" y="365126"/>
            <a:ext cx="7886700" cy="5611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a:t>ESTABLISHMENT</a:t>
            </a:r>
            <a:endParaRPr/>
          </a:p>
        </p:txBody>
      </p:sp>
      <p:sp>
        <p:nvSpPr>
          <p:cNvPr id="494" name="Google Shape;494;p76"/>
          <p:cNvSpPr txBox="1">
            <a:spLocks noGrp="1"/>
          </p:cNvSpPr>
          <p:nvPr>
            <p:ph type="body" idx="1"/>
          </p:nvPr>
        </p:nvSpPr>
        <p:spPr>
          <a:xfrm>
            <a:off x="344384" y="1148731"/>
            <a:ext cx="8526484" cy="5548952"/>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Room rent of Transit flat/Guest house: </a:t>
            </a:r>
            <a:endParaRPr/>
          </a:p>
          <a:p>
            <a:pPr marL="0" lvl="0" indent="0" algn="l" rtl="0">
              <a:lnSpc>
                <a:spcPct val="90000"/>
              </a:lnSpc>
              <a:spcBef>
                <a:spcPts val="750"/>
              </a:spcBef>
              <a:spcAft>
                <a:spcPts val="0"/>
              </a:spcAft>
              <a:buClr>
                <a:schemeClr val="dk1"/>
              </a:buClr>
              <a:buSzPts val="2100"/>
              <a:buNone/>
            </a:pPr>
            <a:r>
              <a:rPr lang="en-US"/>
              <a:t>Company officials including retired : Single occupancy—12/day.</a:t>
            </a:r>
            <a:endParaRPr/>
          </a:p>
          <a:p>
            <a:pPr marL="0" lvl="0" indent="0" algn="l" rtl="0">
              <a:lnSpc>
                <a:spcPct val="90000"/>
              </a:lnSpc>
              <a:spcBef>
                <a:spcPts val="750"/>
              </a:spcBef>
              <a:spcAft>
                <a:spcPts val="0"/>
              </a:spcAft>
              <a:buClr>
                <a:schemeClr val="dk1"/>
              </a:buClr>
              <a:buSzPts val="2100"/>
              <a:buNone/>
            </a:pPr>
            <a:r>
              <a:rPr lang="en-US"/>
              <a:t>                                                                  Double occupancy—Rs. 16/day</a:t>
            </a:r>
            <a:endParaRPr/>
          </a:p>
          <a:p>
            <a:pPr marL="0" lvl="0" indent="0" algn="l" rtl="0">
              <a:lnSpc>
                <a:spcPct val="90000"/>
              </a:lnSpc>
              <a:spcBef>
                <a:spcPts val="750"/>
              </a:spcBef>
              <a:spcAft>
                <a:spcPts val="0"/>
              </a:spcAft>
              <a:buClr>
                <a:schemeClr val="dk1"/>
              </a:buClr>
              <a:buSzPts val="2100"/>
              <a:buNone/>
            </a:pPr>
            <a:r>
              <a:rPr lang="en-US"/>
              <a:t>Govt. officials and other PSU: Single occupancy—50/day.</a:t>
            </a:r>
            <a:endParaRPr/>
          </a:p>
          <a:p>
            <a:pPr marL="0" lvl="0" indent="0" algn="l" rtl="0">
              <a:lnSpc>
                <a:spcPct val="90000"/>
              </a:lnSpc>
              <a:spcBef>
                <a:spcPts val="750"/>
              </a:spcBef>
              <a:spcAft>
                <a:spcPts val="0"/>
              </a:spcAft>
              <a:buClr>
                <a:schemeClr val="dk1"/>
              </a:buClr>
              <a:buSzPts val="2100"/>
              <a:buNone/>
            </a:pPr>
            <a:r>
              <a:rPr lang="en-US"/>
              <a:t>                                                      Double occupancy—Rs. 100/day</a:t>
            </a:r>
            <a:endParaRPr/>
          </a:p>
          <a:p>
            <a:pPr marL="0" lvl="0" indent="0" algn="l" rtl="0">
              <a:lnSpc>
                <a:spcPct val="90000"/>
              </a:lnSpc>
              <a:spcBef>
                <a:spcPts val="750"/>
              </a:spcBef>
              <a:spcAft>
                <a:spcPts val="0"/>
              </a:spcAft>
              <a:buClr>
                <a:schemeClr val="dk1"/>
              </a:buClr>
              <a:buSzPts val="2100"/>
              <a:buNone/>
            </a:pPr>
            <a:r>
              <a:rPr lang="en-US"/>
              <a:t>Other: Single occupancy—Rs. 150/day.</a:t>
            </a:r>
            <a:endParaRPr/>
          </a:p>
          <a:p>
            <a:pPr marL="0" lvl="0" indent="0" algn="l" rtl="0">
              <a:lnSpc>
                <a:spcPct val="90000"/>
              </a:lnSpc>
              <a:spcBef>
                <a:spcPts val="750"/>
              </a:spcBef>
              <a:spcAft>
                <a:spcPts val="0"/>
              </a:spcAft>
              <a:buClr>
                <a:schemeClr val="dk1"/>
              </a:buClr>
              <a:buSzPts val="2100"/>
              <a:buNone/>
            </a:pPr>
            <a:r>
              <a:rPr lang="en-US"/>
              <a:t>             Double occupancy—Rs. 300/day.</a:t>
            </a:r>
            <a:endParaRPr/>
          </a:p>
          <a:p>
            <a:pPr marL="171450" lvl="0" indent="-171450" algn="l" rtl="0">
              <a:lnSpc>
                <a:spcPct val="90000"/>
              </a:lnSpc>
              <a:spcBef>
                <a:spcPts val="750"/>
              </a:spcBef>
              <a:spcAft>
                <a:spcPts val="0"/>
              </a:spcAft>
              <a:buClr>
                <a:schemeClr val="dk1"/>
              </a:buClr>
              <a:buSzPts val="2100"/>
              <a:buChar char="•"/>
            </a:pPr>
            <a:r>
              <a:rPr lang="en-US"/>
              <a:t>Occupation in Transit Flat/Guest house: No stay beyond 180 days.</a:t>
            </a:r>
            <a:endParaRPr/>
          </a:p>
          <a:p>
            <a:pPr marL="171450" lvl="0" indent="-171450" algn="l" rtl="0">
              <a:lnSpc>
                <a:spcPct val="90000"/>
              </a:lnSpc>
              <a:spcBef>
                <a:spcPts val="750"/>
              </a:spcBef>
              <a:spcAft>
                <a:spcPts val="0"/>
              </a:spcAft>
              <a:buClr>
                <a:schemeClr val="dk1"/>
              </a:buClr>
              <a:buSzPts val="2100"/>
              <a:buChar char="•"/>
            </a:pPr>
            <a:r>
              <a:rPr lang="en-US"/>
              <a:t> Bachelor Accommodation: 1) No family allowed. 2) Rs. 450 p.m. </a:t>
            </a:r>
            <a:endParaRPr/>
          </a:p>
          <a:p>
            <a:pPr marL="171450" lvl="0" indent="-171450" algn="l" rtl="0">
              <a:lnSpc>
                <a:spcPct val="90000"/>
              </a:lnSpc>
              <a:spcBef>
                <a:spcPts val="750"/>
              </a:spcBef>
              <a:spcAft>
                <a:spcPts val="0"/>
              </a:spcAft>
              <a:buClr>
                <a:schemeClr val="dk1"/>
              </a:buClr>
              <a:buSzPts val="2100"/>
              <a:buChar char="•"/>
            </a:pPr>
            <a:r>
              <a:rPr lang="en-US"/>
              <a:t>No HRA recovery. No caretaker.  </a:t>
            </a:r>
            <a:endParaRPr/>
          </a:p>
          <a:p>
            <a:pPr marL="0" lvl="0" indent="0" algn="l" rtl="0">
              <a:lnSpc>
                <a:spcPct val="90000"/>
              </a:lnSpc>
              <a:spcBef>
                <a:spcPts val="750"/>
              </a:spcBef>
              <a:spcAft>
                <a:spcPts val="0"/>
              </a:spcAft>
              <a:buClr>
                <a:schemeClr val="dk1"/>
              </a:buClr>
              <a:buSzPts val="2100"/>
              <a:buNone/>
            </a:pPr>
            <a:r>
              <a:rPr lang="en-US"/>
              <a:t>Carpet area of DO: 2000 sq. feet + 10%</a:t>
            </a:r>
            <a:endParaRPr/>
          </a:p>
          <a:p>
            <a:pPr marL="0" lvl="0" indent="0" algn="l" rtl="0">
              <a:lnSpc>
                <a:spcPct val="90000"/>
              </a:lnSpc>
              <a:spcBef>
                <a:spcPts val="750"/>
              </a:spcBef>
              <a:spcAft>
                <a:spcPts val="0"/>
              </a:spcAft>
              <a:buClr>
                <a:schemeClr val="dk1"/>
              </a:buClr>
              <a:buSzPts val="2100"/>
              <a:buNone/>
            </a:pPr>
            <a:r>
              <a:rPr lang="en-US"/>
              <a:t>                            BO: 1000 sq. feet + 10% addnl.</a:t>
            </a:r>
            <a:endParaRPr/>
          </a:p>
          <a:p>
            <a:pPr marL="0" lvl="0" indent="0" algn="l" rtl="0">
              <a:lnSpc>
                <a:spcPct val="90000"/>
              </a:lnSpc>
              <a:spcBef>
                <a:spcPts val="750"/>
              </a:spcBef>
              <a:spcAft>
                <a:spcPts val="0"/>
              </a:spcAft>
              <a:buClr>
                <a:schemeClr val="dk1"/>
              </a:buClr>
              <a:buSzPts val="2100"/>
              <a:buNone/>
            </a:pPr>
            <a:r>
              <a:rPr lang="en-US"/>
              <a:t>                                                               </a:t>
            </a:r>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7"/>
          <p:cNvSpPr/>
          <p:nvPr/>
        </p:nvSpPr>
        <p:spPr>
          <a:xfrm>
            <a:off x="0" y="0"/>
            <a:ext cx="9144000" cy="461665"/>
          </a:xfrm>
          <a:prstGeom prst="rect">
            <a:avLst/>
          </a:prstGeom>
          <a:solidFill>
            <a:srgbClr val="323F4F"/>
          </a:solidFill>
          <a:ln>
            <a:noFill/>
          </a:ln>
        </p:spPr>
        <p:txBody>
          <a:bodyPr spcFirstLastPara="1" wrap="square" lIns="91425" tIns="45700" rIns="91425" bIns="45700" anchor="ctr" anchorCtr="0">
            <a:noAutofit/>
          </a:bodyPr>
          <a:lstStyle/>
          <a:p>
            <a:pPr marL="0" marR="0" lvl="0" indent="457200" algn="just" rtl="0">
              <a:lnSpc>
                <a:spcPct val="100000"/>
              </a:lnSpc>
              <a:spcBef>
                <a:spcPts val="0"/>
              </a:spcBef>
              <a:spcAft>
                <a:spcPts val="0"/>
              </a:spcAft>
              <a:buClr>
                <a:srgbClr val="000000"/>
              </a:buClr>
              <a:buSzPts val="2400"/>
              <a:buFont typeface="Arial"/>
              <a:buNone/>
            </a:pPr>
            <a:r>
              <a:rPr lang="en-US" sz="2400" b="1" i="1" u="none" strike="noStrike" cap="none" dirty="0">
                <a:solidFill>
                  <a:srgbClr val="FFFF99"/>
                </a:solidFill>
                <a:latin typeface="Calibri"/>
                <a:ea typeface="Calibri"/>
                <a:cs typeface="Calibri"/>
                <a:sym typeface="Calibri"/>
              </a:rPr>
              <a:t>PROMOTION POLICY FOR OFFICERS- 2006</a:t>
            </a:r>
            <a:endParaRPr sz="1400" b="0" i="0" u="none" strike="noStrike" cap="none" dirty="0">
              <a:solidFill>
                <a:srgbClr val="000000"/>
              </a:solidFill>
              <a:latin typeface="Arial"/>
              <a:ea typeface="Arial"/>
              <a:cs typeface="Arial"/>
              <a:sym typeface="Arial"/>
            </a:endParaRPr>
          </a:p>
        </p:txBody>
      </p:sp>
      <p:sp>
        <p:nvSpPr>
          <p:cNvPr id="500" name="Google Shape;500;p77"/>
          <p:cNvSpPr/>
          <p:nvPr/>
        </p:nvSpPr>
        <p:spPr>
          <a:xfrm>
            <a:off x="228600" y="838200"/>
            <a:ext cx="8686800" cy="3786188"/>
          </a:xfrm>
          <a:prstGeom prst="rect">
            <a:avLst/>
          </a:prstGeom>
          <a:noFill/>
          <a:ln>
            <a:noFill/>
          </a:ln>
        </p:spPr>
        <p:txBody>
          <a:bodyPr spcFirstLastPara="1" wrap="square" lIns="91425" tIns="45700" rIns="91425" bIns="45700" anchor="ctr" anchorCtr="0">
            <a:noAutofit/>
          </a:bodyPr>
          <a:lstStyle/>
          <a:p>
            <a:pPr marL="347663" marR="0" lvl="0" indent="-347663" algn="just" rtl="0">
              <a:lnSpc>
                <a:spcPct val="150000"/>
              </a:lnSpc>
              <a:spcBef>
                <a:spcPts val="0"/>
              </a:spcBef>
              <a:spcAft>
                <a:spcPts val="0"/>
              </a:spcAft>
              <a:buClr>
                <a:schemeClr val="lt1"/>
              </a:buClr>
              <a:buSzPts val="1500"/>
              <a:buFont typeface="Noto Sans Symbols"/>
              <a:buChar char="❖"/>
            </a:pPr>
            <a:r>
              <a:rPr lang="en-US" sz="2000" b="1" i="0" u="none" strike="noStrike" cap="none" dirty="0">
                <a:solidFill>
                  <a:schemeClr val="dk1"/>
                </a:solidFill>
                <a:latin typeface="Calibri"/>
                <a:ea typeface="Calibri"/>
                <a:cs typeface="Calibri"/>
                <a:sym typeface="Calibri"/>
              </a:rPr>
              <a:t>1990 Policy was replaced the 2006 Policy</a:t>
            </a:r>
            <a:endParaRPr sz="2000" b="1" i="0" u="none" strike="noStrike" cap="none" dirty="0">
              <a:solidFill>
                <a:schemeClr val="dk1"/>
              </a:solidFill>
              <a:latin typeface="Arial"/>
              <a:ea typeface="Arial"/>
              <a:cs typeface="Arial"/>
              <a:sym typeface="Arial"/>
            </a:endParaRPr>
          </a:p>
          <a:p>
            <a:pPr marL="347663" marR="0" lvl="0" indent="-347663" algn="just" rtl="0">
              <a:lnSpc>
                <a:spcPct val="150000"/>
              </a:lnSpc>
              <a:spcBef>
                <a:spcPts val="0"/>
              </a:spcBef>
              <a:spcAft>
                <a:spcPts val="0"/>
              </a:spcAft>
              <a:buClr>
                <a:schemeClr val="lt1"/>
              </a:buClr>
              <a:buSzPts val="1500"/>
              <a:buFont typeface="Noto Sans Symbols"/>
              <a:buChar char="❖"/>
            </a:pPr>
            <a:r>
              <a:rPr lang="en-US" sz="2000" b="1" i="0" u="none" strike="noStrike" cap="none" dirty="0">
                <a:solidFill>
                  <a:schemeClr val="dk1"/>
                </a:solidFill>
                <a:latin typeface="Calibri"/>
                <a:ea typeface="Calibri"/>
                <a:cs typeface="Calibri"/>
                <a:sym typeface="Calibri"/>
              </a:rPr>
              <a:t>The Policy is applicable to all promotions up to &amp; including Scale VII(GM)</a:t>
            </a:r>
            <a:endParaRPr sz="2000" b="1" i="0" u="none" strike="noStrike" cap="none" dirty="0">
              <a:solidFill>
                <a:schemeClr val="dk1"/>
              </a:solidFill>
              <a:latin typeface="Arial"/>
              <a:ea typeface="Arial"/>
              <a:cs typeface="Arial"/>
              <a:sym typeface="Arial"/>
            </a:endParaRPr>
          </a:p>
          <a:p>
            <a:pPr marL="347663" marR="0" lvl="0" indent="-347663" algn="just" rtl="0">
              <a:lnSpc>
                <a:spcPct val="100000"/>
              </a:lnSpc>
              <a:spcBef>
                <a:spcPts val="600"/>
              </a:spcBef>
              <a:spcAft>
                <a:spcPts val="0"/>
              </a:spcAft>
              <a:buClr>
                <a:schemeClr val="lt1"/>
              </a:buClr>
              <a:buSzPts val="1500"/>
              <a:buFont typeface="Noto Sans Symbols"/>
              <a:buChar char="❖"/>
            </a:pPr>
            <a:r>
              <a:rPr lang="en-US" sz="2000" b="1" i="0" u="none" strike="noStrike" cap="none" dirty="0">
                <a:solidFill>
                  <a:schemeClr val="dk1"/>
                </a:solidFill>
                <a:latin typeface="Calibri"/>
                <a:ea typeface="Calibri"/>
                <a:cs typeface="Calibri"/>
                <a:sym typeface="Calibri"/>
              </a:rPr>
              <a:t>Promotions from Scale V to VI and from Scale VI to VII are held within 4 GIPSA member Cos. And GIC taken together, based on a common seniority list for Scale V &amp; VI officers for all the five companies</a:t>
            </a:r>
            <a:endParaRPr sz="2000" b="1" i="0" u="none" strike="noStrike" cap="none" dirty="0">
              <a:solidFill>
                <a:schemeClr val="dk1"/>
              </a:solidFill>
              <a:latin typeface="Arial"/>
              <a:ea typeface="Arial"/>
              <a:cs typeface="Arial"/>
              <a:sym typeface="Arial"/>
            </a:endParaRPr>
          </a:p>
          <a:p>
            <a:pPr marL="347663" marR="0" lvl="0" indent="-347663" algn="just" rtl="0">
              <a:lnSpc>
                <a:spcPct val="100000"/>
              </a:lnSpc>
              <a:spcBef>
                <a:spcPts val="600"/>
              </a:spcBef>
              <a:spcAft>
                <a:spcPts val="0"/>
              </a:spcAft>
              <a:buClr>
                <a:schemeClr val="lt1"/>
              </a:buClr>
              <a:buSzPts val="1500"/>
              <a:buFont typeface="Noto Sans Symbols"/>
              <a:buChar char="❖"/>
            </a:pPr>
            <a:r>
              <a:rPr lang="en-US" sz="2000" b="1" i="0" u="none" strike="noStrike" cap="none" dirty="0">
                <a:solidFill>
                  <a:schemeClr val="dk1"/>
                </a:solidFill>
                <a:latin typeface="Calibri"/>
                <a:ea typeface="Calibri"/>
                <a:cs typeface="Calibri"/>
                <a:sym typeface="Calibri"/>
              </a:rPr>
              <a:t>Other promotions within the company up to Scale V are based on all India Seniority lists of officers in Scale I, II, III &amp; IV cadres. </a:t>
            </a:r>
            <a:endParaRPr sz="2000" b="1" i="0" u="none" strike="noStrike" cap="none" dirty="0">
              <a:solidFill>
                <a:schemeClr val="dk1"/>
              </a:solidFill>
              <a:latin typeface="Arial"/>
              <a:ea typeface="Arial"/>
              <a:cs typeface="Arial"/>
              <a:sym typeface="Arial"/>
            </a:endParaRPr>
          </a:p>
          <a:p>
            <a:pPr marL="347663" marR="0" lvl="0" indent="-347663" algn="just" rtl="0">
              <a:lnSpc>
                <a:spcPct val="150000"/>
              </a:lnSpc>
              <a:spcBef>
                <a:spcPts val="600"/>
              </a:spcBef>
              <a:spcAft>
                <a:spcPts val="0"/>
              </a:spcAft>
              <a:buClr>
                <a:schemeClr val="lt1"/>
              </a:buClr>
              <a:buSzPts val="1500"/>
              <a:buFont typeface="Noto Sans Symbols"/>
              <a:buChar char="❖"/>
            </a:pPr>
            <a:r>
              <a:rPr lang="en-US" sz="2000" b="1" i="0" u="none" strike="noStrike" cap="none" dirty="0">
                <a:solidFill>
                  <a:schemeClr val="dk1"/>
                </a:solidFill>
                <a:latin typeface="Calibri"/>
                <a:ea typeface="Calibri"/>
                <a:cs typeface="Calibri"/>
                <a:sym typeface="Calibri"/>
              </a:rPr>
              <a:t>Eligibility Criteria for promotion to Scale VI &amp; VII - minimum 2 years service</a:t>
            </a:r>
            <a:endParaRPr sz="2000" b="1" i="0" u="none" strike="noStrike" cap="none" dirty="0">
              <a:solidFill>
                <a:schemeClr val="dk1"/>
              </a:solidFill>
              <a:latin typeface="Arial"/>
              <a:ea typeface="Arial"/>
              <a:cs typeface="Arial"/>
              <a:sym typeface="Arial"/>
            </a:endParaRPr>
          </a:p>
          <a:p>
            <a:pPr marL="347663" marR="0" lvl="0" indent="-347663" algn="just" rtl="0">
              <a:lnSpc>
                <a:spcPct val="150000"/>
              </a:lnSpc>
              <a:spcBef>
                <a:spcPts val="600"/>
              </a:spcBef>
              <a:spcAft>
                <a:spcPts val="0"/>
              </a:spcAft>
              <a:buClr>
                <a:schemeClr val="lt1"/>
              </a:buClr>
              <a:buSzPts val="1500"/>
              <a:buFont typeface="Noto Sans Symbols"/>
              <a:buChar char="❖"/>
            </a:pPr>
            <a:r>
              <a:rPr lang="en-US" sz="2000" b="1" i="0" u="none" strike="noStrike" cap="none" dirty="0">
                <a:solidFill>
                  <a:schemeClr val="dk1"/>
                </a:solidFill>
                <a:latin typeface="Calibri"/>
                <a:ea typeface="Calibri"/>
                <a:cs typeface="Calibri"/>
                <a:sym typeface="Calibri"/>
              </a:rPr>
              <a:t>Eligibility Criteria for promotion to Scale II to V – minimum 3 years service</a:t>
            </a:r>
            <a:endParaRPr sz="2000" b="1" i="0" u="none" strike="noStrike" cap="none" dirty="0">
              <a:solidFill>
                <a:schemeClr val="dk1"/>
              </a:solidFill>
              <a:latin typeface="Arial"/>
              <a:ea typeface="Arial"/>
              <a:cs typeface="Arial"/>
              <a:sym typeface="Arial"/>
            </a:endParaRPr>
          </a:p>
        </p:txBody>
      </p:sp>
      <p:sp>
        <p:nvSpPr>
          <p:cNvPr id="501" name="Google Shape;501;p77"/>
          <p:cNvSpPr/>
          <p:nvPr/>
        </p:nvSpPr>
        <p:spPr>
          <a:xfrm>
            <a:off x="635330" y="5029560"/>
            <a:ext cx="7873340"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757070"/>
                </a:solidFill>
                <a:latin typeface="Arial"/>
                <a:ea typeface="Arial"/>
                <a:cs typeface="Arial"/>
                <a:sym typeface="Arial"/>
              </a:rPr>
              <a:t>Zone of Consideration:</a:t>
            </a:r>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57070"/>
                </a:solidFill>
                <a:latin typeface="Arial"/>
                <a:ea typeface="Arial"/>
                <a:cs typeface="Arial"/>
                <a:sym typeface="Arial"/>
              </a:rPr>
              <a:t>	(a) Scale-IV to V: 5 times the number of vacancies,</a:t>
            </a:r>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57070"/>
                </a:solidFill>
                <a:latin typeface="Arial"/>
                <a:ea typeface="Arial"/>
                <a:cs typeface="Arial"/>
                <a:sym typeface="Arial"/>
              </a:rPr>
              <a:t>	(b) Scale-III to IV: 4 times the number of vacancies,</a:t>
            </a:r>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57070"/>
                </a:solidFill>
                <a:latin typeface="Arial"/>
                <a:ea typeface="Arial"/>
                <a:cs typeface="Arial"/>
                <a:sym typeface="Arial"/>
              </a:rPr>
              <a:t>	(c) Scale-II to III and Scale-I to II: 3 times the no. of vacancies.</a:t>
            </a:r>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8"/>
          <p:cNvSpPr/>
          <p:nvPr/>
        </p:nvSpPr>
        <p:spPr>
          <a:xfrm>
            <a:off x="0" y="0"/>
            <a:ext cx="9144000" cy="707886"/>
          </a:xfrm>
          <a:prstGeom prst="rect">
            <a:avLst/>
          </a:prstGeom>
          <a:solidFill>
            <a:srgbClr val="323F4F"/>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1" u="none" strike="noStrike" cap="none">
                <a:solidFill>
                  <a:srgbClr val="FFFF99"/>
                </a:solidFill>
                <a:latin typeface="Calibri"/>
                <a:ea typeface="Calibri"/>
                <a:cs typeface="Calibri"/>
                <a:sym typeface="Calibri"/>
              </a:rPr>
              <a:t>Criteria for promotion up to Scale V and scheme of weightage to various parameters</a:t>
            </a:r>
            <a:endParaRPr sz="1400" b="0" i="0" u="none" strike="noStrike" cap="none">
              <a:solidFill>
                <a:srgbClr val="000000"/>
              </a:solidFill>
              <a:latin typeface="Arial"/>
              <a:ea typeface="Arial"/>
              <a:cs typeface="Arial"/>
              <a:sym typeface="Arial"/>
            </a:endParaRPr>
          </a:p>
        </p:txBody>
      </p:sp>
      <p:graphicFrame>
        <p:nvGraphicFramePr>
          <p:cNvPr id="507" name="Google Shape;507;p78"/>
          <p:cNvGraphicFramePr/>
          <p:nvPr/>
        </p:nvGraphicFramePr>
        <p:xfrm>
          <a:off x="457199" y="914400"/>
          <a:ext cx="8496800" cy="1850136"/>
        </p:xfrm>
        <a:graphic>
          <a:graphicData uri="http://schemas.openxmlformats.org/drawingml/2006/table">
            <a:tbl>
              <a:tblPr>
                <a:noFill/>
                <a:tableStyleId>{F4AD77D5-E34E-4C20-AE07-67A292CDD662}</a:tableStyleId>
              </a:tblPr>
              <a:tblGrid>
                <a:gridCol w="8496800"/>
              </a:tblGrid>
              <a:tr h="1219200">
                <a:tc>
                  <a:txBody>
                    <a:bodyPr/>
                    <a:lstStyle/>
                    <a:p>
                      <a:pPr marL="0" marR="0" lvl="0" indent="0" algn="l" rtl="0">
                        <a:lnSpc>
                          <a:spcPct val="115000"/>
                        </a:lnSpc>
                        <a:spcBef>
                          <a:spcPts val="0"/>
                        </a:spcBef>
                        <a:spcAft>
                          <a:spcPts val="0"/>
                        </a:spcAft>
                        <a:buClr>
                          <a:srgbClr val="FF0000"/>
                        </a:buClr>
                        <a:buSzPts val="1800"/>
                        <a:buFont typeface="Arial"/>
                        <a:buNone/>
                      </a:pPr>
                      <a:r>
                        <a:rPr lang="en-US" sz="1800" u="none" strike="noStrike" cap="none">
                          <a:solidFill>
                            <a:srgbClr val="FF0000"/>
                          </a:solidFill>
                          <a:latin typeface="Calibri"/>
                          <a:ea typeface="Calibri"/>
                          <a:cs typeface="Calibri"/>
                          <a:sym typeface="Calibri"/>
                        </a:rPr>
                        <a:t>Quota for promotion under FT is increased to 40%.</a:t>
                      </a:r>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However, in case the total no. of candidates </a:t>
                      </a:r>
                      <a:endParaRPr sz="1600" u="none" strike="noStrike" cap="none"/>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successful in the written examination for that cadre under fast track is less </a:t>
                      </a:r>
                      <a:endParaRPr sz="1600" u="none" strike="noStrike" cap="none"/>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than 1.5 times the no. of such vacancies, the no . of vacancies will be suitably </a:t>
                      </a:r>
                      <a:endParaRPr sz="1600" u="none" strike="noStrike" cap="none"/>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Reduced. After reducing the vacancies, in this way and unfilled vacancies under </a:t>
                      </a:r>
                      <a:endParaRPr sz="1600" u="none" strike="noStrike" cap="none"/>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fast track, if any, would be shifted to normal channel.</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FF0000"/>
                        </a:buClr>
                        <a:buSzPts val="1800"/>
                        <a:buFont typeface="Arial"/>
                        <a:buNone/>
                      </a:pPr>
                      <a:r>
                        <a:rPr lang="en-US" sz="1800" u="none" strike="noStrike" cap="none">
                          <a:solidFill>
                            <a:srgbClr val="FF0000"/>
                          </a:solidFill>
                          <a:latin typeface="Calibri"/>
                          <a:ea typeface="Calibri"/>
                          <a:cs typeface="Calibri"/>
                          <a:sym typeface="Calibri"/>
                        </a:rPr>
                        <a:t>NO Interview for FT from scale-I to scale-II. </a:t>
                      </a:r>
                      <a:endParaRPr sz="1400" u="none" strike="noStrike" cap="none"/>
                    </a:p>
                  </a:txBody>
                  <a:tcPr marL="66500" marR="665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pic>
        <p:nvPicPr>
          <p:cNvPr id="508" name="Google Shape;508;p78"/>
          <p:cNvPicPr preferRelativeResize="0"/>
          <p:nvPr/>
        </p:nvPicPr>
        <p:blipFill rotWithShape="1">
          <a:blip r:embed="rId3">
            <a:alphaModFix/>
          </a:blip>
          <a:srcRect/>
          <a:stretch/>
        </p:blipFill>
        <p:spPr>
          <a:xfrm>
            <a:off x="480787" y="3063478"/>
            <a:ext cx="8294913" cy="3718322"/>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9"/>
          <p:cNvSpPr txBox="1"/>
          <p:nvPr/>
        </p:nvSpPr>
        <p:spPr>
          <a:xfrm>
            <a:off x="155121" y="-94013"/>
            <a:ext cx="8360229" cy="812471"/>
          </a:xfrm>
          <a:prstGeom prst="rect">
            <a:avLst/>
          </a:prstGeom>
          <a:noFill/>
          <a:ln>
            <a:noFill/>
          </a:ln>
        </p:spPr>
        <p:txBody>
          <a:bodyPr spcFirstLastPara="1" wrap="square" lIns="91425" tIns="45700" rIns="91425" bIns="45700" anchor="t" anchorCtr="0">
            <a:normAutofit lnSpcReduction="10000"/>
          </a:bodyPr>
          <a:lstStyle/>
          <a:p>
            <a:pPr marL="457200" marR="0" lvl="0" indent="-342900" algn="l" rtl="0">
              <a:lnSpc>
                <a:spcPct val="90000"/>
              </a:lnSpc>
              <a:spcBef>
                <a:spcPts val="75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In assessment, maximum Weightage in terms of numerical marks for various criteria shall be worked out as under: - </a:t>
            </a:r>
            <a:endParaRPr/>
          </a:p>
          <a:p>
            <a:pPr marL="457200" marR="0" lvl="0" indent="-342900" algn="l" rtl="0">
              <a:lnSpc>
                <a:spcPct val="90000"/>
              </a:lnSpc>
              <a:spcBef>
                <a:spcPts val="750"/>
              </a:spcBef>
              <a:spcAft>
                <a:spcPts val="0"/>
              </a:spcAft>
              <a:buClr>
                <a:schemeClr val="dk1"/>
              </a:buClr>
              <a:buSzPts val="1800"/>
              <a:buFont typeface="Arial"/>
              <a:buNone/>
            </a:pPr>
            <a:endParaRPr sz="2400" b="0" i="0" u="none" strike="noStrike" cap="none">
              <a:solidFill>
                <a:schemeClr val="dk1"/>
              </a:solidFill>
              <a:latin typeface="Calibri"/>
              <a:ea typeface="Calibri"/>
              <a:cs typeface="Calibri"/>
              <a:sym typeface="Calibri"/>
            </a:endParaRPr>
          </a:p>
        </p:txBody>
      </p:sp>
      <p:graphicFrame>
        <p:nvGraphicFramePr>
          <p:cNvPr id="514" name="Google Shape;514;p79"/>
          <p:cNvGraphicFramePr/>
          <p:nvPr/>
        </p:nvGraphicFramePr>
        <p:xfrm>
          <a:off x="533399" y="715283"/>
          <a:ext cx="8077200" cy="2160140"/>
        </p:xfrm>
        <a:graphic>
          <a:graphicData uri="http://schemas.openxmlformats.org/drawingml/2006/table">
            <a:tbl>
              <a:tblPr firstRow="1" bandRow="1">
                <a:noFill/>
                <a:tableStyleId>{F9F91A9B-E4CF-4AAF-B548-1C5E3617F132}</a:tableStyleId>
              </a:tblPr>
              <a:tblGrid>
                <a:gridCol w="2133600"/>
                <a:gridCol w="843150"/>
                <a:gridCol w="757050"/>
                <a:gridCol w="1066800"/>
                <a:gridCol w="468075"/>
                <a:gridCol w="1436925"/>
                <a:gridCol w="1371600"/>
              </a:tblGrid>
              <a:tr h="503925">
                <a:tc>
                  <a:txBody>
                    <a:bodyPr/>
                    <a:lstStyle/>
                    <a:p>
                      <a:pPr marL="0" marR="0" lvl="0" indent="0" algn="l" rtl="0">
                        <a:lnSpc>
                          <a:spcPct val="100000"/>
                        </a:lnSpc>
                        <a:spcBef>
                          <a:spcPts val="0"/>
                        </a:spcBef>
                        <a:spcAft>
                          <a:spcPts val="0"/>
                        </a:spcAft>
                        <a:buNone/>
                      </a:pPr>
                      <a:r>
                        <a:rPr lang="en-US" sz="1400" u="none" strike="noStrike" cap="none"/>
                        <a:t>Parameter</a:t>
                      </a:r>
                      <a:endParaRPr sz="1400" u="none" strike="noStrike" cap="none"/>
                    </a:p>
                  </a:txBody>
                  <a:tcPr marL="91450" marR="91450" marT="45725" marB="45725"/>
                </a:tc>
                <a:tc gridSpan="2">
                  <a:txBody>
                    <a:bodyPr/>
                    <a:lstStyle/>
                    <a:p>
                      <a:pPr marL="0" marR="0" lvl="0" indent="0" algn="l" rtl="0">
                        <a:lnSpc>
                          <a:spcPct val="100000"/>
                        </a:lnSpc>
                        <a:spcBef>
                          <a:spcPts val="0"/>
                        </a:spcBef>
                        <a:spcAft>
                          <a:spcPts val="0"/>
                        </a:spcAft>
                        <a:buNone/>
                      </a:pPr>
                      <a:r>
                        <a:rPr lang="en-US" sz="1400" u="none" strike="noStrike" cap="none"/>
                        <a:t>Scale I to II       </a:t>
                      </a:r>
                      <a:endParaRPr sz="1400" u="none" strike="noStrike" cap="none"/>
                    </a:p>
                  </a:txBody>
                  <a:tcPr marL="91450" marR="91450" marT="45725" marB="45725"/>
                </a:tc>
                <a:tc hMerge="1">
                  <a:txBody>
                    <a:bodyPr/>
                    <a:lstStyle/>
                    <a:p>
                      <a:endParaRPr lang="en-US"/>
                    </a:p>
                  </a:txBody>
                  <a:tcPr/>
                </a:tc>
                <a:tc gridSpan="2">
                  <a:txBody>
                    <a:bodyPr/>
                    <a:lstStyle/>
                    <a:p>
                      <a:pPr marL="0" marR="0" lvl="0" indent="0" algn="l" rtl="0">
                        <a:lnSpc>
                          <a:spcPct val="100000"/>
                        </a:lnSpc>
                        <a:spcBef>
                          <a:spcPts val="0"/>
                        </a:spcBef>
                        <a:spcAft>
                          <a:spcPts val="0"/>
                        </a:spcAft>
                        <a:buNone/>
                      </a:pPr>
                      <a:r>
                        <a:rPr lang="en-US" sz="1400" u="none" strike="noStrike" cap="none"/>
                        <a:t>Scale II to III</a:t>
                      </a:r>
                      <a:endParaRPr sz="1400" u="none" strike="noStrike" cap="none"/>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None/>
                      </a:pPr>
                      <a:r>
                        <a:rPr lang="en-US" sz="1400" u="none" strike="noStrike" cap="none"/>
                        <a:t>Scale-III to IV</a:t>
                      </a:r>
                      <a:endParaRPr sz="1400" u="none" strike="noStrike" cap="none"/>
                    </a:p>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Scale-IV to V</a:t>
                      </a:r>
                      <a:endParaRPr sz="1400" u="none" strike="noStrike" cap="none"/>
                    </a:p>
                  </a:txBody>
                  <a:tcPr marL="91450" marR="91450" marT="45725" marB="45725"/>
                </a:tc>
              </a:tr>
              <a:tr h="357450">
                <a:tc>
                  <a:txBody>
                    <a:bodyPr/>
                    <a:lstStyle/>
                    <a:p>
                      <a:pPr marL="0" marR="0" lvl="0" indent="0" algn="l" rtl="0">
                        <a:lnSpc>
                          <a:spcPct val="100000"/>
                        </a:lnSpc>
                        <a:spcBef>
                          <a:spcPts val="0"/>
                        </a:spcBef>
                        <a:spcAft>
                          <a:spcPts val="0"/>
                        </a:spcAft>
                        <a:buNone/>
                      </a:pPr>
                      <a:r>
                        <a:rPr lang="en-US" sz="1400" u="none" strike="noStrike" cap="none"/>
                        <a:t>Insurance Qualification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a:t>
                      </a:r>
                      <a:endParaRPr sz="1400" u="none" strike="noStrike" cap="none"/>
                    </a:p>
                  </a:txBody>
                  <a:tcPr marL="91450" marR="91450" marT="45725" marB="45725"/>
                </a:tc>
              </a:tr>
              <a:tr h="274925">
                <a:tc>
                  <a:txBody>
                    <a:bodyPr/>
                    <a:lstStyle/>
                    <a:p>
                      <a:pPr marL="0" marR="0" lvl="0" indent="0" algn="l" rtl="0">
                        <a:lnSpc>
                          <a:spcPct val="100000"/>
                        </a:lnSpc>
                        <a:spcBef>
                          <a:spcPts val="0"/>
                        </a:spcBef>
                        <a:spcAft>
                          <a:spcPts val="0"/>
                        </a:spcAft>
                        <a:buNone/>
                      </a:pPr>
                      <a:r>
                        <a:rPr lang="en-US" sz="1400" u="none" strike="noStrike" cap="none"/>
                        <a:t>Work Record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50</a:t>
                      </a:r>
                      <a:endParaRPr sz="1400" u="none" strike="noStrike" cap="none"/>
                    </a:p>
                  </a:txBody>
                  <a:tcPr marL="91450" marR="91450" marT="45725" marB="45725"/>
                </a:tc>
              </a:tr>
              <a:tr h="359225">
                <a:tc>
                  <a:txBody>
                    <a:bodyPr/>
                    <a:lstStyle/>
                    <a:p>
                      <a:pPr marL="0" marR="0" lvl="0" indent="0" algn="l" rtl="0">
                        <a:lnSpc>
                          <a:spcPct val="100000"/>
                        </a:lnSpc>
                        <a:spcBef>
                          <a:spcPts val="0"/>
                        </a:spcBef>
                        <a:spcAft>
                          <a:spcPts val="0"/>
                        </a:spcAft>
                        <a:buNone/>
                      </a:pPr>
                      <a:r>
                        <a:rPr lang="en-US" sz="1400" u="none" strike="noStrike" cap="none"/>
                        <a:t>Seniority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55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50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25</a:t>
                      </a:r>
                      <a:endParaRPr sz="1400" u="none" strike="noStrike" cap="none"/>
                    </a:p>
                  </a:txBody>
                  <a:tcPr marL="91450" marR="91450" marT="45725" marB="45725"/>
                </a:tc>
              </a:tr>
              <a:tr h="261250">
                <a:tc>
                  <a:txBody>
                    <a:bodyPr/>
                    <a:lstStyle/>
                    <a:p>
                      <a:pPr marL="0" marR="0" lvl="0" indent="0" algn="l" rtl="0">
                        <a:lnSpc>
                          <a:spcPct val="100000"/>
                        </a:lnSpc>
                        <a:spcBef>
                          <a:spcPts val="0"/>
                        </a:spcBef>
                        <a:spcAft>
                          <a:spcPts val="0"/>
                        </a:spcAft>
                        <a:buNone/>
                      </a:pPr>
                      <a:r>
                        <a:rPr lang="en-US" sz="1400" u="none" strike="noStrike" cap="none"/>
                        <a:t>Interview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25</a:t>
                      </a:r>
                      <a:endParaRPr sz="1400" u="none" strike="noStrike" cap="none"/>
                    </a:p>
                  </a:txBody>
                  <a:tcPr marL="91450" marR="91450" marT="45725" marB="45725"/>
                </a:tc>
              </a:tr>
              <a:tr h="315675">
                <a:tc>
                  <a:txBody>
                    <a:bodyPr/>
                    <a:lstStyle/>
                    <a:p>
                      <a:pPr marL="0" marR="0" lvl="0" indent="0" algn="l" rtl="0">
                        <a:lnSpc>
                          <a:spcPct val="100000"/>
                        </a:lnSpc>
                        <a:spcBef>
                          <a:spcPts val="0"/>
                        </a:spcBef>
                        <a:spcAft>
                          <a:spcPts val="0"/>
                        </a:spcAft>
                        <a:buNone/>
                      </a:pPr>
                      <a:r>
                        <a:rPr lang="en-US" sz="1400" u="none" strike="noStrike" cap="none"/>
                        <a:t>Total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100</a:t>
                      </a:r>
                      <a:endParaRPr sz="1400" u="none" strike="noStrike" cap="none"/>
                    </a:p>
                  </a:txBody>
                  <a:tcPr marL="91450" marR="91450" marT="45725" marB="45725"/>
                </a:tc>
              </a:tr>
            </a:tbl>
          </a:graphicData>
        </a:graphic>
      </p:graphicFrame>
      <p:sp>
        <p:nvSpPr>
          <p:cNvPr id="515" name="Google Shape;515;p79"/>
          <p:cNvSpPr/>
          <p:nvPr/>
        </p:nvSpPr>
        <p:spPr>
          <a:xfrm>
            <a:off x="435426" y="3035767"/>
            <a:ext cx="8588830" cy="302134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600" b="1" i="0" u="sng" strike="noStrike" cap="none">
                <a:solidFill>
                  <a:schemeClr val="dk1"/>
                </a:solidFill>
                <a:latin typeface="Calibri"/>
                <a:ea typeface="Calibri"/>
                <a:cs typeface="Calibri"/>
                <a:sym typeface="Calibri"/>
              </a:rPr>
              <a:t>Eligibility Criteria: </a:t>
            </a:r>
            <a:r>
              <a:rPr lang="en-US" sz="1600" b="0" i="0" u="none" strike="noStrike" cap="none">
                <a:solidFill>
                  <a:srgbClr val="000000"/>
                </a:solidFill>
                <a:latin typeface="Calibri"/>
                <a:ea typeface="Calibri"/>
                <a:cs typeface="Calibri"/>
                <a:sym typeface="Calibri"/>
              </a:rPr>
              <a:t>Complete 3 years service in the present cadre as on 31</a:t>
            </a:r>
            <a:r>
              <a:rPr lang="en-US" sz="1600" b="0" i="0" u="none" strike="noStrike" cap="none" baseline="30000">
                <a:solidFill>
                  <a:srgbClr val="000000"/>
                </a:solidFill>
                <a:latin typeface="Calibri"/>
                <a:ea typeface="Calibri"/>
                <a:cs typeface="Calibri"/>
                <a:sym typeface="Calibri"/>
              </a:rPr>
              <a:t>st</a:t>
            </a:r>
            <a:r>
              <a:rPr lang="en-US" sz="1600" b="0" i="0" u="none" strike="noStrike" cap="none">
                <a:solidFill>
                  <a:srgbClr val="000000"/>
                </a:solidFill>
                <a:latin typeface="Calibri"/>
                <a:ea typeface="Calibri"/>
                <a:cs typeface="Calibri"/>
                <a:sym typeface="Calibri"/>
              </a:rPr>
              <a:t> March immediately preceding the relevant promotion year.</a:t>
            </a:r>
            <a:endParaRPr/>
          </a:p>
          <a:p>
            <a:pPr marL="0" marR="0" lvl="0" indent="0" algn="just" rtl="0">
              <a:lnSpc>
                <a:spcPct val="100000"/>
              </a:lnSpc>
              <a:spcBef>
                <a:spcPts val="500"/>
              </a:spcBef>
              <a:spcAft>
                <a:spcPts val="0"/>
              </a:spcAft>
              <a:buNone/>
            </a:pPr>
            <a:r>
              <a:rPr lang="en-US" sz="1600" b="0" i="0" u="none" strike="noStrike" cap="none">
                <a:solidFill>
                  <a:srgbClr val="595400"/>
                </a:solidFill>
                <a:latin typeface="Arial"/>
                <a:ea typeface="Arial"/>
                <a:cs typeface="Arial"/>
                <a:sym typeface="Arial"/>
              </a:rPr>
              <a:t>Qualification: The criteria of Technical qualification for eligibility for promotion to Scale III under fast track channel enhanced to Fellowship from Associate and so, no qualification marks are applicable for Scale II to Scale III promotion under Fast track.</a:t>
            </a:r>
            <a:endParaRPr/>
          </a:p>
          <a:p>
            <a:pPr marL="0" marR="0" lvl="0" indent="0" algn="just" rtl="0">
              <a:lnSpc>
                <a:spcPct val="100000"/>
              </a:lnSpc>
              <a:spcBef>
                <a:spcPts val="500"/>
              </a:spcBef>
              <a:spcAft>
                <a:spcPts val="0"/>
              </a:spcAft>
              <a:buNone/>
            </a:pPr>
            <a:r>
              <a:rPr lang="en-US" sz="1400" b="1" i="0" u="none" strike="noStrike" cap="none">
                <a:solidFill>
                  <a:srgbClr val="353200"/>
                </a:solidFill>
                <a:latin typeface="Arial"/>
                <a:ea typeface="Arial"/>
                <a:cs typeface="Arial"/>
                <a:sym typeface="Arial"/>
              </a:rPr>
              <a:t>(iii) Work Record:- The work record shall be assessed through the annual confidential reports as per the annual performance appraisal system in force, after applying an appropriate factor so as to translate the score from the Normal Channel level of weightage to the Fast Track level of weightage. </a:t>
            </a:r>
            <a:endParaRPr sz="1400" b="1" i="0" u="none" strike="noStrike" cap="none">
              <a:solidFill>
                <a:srgbClr val="353200"/>
              </a:solidFill>
              <a:latin typeface="Arial"/>
              <a:ea typeface="Arial"/>
              <a:cs typeface="Arial"/>
              <a:sym typeface="Arial"/>
            </a:endParaRPr>
          </a:p>
          <a:p>
            <a:pPr marL="0" marR="0" lvl="0" indent="0" algn="just" rtl="0">
              <a:lnSpc>
                <a:spcPct val="100000"/>
              </a:lnSpc>
              <a:spcBef>
                <a:spcPts val="500"/>
              </a:spcBef>
              <a:spcAft>
                <a:spcPts val="0"/>
              </a:spcAft>
              <a:buNone/>
            </a:pPr>
            <a:r>
              <a:rPr lang="en-US" sz="1400" b="1" i="0" u="none" strike="noStrike" cap="none">
                <a:solidFill>
                  <a:srgbClr val="353200"/>
                </a:solidFill>
                <a:latin typeface="Arial"/>
                <a:ea typeface="Arial"/>
                <a:cs typeface="Arial"/>
                <a:sym typeface="Arial"/>
              </a:rPr>
              <a:t>(For example, for promotion to Scale II, the weightage for Work Record under Normal Channel is 35 and under Fast Track Channel 40. In such a case, the score of Work Record assessed under Normal Channel as per the annual performance appraisal system in force shall be multiplied by a factor of 40/35 to arrive at the score of Work Record under Fast Track Channel.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0"/>
          <p:cNvSpPr/>
          <p:nvPr/>
        </p:nvSpPr>
        <p:spPr>
          <a:xfrm>
            <a:off x="228600" y="228600"/>
            <a:ext cx="8610600" cy="954088"/>
          </a:xfrm>
          <a:prstGeom prst="rect">
            <a:avLst/>
          </a:prstGeom>
          <a:noFill/>
          <a:ln>
            <a:noFill/>
          </a:ln>
        </p:spPr>
        <p:txBody>
          <a:bodyPr spcFirstLastPara="1" wrap="square" lIns="91425" tIns="45700" rIns="91425" bIns="45700" anchor="ctr" anchorCtr="0">
            <a:noAutofit/>
          </a:bodyPr>
          <a:lstStyle/>
          <a:p>
            <a:pPr marL="1538288" marR="0" lvl="0" indent="-1538288" algn="just" rtl="0">
              <a:lnSpc>
                <a:spcPct val="100000"/>
              </a:lnSpc>
              <a:spcBef>
                <a:spcPts val="0"/>
              </a:spcBef>
              <a:spcAft>
                <a:spcPts val="0"/>
              </a:spcAft>
              <a:buClr>
                <a:srgbClr val="000000"/>
              </a:buClr>
              <a:buSzPts val="2000"/>
              <a:buFont typeface="Arial"/>
              <a:buNone/>
            </a:pPr>
            <a:r>
              <a:rPr lang="en-US" sz="2000" b="1" i="0" u="none" strike="noStrike" cap="none">
                <a:solidFill>
                  <a:srgbClr val="FF0000"/>
                </a:solidFill>
                <a:latin typeface="Calibri"/>
                <a:ea typeface="Calibri"/>
                <a:cs typeface="Calibri"/>
                <a:sym typeface="Calibri"/>
              </a:rPr>
              <a:t>Work Record</a:t>
            </a:r>
            <a:r>
              <a:rPr lang="en-US" sz="2000" b="1" i="0" u="none" strike="noStrike" cap="none">
                <a:solidFill>
                  <a:schemeClr val="lt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Marks are allotted on the three parts of Annual CR as under, for different cadres and mean of total marks allotted for last three years’ CRs are taken as marks on work record.</a:t>
            </a:r>
            <a:endParaRPr sz="1800" b="0" i="0" u="none" strike="noStrike" cap="none">
              <a:solidFill>
                <a:schemeClr val="dk1"/>
              </a:solidFill>
              <a:latin typeface="Calibri"/>
              <a:ea typeface="Calibri"/>
              <a:cs typeface="Calibri"/>
              <a:sym typeface="Calibri"/>
            </a:endParaRPr>
          </a:p>
        </p:txBody>
      </p:sp>
      <p:graphicFrame>
        <p:nvGraphicFramePr>
          <p:cNvPr id="521" name="Google Shape;521;p80"/>
          <p:cNvGraphicFramePr/>
          <p:nvPr/>
        </p:nvGraphicFramePr>
        <p:xfrm>
          <a:off x="381000" y="1295400"/>
          <a:ext cx="8153425" cy="2100300"/>
        </p:xfrm>
        <a:graphic>
          <a:graphicData uri="http://schemas.openxmlformats.org/drawingml/2006/table">
            <a:tbl>
              <a:tblPr>
                <a:noFill/>
                <a:tableStyleId>{F4AD77D5-E34E-4C20-AE07-67A292CDD662}</a:tableStyleId>
              </a:tblPr>
              <a:tblGrid>
                <a:gridCol w="1535700"/>
                <a:gridCol w="1535700"/>
                <a:gridCol w="1630675"/>
                <a:gridCol w="1725675"/>
                <a:gridCol w="1725675"/>
              </a:tblGrid>
              <a:tr h="4873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Arial"/>
                          <a:ea typeface="Arial"/>
                          <a:cs typeface="Arial"/>
                          <a:sym typeface="Arial"/>
                        </a:rPr>
                        <a:t>Part of CR </a:t>
                      </a:r>
                      <a:endParaRPr sz="1100" b="1" u="none" strike="noStrike" cap="none">
                        <a:solidFill>
                          <a:srgbClr val="FF0000"/>
                        </a:solidFill>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Arial"/>
                          <a:ea typeface="Arial"/>
                          <a:cs typeface="Arial"/>
                          <a:sym typeface="Arial"/>
                        </a:rPr>
                        <a:t>Scale I to II </a:t>
                      </a:r>
                      <a:endParaRPr sz="1100" b="1" u="none" strike="noStrike" cap="none">
                        <a:solidFill>
                          <a:srgbClr val="FF0000"/>
                        </a:solidFill>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Arial"/>
                          <a:ea typeface="Arial"/>
                          <a:cs typeface="Arial"/>
                          <a:sym typeface="Arial"/>
                        </a:rPr>
                        <a:t>Scale II to III </a:t>
                      </a:r>
                      <a:endParaRPr sz="1100" b="1" u="none" strike="noStrike" cap="none">
                        <a:solidFill>
                          <a:srgbClr val="FF0000"/>
                        </a:solidFill>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Arial"/>
                          <a:ea typeface="Arial"/>
                          <a:cs typeface="Arial"/>
                          <a:sym typeface="Arial"/>
                        </a:rPr>
                        <a:t>Scale III to IV </a:t>
                      </a:r>
                      <a:endParaRPr sz="1100" b="1" u="none" strike="noStrike" cap="none">
                        <a:solidFill>
                          <a:srgbClr val="FF0000"/>
                        </a:solidFill>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FF0000"/>
                          </a:solidFill>
                          <a:latin typeface="Arial"/>
                          <a:ea typeface="Arial"/>
                          <a:cs typeface="Arial"/>
                          <a:sym typeface="Arial"/>
                        </a:rPr>
                        <a:t>Scale IV to V </a:t>
                      </a:r>
                      <a:endParaRPr sz="1100" b="1" u="none" strike="noStrike" cap="none">
                        <a:solidFill>
                          <a:srgbClr val="FF0000"/>
                        </a:solidFill>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5065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Arial"/>
                          <a:ea typeface="Arial"/>
                          <a:cs typeface="Arial"/>
                          <a:sym typeface="Arial"/>
                        </a:rPr>
                        <a:t>Trait </a:t>
                      </a:r>
                      <a:endParaRPr sz="1600" b="1" u="none" strike="noStrike" cap="none">
                        <a:latin typeface="Arial"/>
                        <a:ea typeface="Arial"/>
                        <a:cs typeface="Arial"/>
                        <a:sym typeface="Arial"/>
                      </a:endParaRPr>
                    </a:p>
                  </a:txBody>
                  <a:tcPr marL="63800" marR="6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12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12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10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10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5065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Arial"/>
                          <a:ea typeface="Arial"/>
                          <a:cs typeface="Arial"/>
                          <a:sym typeface="Arial"/>
                        </a:rPr>
                        <a:t>Performance </a:t>
                      </a:r>
                      <a:endParaRPr sz="1600" b="1" u="none" strike="noStrike" cap="none">
                        <a:latin typeface="Arial"/>
                        <a:ea typeface="Arial"/>
                        <a:cs typeface="Arial"/>
                        <a:sym typeface="Arial"/>
                      </a:endParaRPr>
                    </a:p>
                  </a:txBody>
                  <a:tcPr marL="63800" marR="6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15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14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15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20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6102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Arial"/>
                          <a:ea typeface="Arial"/>
                          <a:cs typeface="Arial"/>
                          <a:sym typeface="Arial"/>
                        </a:rPr>
                        <a:t>Growth Potential </a:t>
                      </a:r>
                      <a:endParaRPr sz="1600" b="1" u="none" strike="noStrike" cap="none">
                        <a:latin typeface="Arial"/>
                        <a:ea typeface="Arial"/>
                        <a:cs typeface="Arial"/>
                        <a:sym typeface="Arial"/>
                      </a:endParaRPr>
                    </a:p>
                  </a:txBody>
                  <a:tcPr marL="63800" marR="6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8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14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15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20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50650">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Total </a:t>
                      </a:r>
                      <a:endParaRPr sz="1100" b="1" u="none" strike="noStrike" cap="none">
                        <a:latin typeface="Arial"/>
                        <a:ea typeface="Arial"/>
                        <a:cs typeface="Arial"/>
                        <a:sym typeface="Arial"/>
                      </a:endParaRPr>
                    </a:p>
                  </a:txBody>
                  <a:tcPr marL="63800" marR="63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35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40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40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Arial"/>
                          <a:ea typeface="Arial"/>
                          <a:cs typeface="Arial"/>
                          <a:sym typeface="Arial"/>
                        </a:rPr>
                        <a:t>50 </a:t>
                      </a:r>
                      <a:endParaRPr sz="1100" b="1" u="none" strike="noStrike" cap="none">
                        <a:latin typeface="Arial"/>
                        <a:ea typeface="Arial"/>
                        <a:cs typeface="Arial"/>
                        <a:sym typeface="Arial"/>
                      </a:endParaRPr>
                    </a:p>
                  </a:txBody>
                  <a:tcPr marL="63800" marR="638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522" name="Google Shape;522;p80"/>
          <p:cNvSpPr/>
          <p:nvPr/>
        </p:nvSpPr>
        <p:spPr>
          <a:xfrm>
            <a:off x="348342" y="3581400"/>
            <a:ext cx="8795657" cy="1046163"/>
          </a:xfrm>
          <a:prstGeom prst="rect">
            <a:avLst/>
          </a:prstGeom>
          <a:noFill/>
          <a:ln>
            <a:noFill/>
          </a:ln>
        </p:spPr>
        <p:txBody>
          <a:bodyPr spcFirstLastPara="1" wrap="square" lIns="91425" tIns="45700" rIns="91425" bIns="45700" anchor="ctr" anchorCtr="0">
            <a:noAutofit/>
          </a:bodyPr>
          <a:lstStyle/>
          <a:p>
            <a:pPr marL="1538288" marR="0" lvl="0" indent="-1081088" algn="l" rtl="0">
              <a:lnSpc>
                <a:spcPct val="100000"/>
              </a:lnSpc>
              <a:spcBef>
                <a:spcPts val="0"/>
              </a:spcBef>
              <a:spcAft>
                <a:spcPts val="0"/>
              </a:spcAft>
              <a:buClr>
                <a:srgbClr val="000000"/>
              </a:buClr>
              <a:buSzPts val="2000"/>
              <a:buFont typeface="Arial"/>
              <a:buNone/>
            </a:pPr>
            <a:r>
              <a:rPr lang="en-US" sz="2000" b="0" i="0" u="none" strike="noStrike" cap="none">
                <a:solidFill>
                  <a:srgbClr val="FF0000"/>
                </a:solidFill>
                <a:latin typeface="Calibri"/>
                <a:ea typeface="Calibri"/>
                <a:cs typeface="Calibri"/>
                <a:sym typeface="Calibri"/>
              </a:rPr>
              <a:t>Seniority:</a:t>
            </a:r>
            <a:r>
              <a:rPr lang="en-US" sz="2000" b="1" i="0" u="none" strike="noStrike" cap="none">
                <a:solidFill>
                  <a:schemeClr val="lt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For the first three completed years of service, no marks are allotted.  For each completed year of service in the existing cadre, beyond first three years, the marks on seniority are allotted as per following table:</a:t>
            </a:r>
            <a:endParaRPr sz="2400" b="1" i="0" u="none" strike="noStrike" cap="none">
              <a:solidFill>
                <a:schemeClr val="dk1"/>
              </a:solidFill>
              <a:latin typeface="Calibri"/>
              <a:ea typeface="Calibri"/>
              <a:cs typeface="Calibri"/>
              <a:sym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2524583012"/>
              </p:ext>
            </p:extLst>
          </p:nvPr>
        </p:nvGraphicFramePr>
        <p:xfrm>
          <a:off x="751114" y="4627563"/>
          <a:ext cx="7870371" cy="2012406"/>
        </p:xfrm>
        <a:graphic>
          <a:graphicData uri="http://schemas.openxmlformats.org/drawingml/2006/table">
            <a:tbl>
              <a:tblPr firstRow="1" bandRow="1">
                <a:tableStyleId>{5C22544A-7EE6-4342-B048-85BDC9FD1C3A}</a:tableStyleId>
              </a:tblPr>
              <a:tblGrid>
                <a:gridCol w="2623457"/>
                <a:gridCol w="2623457"/>
                <a:gridCol w="2623457"/>
              </a:tblGrid>
              <a:tr h="529046">
                <a:tc>
                  <a:txBody>
                    <a:bodyPr/>
                    <a:lstStyle/>
                    <a:p>
                      <a:r>
                        <a:rPr lang="en-US" dirty="0" smtClean="0"/>
                        <a:t>Scale</a:t>
                      </a:r>
                      <a:endParaRPr lang="en-US" dirty="0"/>
                    </a:p>
                  </a:txBody>
                  <a:tcPr/>
                </a:tc>
                <a:tc>
                  <a:txBody>
                    <a:bodyPr/>
                    <a:lstStyle/>
                    <a:p>
                      <a:r>
                        <a:rPr lang="en-US" dirty="0" smtClean="0"/>
                        <a:t>Marks for each completed year of service as on 31/3</a:t>
                      </a:r>
                      <a:endParaRPr lang="en-US" dirty="0"/>
                    </a:p>
                  </a:txBody>
                  <a:tcPr/>
                </a:tc>
                <a:tc>
                  <a:txBody>
                    <a:bodyPr/>
                    <a:lstStyle/>
                    <a:p>
                      <a:r>
                        <a:rPr lang="en-US" dirty="0" smtClean="0"/>
                        <a:t>Maximum Marks</a:t>
                      </a:r>
                      <a:endParaRPr lang="en-US" dirty="0"/>
                    </a:p>
                  </a:txBody>
                  <a:tcPr/>
                </a:tc>
              </a:tr>
              <a:tr h="370840">
                <a:tc>
                  <a:txBody>
                    <a:bodyPr/>
                    <a:lstStyle/>
                    <a:p>
                      <a:pPr algn="l"/>
                      <a:r>
                        <a:rPr lang="en-US" b="1" dirty="0" smtClean="0"/>
                        <a:t>I</a:t>
                      </a:r>
                      <a:endParaRPr lang="en-US" b="1" dirty="0"/>
                    </a:p>
                  </a:txBody>
                  <a:tcPr/>
                </a:tc>
                <a:tc>
                  <a:txBody>
                    <a:bodyPr/>
                    <a:lstStyle/>
                    <a:p>
                      <a:pPr algn="ctr"/>
                      <a:r>
                        <a:rPr lang="en-US" b="1" dirty="0" smtClean="0"/>
                        <a:t>7</a:t>
                      </a:r>
                      <a:endParaRPr lang="en-US" b="1" dirty="0"/>
                    </a:p>
                  </a:txBody>
                  <a:tcPr/>
                </a:tc>
                <a:tc>
                  <a:txBody>
                    <a:bodyPr/>
                    <a:lstStyle/>
                    <a:p>
                      <a:pPr algn="ctr"/>
                      <a:r>
                        <a:rPr lang="en-US" b="1" dirty="0" smtClean="0"/>
                        <a:t>55</a:t>
                      </a:r>
                      <a:endParaRPr lang="en-US" b="1" dirty="0"/>
                    </a:p>
                  </a:txBody>
                  <a:tcPr/>
                </a:tc>
              </a:tr>
              <a:tr h="370840">
                <a:tc>
                  <a:txBody>
                    <a:bodyPr/>
                    <a:lstStyle/>
                    <a:p>
                      <a:pPr algn="l"/>
                      <a:r>
                        <a:rPr lang="en-US" b="1" dirty="0" smtClean="0"/>
                        <a:t>II</a:t>
                      </a:r>
                      <a:endParaRPr lang="en-US" b="1" dirty="0"/>
                    </a:p>
                  </a:txBody>
                  <a:tcPr/>
                </a:tc>
                <a:tc>
                  <a:txBody>
                    <a:bodyPr/>
                    <a:lstStyle/>
                    <a:p>
                      <a:pPr algn="ctr"/>
                      <a:r>
                        <a:rPr lang="en-US" b="1" dirty="0" smtClean="0"/>
                        <a:t>6</a:t>
                      </a:r>
                      <a:endParaRPr lang="en-US" b="1" dirty="0"/>
                    </a:p>
                  </a:txBody>
                  <a:tcPr/>
                </a:tc>
                <a:tc>
                  <a:txBody>
                    <a:bodyPr/>
                    <a:lstStyle/>
                    <a:p>
                      <a:pPr algn="ctr"/>
                      <a:r>
                        <a:rPr lang="en-US" b="1" dirty="0" smtClean="0"/>
                        <a:t>50</a:t>
                      </a:r>
                      <a:endParaRPr lang="en-US" b="1" dirty="0"/>
                    </a:p>
                  </a:txBody>
                  <a:tcPr/>
                </a:tc>
              </a:tr>
              <a:tr h="370840">
                <a:tc>
                  <a:txBody>
                    <a:bodyPr/>
                    <a:lstStyle/>
                    <a:p>
                      <a:pPr algn="l"/>
                      <a:r>
                        <a:rPr lang="en-US" b="1" dirty="0" smtClean="0"/>
                        <a:t>III</a:t>
                      </a:r>
                      <a:endParaRPr lang="en-US" b="1" dirty="0"/>
                    </a:p>
                  </a:txBody>
                  <a:tcPr/>
                </a:tc>
                <a:tc>
                  <a:txBody>
                    <a:bodyPr/>
                    <a:lstStyle/>
                    <a:p>
                      <a:pPr algn="ctr"/>
                      <a:r>
                        <a:rPr lang="en-US" b="1" dirty="0" smtClean="0"/>
                        <a:t>4</a:t>
                      </a:r>
                      <a:endParaRPr lang="en-US" b="1" dirty="0"/>
                    </a:p>
                  </a:txBody>
                  <a:tcPr/>
                </a:tc>
                <a:tc>
                  <a:txBody>
                    <a:bodyPr/>
                    <a:lstStyle/>
                    <a:p>
                      <a:pPr algn="ctr"/>
                      <a:r>
                        <a:rPr lang="en-US" b="1" dirty="0" smtClean="0"/>
                        <a:t>35</a:t>
                      </a:r>
                      <a:endParaRPr lang="en-US" b="1" dirty="0"/>
                    </a:p>
                  </a:txBody>
                  <a:tcPr/>
                </a:tc>
              </a:tr>
              <a:tr h="370840">
                <a:tc>
                  <a:txBody>
                    <a:bodyPr/>
                    <a:lstStyle/>
                    <a:p>
                      <a:pPr algn="l"/>
                      <a:r>
                        <a:rPr lang="en-US" b="1" dirty="0" smtClean="0"/>
                        <a:t>IV</a:t>
                      </a:r>
                      <a:endParaRPr lang="en-US" b="1" dirty="0"/>
                    </a:p>
                  </a:txBody>
                  <a:tcPr/>
                </a:tc>
                <a:tc>
                  <a:txBody>
                    <a:bodyPr/>
                    <a:lstStyle/>
                    <a:p>
                      <a:pPr algn="ctr"/>
                      <a:r>
                        <a:rPr lang="en-US" b="1" dirty="0" smtClean="0"/>
                        <a:t>3</a:t>
                      </a:r>
                      <a:endParaRPr lang="en-US" b="1" dirty="0"/>
                    </a:p>
                  </a:txBody>
                  <a:tcPr/>
                </a:tc>
                <a:tc>
                  <a:txBody>
                    <a:bodyPr/>
                    <a:lstStyle/>
                    <a:p>
                      <a:pPr algn="ctr"/>
                      <a:r>
                        <a:rPr lang="en-US" b="1" dirty="0" smtClean="0"/>
                        <a:t>25</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517525" y="338138"/>
            <a:ext cx="8474075" cy="10366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b="1" u="sng"/>
              <a:t>HOUSE RENT ALLOWANCE (HRA)</a:t>
            </a:r>
            <a:r>
              <a:rPr lang="en-US"/>
              <a:t/>
            </a:r>
            <a:br>
              <a:rPr lang="en-US"/>
            </a:br>
            <a:endParaRPr/>
          </a:p>
        </p:txBody>
      </p:sp>
      <p:graphicFrame>
        <p:nvGraphicFramePr>
          <p:cNvPr id="125" name="Google Shape;125;p19"/>
          <p:cNvGraphicFramePr/>
          <p:nvPr/>
        </p:nvGraphicFramePr>
        <p:xfrm>
          <a:off x="457200" y="884238"/>
          <a:ext cx="8153375" cy="5222146"/>
        </p:xfrm>
        <a:graphic>
          <a:graphicData uri="http://schemas.openxmlformats.org/drawingml/2006/table">
            <a:tbl>
              <a:tblPr>
                <a:noFill/>
                <a:tableStyleId>{F4AD77D5-E34E-4C20-AE07-67A292CDD662}</a:tableStyleId>
              </a:tblPr>
              <a:tblGrid>
                <a:gridCol w="685800"/>
                <a:gridCol w="1964050"/>
                <a:gridCol w="1902450"/>
                <a:gridCol w="1619875"/>
                <a:gridCol w="1981200"/>
              </a:tblGrid>
              <a:tr h="793850">
                <a:tc>
                  <a:txBody>
                    <a:bodyPr/>
                    <a:lstStyle/>
                    <a:p>
                      <a:pPr marL="347345" marR="0" lvl="0" indent="-347345" algn="l" rtl="0">
                        <a:lnSpc>
                          <a:spcPct val="115000"/>
                        </a:lnSpc>
                        <a:spcBef>
                          <a:spcPts val="0"/>
                        </a:spcBef>
                        <a:spcAft>
                          <a:spcPts val="0"/>
                        </a:spcAft>
                        <a:buClr>
                          <a:srgbClr val="000000"/>
                        </a:buClr>
                        <a:buSzPts val="1400"/>
                        <a:buFont typeface="Arial"/>
                        <a:buNone/>
                      </a:pPr>
                      <a:r>
                        <a:rPr lang="en-US" sz="1400" b="1" u="none" strike="noStrike" cap="none">
                          <a:solidFill>
                            <a:srgbClr val="000000"/>
                          </a:solidFill>
                          <a:latin typeface="Tahoma"/>
                          <a:ea typeface="Tahoma"/>
                          <a:cs typeface="Tahoma"/>
                          <a:sym typeface="Tahoma"/>
                        </a:rPr>
                        <a:t>Sl.No.</a:t>
                      </a:r>
                      <a:endParaRPr sz="1400" b="1"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Place of posting</a:t>
                      </a:r>
                      <a:endParaRPr sz="14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(1)</a:t>
                      </a:r>
                      <a:endParaRPr sz="1400" b="1"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Rate per month </a:t>
                      </a:r>
                      <a:endParaRPr sz="1200" b="1"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(ClS I)</a:t>
                      </a:r>
                      <a:endParaRPr sz="14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(2)</a:t>
                      </a:r>
                      <a:endParaRPr sz="1400" b="1"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Rate per month </a:t>
                      </a:r>
                      <a:endParaRPr sz="1200" b="1"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(ClS II)</a:t>
                      </a:r>
                      <a:endParaRPr sz="14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(3)</a:t>
                      </a:r>
                      <a:endParaRPr sz="14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Rate per month </a:t>
                      </a:r>
                      <a:endParaRPr sz="1200" b="1"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(ClS III/IV)</a:t>
                      </a:r>
                      <a:endParaRPr sz="14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(4)</a:t>
                      </a:r>
                      <a:endParaRPr sz="14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707375">
                <a:tc>
                  <a:txBody>
                    <a:bodyPr/>
                    <a:lstStyle/>
                    <a:p>
                      <a:pPr marL="347345" marR="0" lvl="0" indent="-347345"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latin typeface="Tahoma"/>
                          <a:ea typeface="Tahoma"/>
                          <a:cs typeface="Tahoma"/>
                          <a:sym typeface="Tahoma"/>
                        </a:rPr>
                        <a:t>1.(A)</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Cities of Mumbai, Navi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Mumbai, Kolkata, New </a:t>
                      </a:r>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Delhi, Faridabad,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Ghaziabad, NOIDA,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Gurgaon, Chennai,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Ahmedabad, Hyderabad,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Bengalaru, Pune , SURAT </a:t>
                      </a:r>
                      <a:endParaRPr sz="1400" u="none" strike="noStrike" cap="none"/>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TOTAL CITY =13</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10% of</a:t>
                      </a:r>
                      <a:r>
                        <a:rPr lang="en-US" sz="1200" u="none" strike="noStrike" cap="none">
                          <a:solidFill>
                            <a:srgbClr val="000000"/>
                          </a:solidFill>
                          <a:latin typeface="Tahoma"/>
                          <a:ea typeface="Tahoma"/>
                          <a:cs typeface="Tahoma"/>
                          <a:sym typeface="Tahoma"/>
                        </a:rPr>
                        <a:t> pay subject </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to maximum of </a:t>
                      </a:r>
                      <a:endParaRPr sz="1400" u="none" strike="noStrike" cap="none"/>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Rs.5,320/- </a:t>
                      </a:r>
                      <a:r>
                        <a:rPr lang="en-US" sz="1200" u="none" strike="noStrike" cap="none">
                          <a:solidFill>
                            <a:srgbClr val="000000"/>
                          </a:solidFill>
                          <a:latin typeface="Tahoma"/>
                          <a:ea typeface="Tahoma"/>
                          <a:cs typeface="Tahoma"/>
                          <a:sym typeface="Tahoma"/>
                        </a:rPr>
                        <a:t>per month</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10% </a:t>
                      </a:r>
                      <a:r>
                        <a:rPr lang="en-US" sz="1200" u="none" strike="noStrike" cap="none">
                          <a:solidFill>
                            <a:srgbClr val="000000"/>
                          </a:solidFill>
                          <a:latin typeface="Tahoma"/>
                          <a:ea typeface="Tahoma"/>
                          <a:cs typeface="Tahoma"/>
                          <a:sym typeface="Tahoma"/>
                        </a:rPr>
                        <a:t>of pay subject </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to maximum of</a:t>
                      </a:r>
                      <a:endParaRPr sz="1400" u="none" strike="noStrike" cap="none"/>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a:t>
                      </a:r>
                      <a:r>
                        <a:rPr lang="en-US" sz="1200" b="1" u="none" strike="noStrike" cap="none">
                          <a:solidFill>
                            <a:srgbClr val="000000"/>
                          </a:solidFill>
                          <a:latin typeface="Tahoma"/>
                          <a:ea typeface="Tahoma"/>
                          <a:cs typeface="Tahoma"/>
                          <a:sym typeface="Tahoma"/>
                        </a:rPr>
                        <a:t>Rs.5,320/-</a:t>
                      </a:r>
                      <a:endParaRPr sz="1400" u="none" strike="noStrike" cap="none"/>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 </a:t>
                      </a:r>
                      <a:r>
                        <a:rPr lang="en-US" sz="1200" u="none" strike="noStrike" cap="none">
                          <a:solidFill>
                            <a:srgbClr val="000000"/>
                          </a:solidFill>
                          <a:latin typeface="Tahoma"/>
                          <a:ea typeface="Tahoma"/>
                          <a:cs typeface="Tahoma"/>
                          <a:sym typeface="Tahoma"/>
                        </a:rPr>
                        <a:t>per month</a:t>
                      </a:r>
                      <a:endParaRPr sz="14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10% </a:t>
                      </a:r>
                      <a:r>
                        <a:rPr lang="en-US" sz="1200" u="none" strike="noStrike" cap="none">
                          <a:solidFill>
                            <a:srgbClr val="000000"/>
                          </a:solidFill>
                          <a:latin typeface="Tahoma"/>
                          <a:ea typeface="Tahoma"/>
                          <a:cs typeface="Tahoma"/>
                          <a:sym typeface="Tahoma"/>
                        </a:rPr>
                        <a:t>of pay subject </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maximum of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a:t>
                      </a:r>
                      <a:r>
                        <a:rPr lang="en-US" sz="1200" b="1" u="none" strike="noStrike" cap="none">
                          <a:solidFill>
                            <a:srgbClr val="000000"/>
                          </a:solidFill>
                          <a:latin typeface="Tahoma"/>
                          <a:ea typeface="Tahoma"/>
                          <a:cs typeface="Tahoma"/>
                          <a:sym typeface="Tahoma"/>
                        </a:rPr>
                        <a:t>Rs.5,320/-  </a:t>
                      </a:r>
                      <a:r>
                        <a:rPr lang="en-US" sz="1200" u="none" strike="noStrike" cap="none">
                          <a:solidFill>
                            <a:srgbClr val="000000"/>
                          </a:solidFill>
                          <a:latin typeface="Tahoma"/>
                          <a:ea typeface="Tahoma"/>
                          <a:cs typeface="Tahoma"/>
                          <a:sym typeface="Tahoma"/>
                        </a:rPr>
                        <a:t>per month</a:t>
                      </a:r>
                      <a:endParaRPr sz="14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621775">
                <a:tc>
                  <a:txBody>
                    <a:bodyPr/>
                    <a:lstStyle/>
                    <a:p>
                      <a:pPr marL="347345" marR="0" lvl="0" indent="-347345"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latin typeface="Tahoma"/>
                          <a:ea typeface="Tahoma"/>
                          <a:cs typeface="Tahoma"/>
                          <a:sym typeface="Tahoma"/>
                        </a:rPr>
                        <a:t>2.(B)</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Cities with population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exceeding 12 lacs except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the cities mentioned at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serial number 1,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Gandhinagar and  all cities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in the State of Goa.</a:t>
                      </a:r>
                      <a:endParaRPr sz="1400" u="none" strike="noStrike" cap="none"/>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TOTAL CITY =30</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8% of pay subject to </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maximum of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Rs.4,490/- </a:t>
                      </a:r>
                      <a:endParaRPr sz="14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Per month </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8% of pay subject to </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maximum of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Rs.4,490/- </a:t>
                      </a:r>
                      <a:endParaRPr sz="14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Per month</a:t>
                      </a:r>
                      <a:endParaRPr sz="14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8% of pay subject to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minimum </a:t>
                      </a:r>
                      <a:r>
                        <a:rPr lang="en-US" sz="1200" b="1" u="none" strike="noStrike" cap="none">
                          <a:solidFill>
                            <a:srgbClr val="000000"/>
                          </a:solidFill>
                          <a:latin typeface="Tahoma"/>
                          <a:ea typeface="Tahoma"/>
                          <a:cs typeface="Tahoma"/>
                          <a:sym typeface="Tahoma"/>
                        </a:rPr>
                        <a:t>Rs.1000/- </a:t>
                      </a:r>
                      <a:r>
                        <a:rPr lang="en-US" sz="1200" u="none" strike="noStrike" cap="none">
                          <a:solidFill>
                            <a:srgbClr val="000000"/>
                          </a:solidFill>
                          <a:latin typeface="Tahoma"/>
                          <a:ea typeface="Tahoma"/>
                          <a:cs typeface="Tahoma"/>
                          <a:sym typeface="Tahoma"/>
                        </a:rPr>
                        <a:t>&amp;</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maximum of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a:t>
                      </a:r>
                      <a:r>
                        <a:rPr lang="en-US" sz="1200" b="1" u="none" strike="noStrike" cap="none">
                          <a:solidFill>
                            <a:srgbClr val="000000"/>
                          </a:solidFill>
                          <a:latin typeface="Tahoma"/>
                          <a:ea typeface="Tahoma"/>
                          <a:cs typeface="Tahoma"/>
                          <a:sym typeface="Tahoma"/>
                        </a:rPr>
                        <a:t>Rs.4,490/-</a:t>
                      </a:r>
                      <a:endParaRPr sz="14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 Per month</a:t>
                      </a:r>
                      <a:endParaRPr sz="14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051625">
                <a:tc>
                  <a:txBody>
                    <a:bodyPr/>
                    <a:lstStyle/>
                    <a:p>
                      <a:pPr marL="347345" marR="0" lvl="0" indent="-347345"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latin typeface="Tahoma"/>
                          <a:ea typeface="Tahoma"/>
                          <a:cs typeface="Tahoma"/>
                          <a:sym typeface="Tahoma"/>
                        </a:rPr>
                        <a:t>3.(C)</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latin typeface="Tahoma"/>
                          <a:ea typeface="Tahoma"/>
                          <a:cs typeface="Tahoma"/>
                          <a:sym typeface="Tahoma"/>
                        </a:rPr>
                        <a:t>All other places</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7% of pay subject to </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maximum of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Rs.4,320</a:t>
                      </a:r>
                      <a:r>
                        <a:rPr lang="en-US" sz="1200" u="none" strike="noStrike" cap="none">
                          <a:solidFill>
                            <a:srgbClr val="000000"/>
                          </a:solidFill>
                          <a:latin typeface="Tahoma"/>
                          <a:ea typeface="Tahoma"/>
                          <a:cs typeface="Tahoma"/>
                          <a:sym typeface="Tahoma"/>
                        </a:rPr>
                        <a:t>/- per month</a:t>
                      </a:r>
                      <a:endParaRPr sz="1400" u="none" strike="noStrike" cap="none">
                        <a:latin typeface="Calibri"/>
                        <a:ea typeface="Calibri"/>
                        <a:cs typeface="Calibri"/>
                        <a:sym typeface="Calibri"/>
                      </a:endParaRPr>
                    </a:p>
                  </a:txBody>
                  <a:tcPr marL="72425" marR="72425" marT="36200" marB="362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7% of pay subject to </a:t>
                      </a:r>
                      <a:endParaRPr sz="14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maximum of </a:t>
                      </a:r>
                      <a:endParaRPr sz="12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200"/>
                        <a:buFont typeface="Arial"/>
                        <a:buNone/>
                      </a:pPr>
                      <a:r>
                        <a:rPr lang="en-US" sz="1200" b="1" u="none" strike="noStrike" cap="none">
                          <a:solidFill>
                            <a:srgbClr val="000000"/>
                          </a:solidFill>
                          <a:latin typeface="Tahoma"/>
                          <a:ea typeface="Tahoma"/>
                          <a:cs typeface="Tahoma"/>
                          <a:sym typeface="Tahoma"/>
                        </a:rPr>
                        <a:t>Rs. 4,320/-- </a:t>
                      </a:r>
                      <a:r>
                        <a:rPr lang="en-US" sz="1200" u="none" strike="noStrike" cap="none">
                          <a:solidFill>
                            <a:srgbClr val="000000"/>
                          </a:solidFill>
                          <a:latin typeface="Tahoma"/>
                          <a:ea typeface="Tahoma"/>
                          <a:cs typeface="Tahoma"/>
                          <a:sym typeface="Tahoma"/>
                        </a:rPr>
                        <a:t>per month</a:t>
                      </a:r>
                      <a:endParaRPr sz="14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7% of pay subject to</a:t>
                      </a:r>
                      <a:endParaRPr sz="1400" u="none" strike="noStrike" cap="none"/>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minimum of </a:t>
                      </a:r>
                      <a:r>
                        <a:rPr lang="en-US" sz="1200" b="1" u="none" strike="noStrike" cap="none">
                          <a:solidFill>
                            <a:srgbClr val="000000"/>
                          </a:solidFill>
                          <a:latin typeface="Tahoma"/>
                          <a:ea typeface="Tahoma"/>
                          <a:cs typeface="Tahoma"/>
                          <a:sym typeface="Tahoma"/>
                        </a:rPr>
                        <a:t>Rs.950/-</a:t>
                      </a:r>
                      <a:endParaRPr sz="1400" u="none" strike="noStrike" cap="none"/>
                    </a:p>
                    <a:p>
                      <a:pPr marL="347345" marR="0" lvl="0" indent="-347345" algn="l" rtl="0">
                        <a:lnSpc>
                          <a:spcPct val="115000"/>
                        </a:lnSpc>
                        <a:spcBef>
                          <a:spcPts val="0"/>
                        </a:spcBef>
                        <a:spcAft>
                          <a:spcPts val="0"/>
                        </a:spcAft>
                        <a:buClr>
                          <a:srgbClr val="000000"/>
                        </a:buClr>
                        <a:buSzPts val="1200"/>
                        <a:buFont typeface="Arial"/>
                        <a:buNone/>
                      </a:pPr>
                      <a:r>
                        <a:rPr lang="en-US" sz="1200" u="none" strike="noStrike" cap="none">
                          <a:solidFill>
                            <a:srgbClr val="000000"/>
                          </a:solidFill>
                          <a:latin typeface="Tahoma"/>
                          <a:ea typeface="Tahoma"/>
                          <a:cs typeface="Tahoma"/>
                          <a:sym typeface="Tahoma"/>
                        </a:rPr>
                        <a:t>maximum of </a:t>
                      </a:r>
                      <a:r>
                        <a:rPr lang="en-US" sz="1200" b="1" u="none" strike="noStrike" cap="none">
                          <a:solidFill>
                            <a:srgbClr val="000000"/>
                          </a:solidFill>
                          <a:latin typeface="Tahoma"/>
                          <a:ea typeface="Tahoma"/>
                          <a:cs typeface="Tahoma"/>
                          <a:sym typeface="Tahoma"/>
                        </a:rPr>
                        <a:t>Rs.4,320/- </a:t>
                      </a:r>
                      <a:r>
                        <a:rPr lang="en-US" sz="1200" u="none" strike="noStrike" cap="none">
                          <a:solidFill>
                            <a:srgbClr val="000000"/>
                          </a:solidFill>
                          <a:latin typeface="Tahoma"/>
                          <a:ea typeface="Tahoma"/>
                          <a:cs typeface="Tahoma"/>
                          <a:sym typeface="Tahoma"/>
                        </a:rPr>
                        <a:t>per month.</a:t>
                      </a:r>
                      <a:endParaRPr sz="14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1"/>
          <p:cNvSpPr/>
          <p:nvPr/>
        </p:nvSpPr>
        <p:spPr>
          <a:xfrm>
            <a:off x="381000" y="-925143"/>
            <a:ext cx="8055429" cy="5801944"/>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Arial"/>
              <a:buNone/>
            </a:pPr>
            <a:r>
              <a:rPr lang="en-US" sz="2800" b="1" i="0" u="sng" strike="noStrike" cap="none" dirty="0">
                <a:solidFill>
                  <a:schemeClr val="dk1"/>
                </a:solidFill>
                <a:latin typeface="Calibri"/>
                <a:ea typeface="Calibri"/>
                <a:cs typeface="Calibri"/>
                <a:sym typeface="Calibri"/>
              </a:rPr>
              <a:t>Miscellaneous: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endParaRPr sz="2800" b="1" i="0" u="sng"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Maximum no. of attempts for writing examination under fast track is 2, which shall be  counted within the overall 3 attempts allowed including those under normal channel.</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Any officer selected both under Fast Track and normal channel, would be promoted under normal channel.</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Sealed cover: For cases under vigilance scrutiny or candidate not receiving vigilance clearance, to be kept for 1 year under sealed cover for any exoneration during this period.</a:t>
            </a:r>
            <a:endParaRPr dirty="0"/>
          </a:p>
          <a:p>
            <a:pPr marL="0" marR="0" lvl="0" indent="177800" algn="just" rtl="0">
              <a:lnSpc>
                <a:spcPct val="100000"/>
              </a:lnSpc>
              <a:spcBef>
                <a:spcPts val="0"/>
              </a:spcBef>
              <a:spcAft>
                <a:spcPts val="0"/>
              </a:spcAft>
              <a:buClr>
                <a:schemeClr val="dk1"/>
              </a:buClr>
              <a:buSzPts val="2800"/>
              <a:buFont typeface="Calibri"/>
              <a:buNone/>
            </a:pPr>
            <a:endParaRPr sz="2800" b="0" i="0" u="none" strike="noStrike" cap="none" dirty="0">
              <a:solidFill>
                <a:schemeClr val="dk1"/>
              </a:solidFill>
              <a:latin typeface="Arial"/>
              <a:ea typeface="Arial"/>
              <a:cs typeface="Arial"/>
              <a:sym typeface="Arial"/>
            </a:endParaRPr>
          </a:p>
        </p:txBody>
      </p:sp>
      <p:sp>
        <p:nvSpPr>
          <p:cNvPr id="529" name="Google Shape;529;p81"/>
          <p:cNvSpPr/>
          <p:nvPr/>
        </p:nvSpPr>
        <p:spPr>
          <a:xfrm>
            <a:off x="141515" y="4784465"/>
            <a:ext cx="5410200" cy="584775"/>
          </a:xfrm>
          <a:prstGeom prst="rect">
            <a:avLst/>
          </a:prstGeom>
          <a:noFill/>
          <a:ln>
            <a:noFill/>
          </a:ln>
        </p:spPr>
        <p:txBody>
          <a:bodyPr spcFirstLastPara="1" wrap="square" lIns="91425" tIns="45700" rIns="91425" bIns="45700" anchor="ctr" anchorCtr="0">
            <a:noAutofit/>
          </a:bodyPr>
          <a:lstStyle/>
          <a:p>
            <a:pPr marL="0" marR="0" lvl="0" indent="457200" algn="l" rtl="0">
              <a:lnSpc>
                <a:spcPct val="100000"/>
              </a:lnSpc>
              <a:spcBef>
                <a:spcPts val="0"/>
              </a:spcBef>
              <a:spcAft>
                <a:spcPts val="0"/>
              </a:spcAft>
              <a:buClr>
                <a:srgbClr val="000000"/>
              </a:buClr>
              <a:buSzPts val="3200"/>
              <a:buFont typeface="Arial"/>
              <a:buNone/>
            </a:pPr>
            <a:r>
              <a:rPr lang="en-US" sz="3200" b="1" i="1" u="sng" strike="noStrike" cap="none">
                <a:solidFill>
                  <a:srgbClr val="FF0000"/>
                </a:solidFill>
                <a:latin typeface="Calibri"/>
                <a:ea typeface="Calibri"/>
                <a:cs typeface="Calibri"/>
                <a:sym typeface="Calibri"/>
              </a:rPr>
              <a:t>Special Provision for SC/ST</a:t>
            </a:r>
            <a:endParaRPr sz="1400" b="0" i="0" u="none" strike="noStrike" cap="none">
              <a:solidFill>
                <a:srgbClr val="FF0000"/>
              </a:solidFill>
              <a:latin typeface="Arial"/>
              <a:ea typeface="Arial"/>
              <a:cs typeface="Arial"/>
              <a:sym typeface="Arial"/>
            </a:endParaRPr>
          </a:p>
        </p:txBody>
      </p:sp>
      <p:sp>
        <p:nvSpPr>
          <p:cNvPr id="530" name="Google Shape;530;p81"/>
          <p:cNvSpPr/>
          <p:nvPr/>
        </p:nvSpPr>
        <p:spPr>
          <a:xfrm>
            <a:off x="272143" y="5369240"/>
            <a:ext cx="8763000" cy="849086"/>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Instructions received from time to time from D.O.P.T., Govt. of India regarding this matter, are implemented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No provision for reservation as yet, for Promotion within Cl. I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2"/>
          <p:cNvSpPr/>
          <p:nvPr/>
        </p:nvSpPr>
        <p:spPr>
          <a:xfrm>
            <a:off x="165100" y="0"/>
            <a:ext cx="8978900" cy="1938338"/>
          </a:xfrm>
          <a:prstGeom prst="rect">
            <a:avLst/>
          </a:prstGeom>
          <a:noFill/>
          <a:ln>
            <a:noFill/>
          </a:ln>
        </p:spPr>
        <p:txBody>
          <a:bodyPr spcFirstLastPara="1" wrap="square" lIns="91425" tIns="45700" rIns="91425" bIns="45700" anchor="ctr" anchorCtr="0">
            <a:noAutofit/>
          </a:bodyPr>
          <a:lstStyle/>
          <a:p>
            <a:pPr marL="2452688" marR="0" lvl="0" indent="-2452688" algn="just"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Inter-se seniority </a:t>
            </a:r>
            <a:r>
              <a:rPr lang="en-US" sz="2400" b="1" i="0" u="none" strike="noStrike" cap="none">
                <a:solidFill>
                  <a:schemeClr val="dk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0.01 mark is added in the ascending order starting with 0.00 for the last officer in the list of a particular batch, if there is more than one batch in the zone of consideration. This is to ensure weightage on </a:t>
            </a:r>
            <a:r>
              <a:rPr lang="en-US" sz="1800" b="1" i="1" u="none" strike="noStrike" cap="none">
                <a:solidFill>
                  <a:schemeClr val="dk1"/>
                </a:solidFill>
                <a:latin typeface="Calibri"/>
                <a:ea typeface="Calibri"/>
                <a:cs typeface="Calibri"/>
                <a:sym typeface="Calibri"/>
              </a:rPr>
              <a:t>inter se </a:t>
            </a:r>
            <a:r>
              <a:rPr lang="en-US" sz="1800" b="1" i="0" u="none" strike="noStrike" cap="none">
                <a:solidFill>
                  <a:schemeClr val="dk1"/>
                </a:solidFill>
                <a:latin typeface="Calibri"/>
                <a:ea typeface="Calibri"/>
                <a:cs typeface="Calibri"/>
                <a:sym typeface="Calibri"/>
              </a:rPr>
              <a:t>seniority within the batch</a:t>
            </a:r>
            <a:endParaRPr sz="1800" b="1" i="0" u="none" strike="noStrike" cap="none">
              <a:solidFill>
                <a:schemeClr val="dk1"/>
              </a:solidFill>
              <a:latin typeface="Arial"/>
              <a:ea typeface="Arial"/>
              <a:cs typeface="Arial"/>
              <a:sym typeface="Arial"/>
            </a:endParaRPr>
          </a:p>
          <a:p>
            <a:pPr marL="1654175" marR="0" lvl="0" indent="-1654175" algn="just"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Interview</a:t>
            </a:r>
            <a:r>
              <a:rPr lang="en-US" sz="2400" b="1" i="0" u="none" strike="noStrike" cap="none">
                <a:solidFill>
                  <a:srgbClr val="FF0000"/>
                </a:solidFill>
                <a:latin typeface="Calibri"/>
                <a:ea typeface="Calibri"/>
                <a:cs typeface="Calibri"/>
                <a:sym typeface="Calibri"/>
              </a:rPr>
              <a:t> </a:t>
            </a:r>
            <a:r>
              <a:rPr lang="en-US" sz="2400" b="1" i="0" u="none" strike="noStrike" cap="none">
                <a:solidFill>
                  <a:schemeClr val="dk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For promotion to Scale V, the Promotion Committee compulsorily interviews all the candidates. Maximum marks for interview is 15. </a:t>
            </a:r>
            <a:endParaRPr sz="1800" b="1" i="0" u="none" strike="noStrike" cap="none">
              <a:solidFill>
                <a:schemeClr val="dk1"/>
              </a:solidFill>
              <a:latin typeface="Calibri"/>
              <a:ea typeface="Calibri"/>
              <a:cs typeface="Calibri"/>
              <a:sym typeface="Calibri"/>
            </a:endParaRPr>
          </a:p>
        </p:txBody>
      </p:sp>
      <p:sp>
        <p:nvSpPr>
          <p:cNvPr id="536" name="Google Shape;536;p82"/>
          <p:cNvSpPr/>
          <p:nvPr/>
        </p:nvSpPr>
        <p:spPr>
          <a:xfrm>
            <a:off x="165100" y="1938338"/>
            <a:ext cx="8686800" cy="7080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Promotion Committee </a:t>
            </a:r>
            <a:r>
              <a:rPr lang="en-US" sz="2000" b="1" i="1" u="none" strike="noStrike" cap="none">
                <a:solidFill>
                  <a:srgbClr val="FFFF99"/>
                </a:solidFill>
                <a:latin typeface="Calibri"/>
                <a:ea typeface="Calibri"/>
                <a:cs typeface="Calibri"/>
                <a:sym typeface="Calibri"/>
              </a:rPr>
              <a:t>:  </a:t>
            </a:r>
            <a:r>
              <a:rPr lang="en-US" sz="2000" b="1" i="0" u="none" strike="noStrike" cap="none">
                <a:solidFill>
                  <a:schemeClr val="dk1"/>
                </a:solidFill>
                <a:latin typeface="Calibri"/>
                <a:ea typeface="Calibri"/>
                <a:cs typeface="Calibri"/>
                <a:sym typeface="Calibri"/>
              </a:rPr>
              <a:t>Promotion committees for various promotions would be as under :</a:t>
            </a:r>
            <a:endParaRPr sz="2800" b="0" i="0" u="none" strike="noStrike" cap="none">
              <a:solidFill>
                <a:schemeClr val="dk1"/>
              </a:solidFill>
              <a:latin typeface="Calibri"/>
              <a:ea typeface="Calibri"/>
              <a:cs typeface="Calibri"/>
              <a:sym typeface="Calibri"/>
            </a:endParaRPr>
          </a:p>
        </p:txBody>
      </p:sp>
      <p:graphicFrame>
        <p:nvGraphicFramePr>
          <p:cNvPr id="537" name="Google Shape;537;p82"/>
          <p:cNvGraphicFramePr/>
          <p:nvPr/>
        </p:nvGraphicFramePr>
        <p:xfrm>
          <a:off x="165100" y="2690610"/>
          <a:ext cx="8978900" cy="2099105"/>
        </p:xfrm>
        <a:graphic>
          <a:graphicData uri="http://schemas.openxmlformats.org/drawingml/2006/table">
            <a:tbl>
              <a:tblPr>
                <a:noFill/>
                <a:tableStyleId>{F4AD77D5-E34E-4C20-AE07-67A292CDD662}</a:tableStyleId>
              </a:tblPr>
              <a:tblGrid>
                <a:gridCol w="1523200"/>
                <a:gridCol w="7455700"/>
              </a:tblGrid>
              <a:tr h="3576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C00000"/>
                          </a:solidFill>
                          <a:latin typeface="Calibri"/>
                          <a:ea typeface="Calibri"/>
                          <a:cs typeface="Calibri"/>
                          <a:sym typeface="Calibri"/>
                        </a:rPr>
                        <a:t>Promotion to Scale </a:t>
                      </a:r>
                      <a:endParaRPr sz="1400" u="none" strike="noStrike" cap="none">
                        <a:solidFill>
                          <a:srgbClr val="C00000"/>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C00000"/>
                          </a:solidFill>
                          <a:latin typeface="Calibri"/>
                          <a:ea typeface="Calibri"/>
                          <a:cs typeface="Calibri"/>
                          <a:sym typeface="Calibri"/>
                        </a:rPr>
                        <a:t>Committee Members </a:t>
                      </a:r>
                      <a:endParaRPr sz="1400" u="none" strike="noStrike" cap="none">
                        <a:solidFill>
                          <a:srgbClr val="C00000"/>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7085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 VI &amp; VII </a:t>
                      </a:r>
                      <a:endParaRPr sz="14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CMDs of GIPSA Companies and GIC, besides one Govt. of India Nominee </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309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 V </a:t>
                      </a:r>
                      <a:endParaRPr sz="14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CMD of the company, one Director on the Board of the Company, Genl. Manager (Pers.), one SC/ST Representative &amp; one outside expert. </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94450">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 II, III &amp; IV </a:t>
                      </a:r>
                      <a:endParaRPr sz="14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CMD of the Co., two GMs of the co. {including GM(Pers.)} and one SC/ST Representative </a:t>
                      </a:r>
                      <a:endParaRPr sz="14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538" name="Google Shape;538;p82"/>
          <p:cNvSpPr/>
          <p:nvPr/>
        </p:nvSpPr>
        <p:spPr>
          <a:xfrm>
            <a:off x="-1271814" y="4702628"/>
            <a:ext cx="8978899" cy="523875"/>
          </a:xfrm>
          <a:prstGeom prst="rect">
            <a:avLst/>
          </a:prstGeom>
          <a:no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2800"/>
              <a:buFont typeface="Arial"/>
              <a:buNone/>
            </a:pPr>
            <a:r>
              <a:rPr lang="en-US" sz="2800" b="1" i="0" u="none" strike="noStrike" cap="none">
                <a:solidFill>
                  <a:srgbClr val="D60093"/>
                </a:solidFill>
                <a:latin typeface="Calibri"/>
                <a:ea typeface="Calibri"/>
                <a:cs typeface="Calibri"/>
                <a:sym typeface="Calibri"/>
              </a:rPr>
              <a:t>Promoting Authority for Promotion: </a:t>
            </a:r>
            <a:endParaRPr sz="3600" b="0" i="0" u="none" strike="noStrike" cap="none">
              <a:solidFill>
                <a:srgbClr val="D60093"/>
              </a:solidFill>
              <a:latin typeface="Calibri"/>
              <a:ea typeface="Calibri"/>
              <a:cs typeface="Calibri"/>
              <a:sym typeface="Calibri"/>
            </a:endParaRPr>
          </a:p>
        </p:txBody>
      </p:sp>
      <p:graphicFrame>
        <p:nvGraphicFramePr>
          <p:cNvPr id="539" name="Google Shape;539;p82"/>
          <p:cNvGraphicFramePr/>
          <p:nvPr/>
        </p:nvGraphicFramePr>
        <p:xfrm>
          <a:off x="1055914" y="5244491"/>
          <a:ext cx="5094500" cy="1613497"/>
        </p:xfrm>
        <a:graphic>
          <a:graphicData uri="http://schemas.openxmlformats.org/drawingml/2006/table">
            <a:tbl>
              <a:tblPr>
                <a:noFill/>
                <a:tableStyleId>{F4AD77D5-E34E-4C20-AE07-67A292CDD662}</a:tableStyleId>
              </a:tblPr>
              <a:tblGrid>
                <a:gridCol w="2547250"/>
                <a:gridCol w="2547250"/>
              </a:tblGrid>
              <a:tr h="351625">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Cadre </a:t>
                      </a:r>
                      <a:endParaRPr sz="1600" u="none" strike="noStrike" cap="none">
                        <a:solidFill>
                          <a:srgbClr val="C0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Appointing Authority </a:t>
                      </a:r>
                      <a:endParaRPr sz="1600" u="none" strike="noStrike" cap="none">
                        <a:solidFill>
                          <a:srgbClr val="C00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12550">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Scale VI &amp; VII </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CMD </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12550">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Scale IV &amp; V </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GM </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412550">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Scale II &amp; III </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DGM </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3"/>
          <p:cNvSpPr/>
          <p:nvPr/>
        </p:nvSpPr>
        <p:spPr>
          <a:xfrm>
            <a:off x="0" y="0"/>
            <a:ext cx="9144000" cy="400110"/>
          </a:xfrm>
          <a:prstGeom prst="rect">
            <a:avLst/>
          </a:prstGeom>
          <a:solidFill>
            <a:srgbClr val="323F4F"/>
          </a:solidFill>
          <a:ln>
            <a:noFill/>
          </a:ln>
        </p:spPr>
        <p:txBody>
          <a:bodyPr spcFirstLastPara="1" wrap="square" lIns="91425" tIns="45700" rIns="91425" bIns="45700" anchor="ctr" anchorCtr="0">
            <a:noAutofit/>
          </a:bodyPr>
          <a:lstStyle/>
          <a:p>
            <a:pPr marL="0" marR="0" lvl="0" indent="457200" algn="l" rtl="0">
              <a:lnSpc>
                <a:spcPct val="100000"/>
              </a:lnSpc>
              <a:spcBef>
                <a:spcPts val="0"/>
              </a:spcBef>
              <a:spcAft>
                <a:spcPts val="0"/>
              </a:spcAft>
              <a:buClr>
                <a:srgbClr val="000000"/>
              </a:buClr>
              <a:buSzPts val="2000"/>
              <a:buFont typeface="Arial"/>
              <a:buNone/>
            </a:pPr>
            <a:r>
              <a:rPr lang="en-US" sz="2000" b="1" i="1" u="none" strike="noStrike" cap="none">
                <a:solidFill>
                  <a:srgbClr val="FFFF99"/>
                </a:solidFill>
                <a:latin typeface="Calibri"/>
                <a:ea typeface="Calibri"/>
                <a:cs typeface="Calibri"/>
                <a:sym typeface="Calibri"/>
              </a:rPr>
              <a:t>Effect of CDA/Vigilance cases on promotion</a:t>
            </a:r>
            <a:endParaRPr sz="1400" b="0" i="0" u="none" strike="noStrike" cap="none">
              <a:solidFill>
                <a:srgbClr val="000000"/>
              </a:solidFill>
              <a:latin typeface="Arial"/>
              <a:ea typeface="Arial"/>
              <a:cs typeface="Arial"/>
              <a:sym typeface="Arial"/>
            </a:endParaRPr>
          </a:p>
        </p:txBody>
      </p:sp>
      <p:sp>
        <p:nvSpPr>
          <p:cNvPr id="545" name="Google Shape;545;p83"/>
          <p:cNvSpPr/>
          <p:nvPr/>
        </p:nvSpPr>
        <p:spPr>
          <a:xfrm>
            <a:off x="228600" y="457200"/>
            <a:ext cx="8686800" cy="621665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In case any action under CDA Rules is pending against any employee at the time of considering his/her promotion, the matter would be dealt with in terms Sealed Cover Guidelines, which are issued by DOPT from time to time.              </a:t>
            </a: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Where, however, any case is concluded and any penalty has been imposed, the promoting authority would examine various aspects of the case, such as gravity of the offence, penalty imposed, period elapsed etc. and would take a decision, as to whether the employee should be considered for promotion.</a:t>
            </a:r>
            <a:endParaRPr sz="1800" b="1" i="0" u="none" strike="noStrike" cap="none">
              <a:solidFill>
                <a:schemeClr val="dk1"/>
              </a:solidFill>
              <a:latin typeface="Arial"/>
              <a:ea typeface="Arial"/>
              <a:cs typeface="Arial"/>
              <a:sym typeface="Arial"/>
            </a:endParaRPr>
          </a:p>
          <a:p>
            <a:pPr marL="465138" marR="0" lvl="0" indent="-465138" algn="just" rtl="0">
              <a:lnSpc>
                <a:spcPct val="100000"/>
              </a:lnSpc>
              <a:spcBef>
                <a:spcPts val="600"/>
              </a:spcBef>
              <a:spcAft>
                <a:spcPts val="0"/>
              </a:spcAft>
              <a:buClr>
                <a:srgbClr val="FF0000"/>
              </a:buClr>
              <a:buSzPts val="1800"/>
              <a:buFont typeface="Calibri"/>
              <a:buChar char="•"/>
            </a:pPr>
            <a:r>
              <a:rPr lang="en-US" sz="1800" b="1" i="0" u="sng" strike="noStrike" cap="none">
                <a:solidFill>
                  <a:srgbClr val="FF0000"/>
                </a:solidFill>
                <a:latin typeface="Calibri"/>
                <a:ea typeface="Calibri"/>
                <a:cs typeface="Calibri"/>
                <a:sym typeface="Calibri"/>
              </a:rPr>
              <a:t>Effect of Supersession </a:t>
            </a:r>
            <a:r>
              <a:rPr lang="en-US" sz="1800" b="1" i="0" u="none" strike="noStrike" cap="none">
                <a:solidFill>
                  <a:schemeClr val="lt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Officers superseded in three consecutive promotional exercises, shall not be included in the zone of consideration in two immediately succeeding promotional exercises.</a:t>
            </a:r>
            <a:endParaRPr sz="1800" b="1" i="0" u="none" strike="noStrike" cap="none">
              <a:solidFill>
                <a:schemeClr val="dk1"/>
              </a:solidFill>
              <a:latin typeface="Arial"/>
              <a:ea typeface="Arial"/>
              <a:cs typeface="Arial"/>
              <a:sym typeface="Arial"/>
            </a:endParaRPr>
          </a:p>
          <a:p>
            <a:pPr marL="465138" marR="0" lvl="0" indent="-465138" algn="just" rtl="0">
              <a:lnSpc>
                <a:spcPct val="100000"/>
              </a:lnSpc>
              <a:spcBef>
                <a:spcPts val="0"/>
              </a:spcBef>
              <a:spcAft>
                <a:spcPts val="0"/>
              </a:spcAft>
              <a:buClr>
                <a:srgbClr val="FF0000"/>
              </a:buClr>
              <a:buSzPts val="1800"/>
              <a:buFont typeface="Calibri"/>
              <a:buChar char="•"/>
            </a:pPr>
            <a:r>
              <a:rPr lang="en-US" sz="1800" b="1" i="0" u="sng" strike="noStrike" cap="none">
                <a:solidFill>
                  <a:srgbClr val="FF0000"/>
                </a:solidFill>
                <a:latin typeface="Calibri"/>
                <a:ea typeface="Calibri"/>
                <a:cs typeface="Calibri"/>
                <a:sym typeface="Calibri"/>
              </a:rPr>
              <a:t>Effect of Non-acceptance </a:t>
            </a:r>
            <a:r>
              <a:rPr lang="en-US" sz="1800" b="1" i="0" u="none" strike="noStrike" cap="none">
                <a:solidFill>
                  <a:schemeClr val="lt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When an officer declines to accept promotion, such refusal shall be recorded and taken into account while considering his/her case for subsequent 1 year. </a:t>
            </a:r>
            <a:endParaRPr sz="1800" b="1" i="0" u="none" strike="noStrike" cap="none">
              <a:solidFill>
                <a:schemeClr val="dk1"/>
              </a:solidFill>
              <a:latin typeface="Arial"/>
              <a:ea typeface="Arial"/>
              <a:cs typeface="Arial"/>
              <a:sym typeface="Arial"/>
            </a:endParaRPr>
          </a:p>
          <a:p>
            <a:pPr marL="465138" marR="0" lvl="0" indent="-465138" algn="just" rtl="0">
              <a:lnSpc>
                <a:spcPct val="100000"/>
              </a:lnSpc>
              <a:spcBef>
                <a:spcPts val="0"/>
              </a:spcBef>
              <a:spcAft>
                <a:spcPts val="0"/>
              </a:spcAft>
              <a:buClr>
                <a:srgbClr val="FF0000"/>
              </a:buClr>
              <a:buSzPts val="1800"/>
              <a:buFont typeface="Calibri"/>
              <a:buChar char="•"/>
            </a:pPr>
            <a:r>
              <a:rPr lang="en-US" sz="1800" b="1" i="0" u="sng" strike="noStrike" cap="none">
                <a:solidFill>
                  <a:srgbClr val="FF0000"/>
                </a:solidFill>
                <a:latin typeface="Calibri"/>
                <a:ea typeface="Calibri"/>
                <a:cs typeface="Calibri"/>
                <a:sym typeface="Calibri"/>
              </a:rPr>
              <a:t>Probation on Promotion </a:t>
            </a:r>
            <a:r>
              <a:rPr lang="en-US" sz="1800" b="1" i="0" u="none" strike="noStrike" cap="none">
                <a:solidFill>
                  <a:schemeClr val="lt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Officers promoted to the cadre of Scale V and above shall be on probation for a period of one year.</a:t>
            </a:r>
            <a:endParaRPr sz="1800" b="1" i="0" u="none" strike="noStrike" cap="none">
              <a:solidFill>
                <a:schemeClr val="dk1"/>
              </a:solidFill>
              <a:latin typeface="Arial"/>
              <a:ea typeface="Arial"/>
              <a:cs typeface="Arial"/>
              <a:sym typeface="Arial"/>
            </a:endParaRPr>
          </a:p>
          <a:p>
            <a:pPr marL="465138" marR="0" lvl="0" indent="-465138" algn="just" rtl="0">
              <a:lnSpc>
                <a:spcPct val="100000"/>
              </a:lnSpc>
              <a:spcBef>
                <a:spcPts val="0"/>
              </a:spcBef>
              <a:spcAft>
                <a:spcPts val="0"/>
              </a:spcAft>
              <a:buClr>
                <a:srgbClr val="FF0000"/>
              </a:buClr>
              <a:buSzPts val="1800"/>
              <a:buFont typeface="Calibri"/>
              <a:buChar char="•"/>
            </a:pPr>
            <a:r>
              <a:rPr lang="en-US" sz="1800" b="1" i="0" u="sng" strike="noStrike" cap="none">
                <a:solidFill>
                  <a:srgbClr val="FF0000"/>
                </a:solidFill>
                <a:latin typeface="Calibri"/>
                <a:ea typeface="Calibri"/>
                <a:cs typeface="Calibri"/>
                <a:sym typeface="Calibri"/>
              </a:rPr>
              <a:t>Seniority in promoted cadre </a:t>
            </a:r>
            <a:r>
              <a:rPr lang="en-US" sz="1800" b="1" i="0" u="none" strike="noStrike" cap="none">
                <a:solidFill>
                  <a:schemeClr val="lt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Seniority in the promoted cadre is reckoned from the date of selection maintaining the inter-se seniority in the pre-promoted cadre, regardless of the date of taking charge, provided, however, the officer joins the higher post before 31</a:t>
            </a:r>
            <a:r>
              <a:rPr lang="en-US" sz="1800" b="1" i="0" u="none" strike="noStrike" cap="none" baseline="30000">
                <a:solidFill>
                  <a:schemeClr val="dk1"/>
                </a:solidFill>
                <a:latin typeface="Calibri"/>
                <a:ea typeface="Calibri"/>
                <a:cs typeface="Calibri"/>
                <a:sym typeface="Calibri"/>
              </a:rPr>
              <a:t>st</a:t>
            </a:r>
            <a:r>
              <a:rPr lang="en-US" sz="1800" b="1" i="0" u="none" strike="noStrike" cap="none">
                <a:solidFill>
                  <a:schemeClr val="dk1"/>
                </a:solidFill>
                <a:latin typeface="Calibri"/>
                <a:ea typeface="Calibri"/>
                <a:cs typeface="Calibri"/>
                <a:sym typeface="Calibri"/>
              </a:rPr>
              <a:t> March of the promotion year. </a:t>
            </a: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Promotion, however, takes effect from the actual date of taking charge in the higher cadre at the stipulated place of posting. </a:t>
            </a:r>
            <a:endParaRPr sz="18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4"/>
          <p:cNvSpPr/>
          <p:nvPr/>
        </p:nvSpPr>
        <p:spPr>
          <a:xfrm>
            <a:off x="-381000" y="0"/>
            <a:ext cx="9906000" cy="369332"/>
          </a:xfrm>
          <a:prstGeom prst="rect">
            <a:avLst/>
          </a:prstGeom>
          <a:solidFill>
            <a:srgbClr val="323F4F"/>
          </a:solidFill>
          <a:ln>
            <a:noFill/>
          </a:ln>
        </p:spPr>
        <p:txBody>
          <a:bodyPr spcFirstLastPara="1" wrap="square" lIns="91425" tIns="45700" rIns="91425" bIns="45700" anchor="ctr" anchorCtr="0">
            <a:noAutofit/>
          </a:bodyPr>
          <a:lstStyle/>
          <a:p>
            <a:pPr marL="0" marR="0" lvl="0" indent="457200" algn="l" rtl="0">
              <a:lnSpc>
                <a:spcPct val="100000"/>
              </a:lnSpc>
              <a:spcBef>
                <a:spcPts val="0"/>
              </a:spcBef>
              <a:spcAft>
                <a:spcPts val="0"/>
              </a:spcAft>
              <a:buClr>
                <a:srgbClr val="000000"/>
              </a:buClr>
              <a:buSzPts val="1800"/>
              <a:buFont typeface="Arial"/>
              <a:buNone/>
            </a:pPr>
            <a:r>
              <a:rPr lang="en-US" sz="1800" b="1" i="1" u="none" strike="noStrike" cap="none">
                <a:solidFill>
                  <a:srgbClr val="FFFF99"/>
                </a:solidFill>
                <a:latin typeface="Calibri"/>
                <a:ea typeface="Calibri"/>
                <a:cs typeface="Calibri"/>
                <a:sym typeface="Calibri"/>
              </a:rPr>
              <a:t>PROMOTION POLICY FOR SUPERVISORY, CLERICAL AND SUBORDINATE STAFF, 2008</a:t>
            </a:r>
            <a:endParaRPr sz="1400" b="0" i="0" u="none" strike="noStrike" cap="none">
              <a:solidFill>
                <a:srgbClr val="000000"/>
              </a:solidFill>
              <a:latin typeface="Arial"/>
              <a:ea typeface="Arial"/>
              <a:cs typeface="Arial"/>
              <a:sym typeface="Arial"/>
            </a:endParaRPr>
          </a:p>
        </p:txBody>
      </p:sp>
      <p:sp>
        <p:nvSpPr>
          <p:cNvPr id="551" name="Google Shape;551;p84"/>
          <p:cNvSpPr/>
          <p:nvPr/>
        </p:nvSpPr>
        <p:spPr>
          <a:xfrm>
            <a:off x="342900" y="369333"/>
            <a:ext cx="8458200" cy="243918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According to the above new Promotion policy for Supervisory, Clerical and subordinate Staff, there has been promotion  only to following 3 cadres: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800"/>
              <a:buFont typeface="Arial"/>
              <a:buNone/>
            </a:pPr>
            <a:r>
              <a:rPr lang="en-US" sz="1800" b="1" i="0" u="none" strike="noStrike" cap="none">
                <a:solidFill>
                  <a:srgbClr val="FFFF00"/>
                </a:solidFill>
                <a:latin typeface="Calibri"/>
                <a:ea typeface="Calibri"/>
                <a:cs typeface="Calibri"/>
                <a:sym typeface="Calibri"/>
              </a:rPr>
              <a:t> </a:t>
            </a:r>
            <a:r>
              <a:rPr lang="en-US" sz="1800" b="1" i="0" u="none" strike="noStrike" cap="none">
                <a:solidFill>
                  <a:srgbClr val="C00000"/>
                </a:solidFill>
                <a:latin typeface="Calibri"/>
                <a:ea typeface="Calibri"/>
                <a:cs typeface="Calibri"/>
                <a:sym typeface="Calibri"/>
              </a:rPr>
              <a:t>AO (Scale I)   Sr. Assistant   &amp;   Assistant.</a:t>
            </a:r>
            <a:endParaRPr sz="1800" b="1" i="0" u="none" strike="noStrike" cap="none">
              <a:solidFill>
                <a:srgbClr val="C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While AO and Assistant, are considered as entry-cum-promotional cadre, Sr. Assistant is exclusively a promotional cadre.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For promotion to above cadres, the country has been divided into various geographical zones, as shown below:</a:t>
            </a:r>
            <a:endParaRPr sz="1800" b="0" i="0" u="none" strike="noStrike" cap="none">
              <a:solidFill>
                <a:srgbClr val="000000"/>
              </a:solidFill>
              <a:latin typeface="Arial"/>
              <a:ea typeface="Arial"/>
              <a:cs typeface="Arial"/>
              <a:sym typeface="Arial"/>
            </a:endParaRPr>
          </a:p>
        </p:txBody>
      </p:sp>
      <p:graphicFrame>
        <p:nvGraphicFramePr>
          <p:cNvPr id="552" name="Google Shape;552;p84"/>
          <p:cNvGraphicFramePr/>
          <p:nvPr/>
        </p:nvGraphicFramePr>
        <p:xfrm>
          <a:off x="217715" y="3058885"/>
          <a:ext cx="8665025" cy="3008435"/>
        </p:xfrm>
        <a:graphic>
          <a:graphicData uri="http://schemas.openxmlformats.org/drawingml/2006/table">
            <a:tbl>
              <a:tblPr>
                <a:noFill/>
                <a:tableStyleId>{F4AD77D5-E34E-4C20-AE07-67A292CDD662}</a:tableStyleId>
              </a:tblPr>
              <a:tblGrid>
                <a:gridCol w="1861450"/>
                <a:gridCol w="6803575"/>
              </a:tblGrid>
              <a:tr h="304800">
                <a:tc gridSpan="2">
                  <a:txBody>
                    <a:bodyPr/>
                    <a:lstStyle/>
                    <a:p>
                      <a:pPr marL="0" marR="0" lvl="0" indent="0" algn="l" rtl="0">
                        <a:lnSpc>
                          <a:spcPct val="115000"/>
                        </a:lnSpc>
                        <a:spcBef>
                          <a:spcPts val="0"/>
                        </a:spcBef>
                        <a:spcAft>
                          <a:spcPts val="0"/>
                        </a:spcAft>
                        <a:buClr>
                          <a:srgbClr val="000000"/>
                        </a:buClr>
                        <a:buSzPts val="2000"/>
                        <a:buFont typeface="Arial"/>
                        <a:buNone/>
                      </a:pPr>
                      <a:r>
                        <a:rPr lang="en-US" sz="2000" b="1" u="sng" strike="noStrike" cap="none">
                          <a:solidFill>
                            <a:srgbClr val="C00000"/>
                          </a:solidFill>
                          <a:latin typeface="Calibri"/>
                          <a:ea typeface="Calibri"/>
                          <a:cs typeface="Calibri"/>
                          <a:sym typeface="Calibri"/>
                        </a:rPr>
                        <a:t>P R O M O T I O N    Z O N E S   F O R    P R O M O T I O N    T O    A O</a:t>
                      </a:r>
                      <a:endParaRPr sz="2000" b="1" u="sng" strike="noStrike" cap="none">
                        <a:solidFill>
                          <a:srgbClr val="C00000"/>
                        </a:solidFill>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r>
              <a:tr h="301425">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Promotion Zone</a:t>
                      </a:r>
                      <a:endParaRPr sz="1400" u="none" strike="noStrike" cap="none">
                        <a:solidFill>
                          <a:srgbClr val="C00000"/>
                        </a:solidFill>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States &amp; UTs in cluded </a:t>
                      </a:r>
                      <a:endParaRPr sz="1400" u="none" strike="noStrike" cap="none">
                        <a:solidFill>
                          <a:srgbClr val="C00000"/>
                        </a:solidFill>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70200">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Northern Zone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J&amp;K, HP, UP, Punjab, Haryana, Uttarakhand, Rajasthan, Chandigarh and Delhi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14925">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Eastern Zone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Bihar, Jharkhand, WB. Sikkim, Orissa, Assam, Tripura, Manipur, Mizoram, Nagaland, Meghalaya &amp; Arunachal Pradesh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37450">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Southern Zone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Andhra Pradesh, Tamilnadu, Karnataka, Kerala and Puducherry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732350">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Western Zone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Maharastra, Gujarat, Goa, Madhya Pradesh, Chattisgarh, Dadra &amp; Nagar Haveli and Daman &amp; Diu </a:t>
                      </a:r>
                      <a:endParaRPr sz="14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graphicFrame>
        <p:nvGraphicFramePr>
          <p:cNvPr id="557" name="Google Shape;557;p85"/>
          <p:cNvGraphicFramePr/>
          <p:nvPr/>
        </p:nvGraphicFramePr>
        <p:xfrm>
          <a:off x="449263" y="439738"/>
          <a:ext cx="8382000" cy="6426147"/>
        </p:xfrm>
        <a:graphic>
          <a:graphicData uri="http://schemas.openxmlformats.org/drawingml/2006/table">
            <a:tbl>
              <a:tblPr>
                <a:noFill/>
                <a:tableStyleId>{F4AD77D5-E34E-4C20-AE07-67A292CDD662}</a:tableStyleId>
              </a:tblPr>
              <a:tblGrid>
                <a:gridCol w="3556000"/>
                <a:gridCol w="4826000"/>
              </a:tblGrid>
              <a:tr h="3154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C00000"/>
                          </a:solidFill>
                          <a:latin typeface="Calibri"/>
                          <a:ea typeface="Calibri"/>
                          <a:cs typeface="Calibri"/>
                          <a:sym typeface="Calibri"/>
                        </a:rPr>
                        <a:t>Name of Prom Zone for Sr. Asstt</a:t>
                      </a:r>
                      <a:r>
                        <a:rPr lang="en-US" sz="1800" b="1" u="none" strike="noStrike" cap="none">
                          <a:solidFill>
                            <a:schemeClr val="lt1"/>
                          </a:solidFill>
                          <a:latin typeface="Calibri"/>
                          <a:ea typeface="Calibri"/>
                          <a:cs typeface="Calibri"/>
                          <a:sym typeface="Calibri"/>
                        </a:rPr>
                        <a:t>. </a:t>
                      </a:r>
                      <a:endParaRPr sz="1800" u="none" strike="noStrike" cap="none">
                        <a:solidFill>
                          <a:schemeClr val="lt1"/>
                        </a:solidFill>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solidFill>
                            <a:srgbClr val="C00000"/>
                          </a:solidFill>
                          <a:latin typeface="Calibri"/>
                          <a:ea typeface="Calibri"/>
                          <a:cs typeface="Calibri"/>
                          <a:sym typeface="Calibri"/>
                        </a:rPr>
                        <a:t>State(s)/UT covered </a:t>
                      </a:r>
                      <a:endParaRPr sz="1800" u="none" strike="noStrike" cap="none">
                        <a:solidFill>
                          <a:srgbClr val="C00000"/>
                        </a:solidFill>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Northern Zone 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 Punjab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Northern Zone II</a:t>
                      </a:r>
                      <a:endParaRPr sz="1800" b="1"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J &amp; K, HP and Chandigarh</a:t>
                      </a:r>
                      <a:endParaRPr sz="1800" b="1"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Northern Zone III</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Haryana and Delhi </a:t>
                      </a:r>
                      <a:endParaRPr sz="1800" b="1"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Northern Zone IV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UP &amp; Uttarakhand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Northern Zone V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Rajasthan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Eastern Zone 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Bihar &amp; Jharkhand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Eastern Zone II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W.B &amp; Sikkim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Eastern Zone III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Orissa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309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Eastern Zone IV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Assam, Tripura, Nagaland, Mizoram, Manipur, Meghalaya, Arunachal Pradesh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Southern Zone 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Andhra Pradesh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Southern Zone II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Tamilnadu &amp; Puducherry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966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Southern Zone III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Karnataka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154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Southern Zone IV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Kerala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309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Western Zone I &amp; II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To be carved out by CMD comprising offices in Maharashtra and Goa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46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Western Zone III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MP &amp; Chattisgarh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4527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Western Zone IV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Gujarat, Dadra &amp; Nagar Haveli , Daman &amp; Diu </a:t>
                      </a:r>
                      <a:endParaRPr sz="1800" u="none" strike="noStrike" cap="none">
                        <a:latin typeface="Calibri"/>
                        <a:ea typeface="Calibri"/>
                        <a:cs typeface="Calibri"/>
                        <a:sym typeface="Calibri"/>
                      </a:endParaRPr>
                    </a:p>
                  </a:txBody>
                  <a:tcPr marL="46150" marR="46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6"/>
          <p:cNvSpPr/>
          <p:nvPr/>
        </p:nvSpPr>
        <p:spPr>
          <a:xfrm>
            <a:off x="-1" y="0"/>
            <a:ext cx="874122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FF0000"/>
                </a:solidFill>
                <a:latin typeface="Calibri"/>
                <a:ea typeface="Calibri"/>
                <a:cs typeface="Calibri"/>
                <a:sym typeface="Calibri"/>
              </a:rPr>
              <a:t>For promotion to Assistant </a:t>
            </a:r>
            <a:r>
              <a:rPr lang="en-US" sz="1800" b="1" i="0" u="sng"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563" name="Google Shape;563;p86"/>
          <p:cNvSpPr/>
          <p:nvPr/>
        </p:nvSpPr>
        <p:spPr>
          <a:xfrm>
            <a:off x="304800" y="457200"/>
            <a:ext cx="8305800" cy="1077913"/>
          </a:xfrm>
          <a:prstGeom prst="rect">
            <a:avLst/>
          </a:prstGeom>
          <a:noFill/>
          <a:ln>
            <a:noFill/>
          </a:ln>
        </p:spPr>
        <p:txBody>
          <a:bodyPr spcFirstLastPara="1" wrap="square" lIns="91425" tIns="45700" rIns="91425" bIns="45700" anchor="ctr" anchorCtr="0">
            <a:noAutofit/>
          </a:bodyPr>
          <a:lstStyle/>
          <a:p>
            <a:pPr marL="406400" marR="0" lvl="0" indent="-406400" algn="l" rtl="0">
              <a:lnSpc>
                <a:spcPct val="100000"/>
              </a:lnSpc>
              <a:spcBef>
                <a:spcPts val="0"/>
              </a:spcBef>
              <a:spcAft>
                <a:spcPts val="0"/>
              </a:spcAft>
              <a:buClr>
                <a:schemeClr val="dk1"/>
              </a:buClr>
              <a:buSzPts val="1600"/>
              <a:buFont typeface="Calibri"/>
              <a:buChar char="•"/>
            </a:pPr>
            <a:r>
              <a:rPr lang="en-US" sz="1600" b="1" i="0" u="none" strike="noStrike" cap="none">
                <a:solidFill>
                  <a:schemeClr val="dk1"/>
                </a:solidFill>
                <a:latin typeface="Calibri"/>
                <a:ea typeface="Calibri"/>
                <a:cs typeface="Calibri"/>
                <a:sym typeface="Calibri"/>
              </a:rPr>
              <a:t>Prom. Zone will be RO Area</a:t>
            </a:r>
            <a:endParaRPr sz="1600" b="0" i="0" u="none" strike="noStrike" cap="none">
              <a:solidFill>
                <a:schemeClr val="dk1"/>
              </a:solidFill>
              <a:latin typeface="Arial"/>
              <a:ea typeface="Arial"/>
              <a:cs typeface="Arial"/>
              <a:sym typeface="Arial"/>
            </a:endParaRPr>
          </a:p>
          <a:p>
            <a:pPr marL="406400" marR="0" lvl="0" indent="-406400" algn="l" rtl="0">
              <a:lnSpc>
                <a:spcPct val="100000"/>
              </a:lnSpc>
              <a:spcBef>
                <a:spcPts val="0"/>
              </a:spcBef>
              <a:spcAft>
                <a:spcPts val="0"/>
              </a:spcAft>
              <a:buClr>
                <a:schemeClr val="dk1"/>
              </a:buClr>
              <a:buSzPts val="1600"/>
              <a:buFont typeface="Calibri"/>
              <a:buChar char="•"/>
            </a:pPr>
            <a:r>
              <a:rPr lang="en-US" sz="1600" b="1" i="0" u="none" strike="noStrike" cap="none">
                <a:solidFill>
                  <a:schemeClr val="dk1"/>
                </a:solidFill>
                <a:latin typeface="Calibri"/>
                <a:ea typeface="Calibri"/>
                <a:cs typeface="Calibri"/>
                <a:sym typeface="Calibri"/>
              </a:rPr>
              <a:t>If any RO covers more than one state, Promotion zone will be State; and</a:t>
            </a:r>
            <a:endParaRPr sz="1600" b="1" i="0" u="none" strike="noStrike" cap="none">
              <a:solidFill>
                <a:schemeClr val="dk1"/>
              </a:solidFill>
              <a:latin typeface="Arial"/>
              <a:ea typeface="Arial"/>
              <a:cs typeface="Arial"/>
              <a:sym typeface="Arial"/>
            </a:endParaRPr>
          </a:p>
          <a:p>
            <a:pPr marL="40640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If there is more than one RO situated in one centre, all such ROs would be clubbed to form a Promotion Zone. </a:t>
            </a:r>
            <a:endParaRPr sz="1600" b="0" i="0" u="none" strike="noStrike" cap="none">
              <a:solidFill>
                <a:schemeClr val="dk1"/>
              </a:solidFill>
              <a:latin typeface="Calibri"/>
              <a:ea typeface="Calibri"/>
              <a:cs typeface="Calibri"/>
              <a:sym typeface="Calibri"/>
            </a:endParaRPr>
          </a:p>
        </p:txBody>
      </p:sp>
      <p:sp>
        <p:nvSpPr>
          <p:cNvPr id="564" name="Google Shape;564;p86"/>
          <p:cNvSpPr/>
          <p:nvPr/>
        </p:nvSpPr>
        <p:spPr>
          <a:xfrm>
            <a:off x="0" y="1447800"/>
            <a:ext cx="9144000" cy="400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latin typeface="Calibri"/>
                <a:ea typeface="Calibri"/>
                <a:cs typeface="Calibri"/>
                <a:sym typeface="Calibri"/>
              </a:rPr>
              <a:t>Promoting Authorities and  Promotion Committees</a:t>
            </a:r>
            <a:endParaRPr sz="1800" b="1" i="0" u="sng" strike="noStrike" cap="none">
              <a:solidFill>
                <a:schemeClr val="dk1"/>
              </a:solidFill>
              <a:latin typeface="Calibri"/>
              <a:ea typeface="Calibri"/>
              <a:cs typeface="Calibri"/>
              <a:sym typeface="Calibri"/>
            </a:endParaRPr>
          </a:p>
        </p:txBody>
      </p:sp>
      <p:graphicFrame>
        <p:nvGraphicFramePr>
          <p:cNvPr id="565" name="Google Shape;565;p86"/>
          <p:cNvGraphicFramePr/>
          <p:nvPr/>
        </p:nvGraphicFramePr>
        <p:xfrm>
          <a:off x="304800" y="1828800"/>
          <a:ext cx="8534400" cy="3886200"/>
        </p:xfrm>
        <a:graphic>
          <a:graphicData uri="http://schemas.openxmlformats.org/drawingml/2006/table">
            <a:tbl>
              <a:tblPr>
                <a:noFill/>
                <a:tableStyleId>{F4AD77D5-E34E-4C20-AE07-67A292CDD662}</a:tableStyleId>
              </a:tblPr>
              <a:tblGrid>
                <a:gridCol w="2133600"/>
                <a:gridCol w="2590800"/>
                <a:gridCol w="3810000"/>
              </a:tblGrid>
              <a:tr h="40907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rgbClr val="C00000"/>
                          </a:solidFill>
                          <a:latin typeface="Calibri"/>
                          <a:ea typeface="Calibri"/>
                          <a:cs typeface="Calibri"/>
                          <a:sym typeface="Calibri"/>
                        </a:rPr>
                        <a:t>For  promotion to </a:t>
                      </a:r>
                      <a:endParaRPr sz="1100" b="1" u="none" strike="noStrike" cap="none">
                        <a:solidFill>
                          <a:srgbClr val="C00000"/>
                        </a:solidFill>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rgbClr val="C00000"/>
                          </a:solidFill>
                          <a:latin typeface="Calibri"/>
                          <a:ea typeface="Calibri"/>
                          <a:cs typeface="Calibri"/>
                          <a:sym typeface="Calibri"/>
                        </a:rPr>
                        <a:t>Promoting Authority </a:t>
                      </a:r>
                      <a:endParaRPr sz="1100" b="1" u="none" strike="noStrike" cap="none">
                        <a:solidFill>
                          <a:srgbClr val="C00000"/>
                        </a:solidFill>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rgbClr val="C00000"/>
                          </a:solidFill>
                          <a:latin typeface="Calibri"/>
                          <a:ea typeface="Calibri"/>
                          <a:cs typeface="Calibri"/>
                          <a:sym typeface="Calibri"/>
                        </a:rPr>
                        <a:t>Promotion Committee </a:t>
                      </a:r>
                      <a:endParaRPr sz="1100" b="1" u="none" strike="noStrike" cap="none">
                        <a:solidFill>
                          <a:srgbClr val="C00000"/>
                        </a:solidFill>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02267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AO (Scale I)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An Officer not below the rank of Scale VI (DGM), to be nominated by CMD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An officer not below the rank of Scale V to act as Chairman and two other officers not below the rank of Scale IV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22722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Sr. Assistant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An officer not below the rank of Scale V to be nominated by the O-I-C of the HO Pers. Dept.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An officer not below the rank of scale IV to act as Chairman and two other officers not below the rank of Scale III, as members.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2272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Assistant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An officer not below the rank of Scale IV to be nominated by the Regional In-charge  </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An officer not below the rank of scale III to act as Chairman and two other officers not below the rank of Scale II, as members.</a:t>
                      </a:r>
                      <a:endParaRPr sz="1100" b="1" u="none" strike="noStrike" cap="none">
                        <a:latin typeface="Calibri"/>
                        <a:ea typeface="Calibri"/>
                        <a:cs typeface="Calibri"/>
                        <a:sym typeface="Calibri"/>
                      </a:endParaRPr>
                    </a:p>
                  </a:txBody>
                  <a:tcPr marL="59775" marR="597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566" name="Google Shape;566;p86"/>
          <p:cNvSpPr/>
          <p:nvPr/>
        </p:nvSpPr>
        <p:spPr>
          <a:xfrm>
            <a:off x="228600" y="5811838"/>
            <a:ext cx="8686800" cy="107632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rPr>
              <a:t>N o t e:</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One member of the Promotion Committee each shall be from Personnel Department &amp; SC/ST . Promotion Committee shall also act as Interview Committee, wherever interview is prescribed. </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87"/>
          <p:cNvSpPr/>
          <p:nvPr/>
        </p:nvSpPr>
        <p:spPr>
          <a:xfrm>
            <a:off x="2743200" y="0"/>
            <a:ext cx="3639651" cy="4616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chemeClr val="dk1"/>
                </a:solidFill>
                <a:latin typeface="Calibri"/>
                <a:ea typeface="Calibri"/>
                <a:cs typeface="Calibri"/>
                <a:sym typeface="Calibri"/>
              </a:rPr>
              <a:t>Promotion to AO (Scale I):</a:t>
            </a:r>
            <a:endParaRPr sz="1400" b="0" i="0" u="none" strike="noStrike" cap="none">
              <a:solidFill>
                <a:schemeClr val="dk1"/>
              </a:solidFill>
              <a:latin typeface="Arial"/>
              <a:ea typeface="Arial"/>
              <a:cs typeface="Arial"/>
              <a:sym typeface="Arial"/>
            </a:endParaRPr>
          </a:p>
        </p:txBody>
      </p:sp>
      <p:sp>
        <p:nvSpPr>
          <p:cNvPr id="572" name="Google Shape;572;p87"/>
          <p:cNvSpPr/>
          <p:nvPr/>
        </p:nvSpPr>
        <p:spPr>
          <a:xfrm>
            <a:off x="304800" y="457200"/>
            <a:ext cx="6477000" cy="4000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rgbClr val="C00000"/>
                </a:solidFill>
                <a:latin typeface="Calibri"/>
                <a:ea typeface="Calibri"/>
                <a:cs typeface="Calibri"/>
                <a:sym typeface="Calibri"/>
              </a:rPr>
              <a:t>Departmental Channel</a:t>
            </a:r>
            <a:r>
              <a:rPr lang="en-US" sz="2000" b="1" i="0" u="sng"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sp>
        <p:nvSpPr>
          <p:cNvPr id="573" name="Google Shape;573;p87"/>
          <p:cNvSpPr/>
          <p:nvPr/>
        </p:nvSpPr>
        <p:spPr>
          <a:xfrm>
            <a:off x="304800" y="950911"/>
            <a:ext cx="8305800" cy="1077913"/>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Only Sr. Assistants  &amp; Stenos are eligible to apply. Eligibility criteria are based on period of service rendered in the present cadre &amp; the Insurance &amp;/or professional qualifications  acquired.</a:t>
            </a:r>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Selection is based on seniority, qualification (academic and insurance/professional), work record and interview. </a:t>
            </a:r>
            <a:endParaRPr sz="1400" b="0" i="0" u="none" strike="noStrike" cap="none">
              <a:solidFill>
                <a:srgbClr val="000000"/>
              </a:solidFill>
              <a:latin typeface="Arial"/>
              <a:ea typeface="Arial"/>
              <a:cs typeface="Arial"/>
              <a:sym typeface="Arial"/>
            </a:endParaRPr>
          </a:p>
        </p:txBody>
      </p:sp>
      <p:sp>
        <p:nvSpPr>
          <p:cNvPr id="574" name="Google Shape;574;p87"/>
          <p:cNvSpPr/>
          <p:nvPr/>
        </p:nvSpPr>
        <p:spPr>
          <a:xfrm>
            <a:off x="304800" y="1981200"/>
            <a:ext cx="3657600" cy="4000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rgbClr val="C00000"/>
                </a:solidFill>
                <a:latin typeface="Calibri"/>
                <a:ea typeface="Calibri"/>
                <a:cs typeface="Calibri"/>
                <a:sym typeface="Calibri"/>
              </a:rPr>
              <a:t>Competitive Channel</a:t>
            </a:r>
            <a:r>
              <a:rPr lang="en-US" sz="2000" b="1" i="0" u="sng" strike="noStrike" cap="none">
                <a:solidFill>
                  <a:schemeClr val="lt1"/>
                </a:solidFill>
                <a:latin typeface="Calibri"/>
                <a:ea typeface="Calibri"/>
                <a:cs typeface="Calibri"/>
                <a:sym typeface="Calibri"/>
              </a:rPr>
              <a:t>:</a:t>
            </a:r>
            <a:endParaRPr sz="2400" b="0" i="0" u="none" strike="noStrike" cap="none">
              <a:solidFill>
                <a:schemeClr val="lt1"/>
              </a:solidFill>
              <a:latin typeface="Calibri"/>
              <a:ea typeface="Calibri"/>
              <a:cs typeface="Calibri"/>
              <a:sym typeface="Calibri"/>
            </a:endParaRPr>
          </a:p>
        </p:txBody>
      </p:sp>
      <p:sp>
        <p:nvSpPr>
          <p:cNvPr id="575" name="Google Shape;575;p87"/>
          <p:cNvSpPr/>
          <p:nvPr/>
        </p:nvSpPr>
        <p:spPr>
          <a:xfrm>
            <a:off x="381000" y="2577986"/>
            <a:ext cx="8305800" cy="1570038"/>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Any employee who is graduate marks in any degree examination or FIII (AIII for SC/ST) ACA, ACWA, MCA, MBA etc. are eligible to write the competitive examination not more than four occasions (5 for SC/ST) in the entire service career. Qualifying marks in the competitive examination is 60 % (50% for SC/ST) for being considered in the further process of selection. </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Selection under this channel is based on seniority, qualification (academic and insurance/ professional), work record, interview and the marks in the competitive examination. </a:t>
            </a:r>
            <a:endParaRPr sz="1400" b="0" i="0" u="none" strike="noStrike" cap="none">
              <a:solidFill>
                <a:srgbClr val="000000"/>
              </a:solidFill>
              <a:latin typeface="Arial"/>
              <a:ea typeface="Arial"/>
              <a:cs typeface="Arial"/>
              <a:sym typeface="Arial"/>
            </a:endParaRPr>
          </a:p>
        </p:txBody>
      </p:sp>
      <p:sp>
        <p:nvSpPr>
          <p:cNvPr id="576" name="Google Shape;576;p87"/>
          <p:cNvSpPr/>
          <p:nvPr/>
        </p:nvSpPr>
        <p:spPr>
          <a:xfrm>
            <a:off x="381000" y="4191000"/>
            <a:ext cx="5486400" cy="4000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rgbClr val="C00000"/>
                </a:solidFill>
                <a:latin typeface="Calibri"/>
                <a:ea typeface="Calibri"/>
                <a:cs typeface="Calibri"/>
                <a:sym typeface="Calibri"/>
              </a:rPr>
              <a:t>Promotion to Senior Assistant:</a:t>
            </a:r>
            <a:endParaRPr sz="2400" b="0" i="0" u="none" strike="noStrike" cap="none">
              <a:solidFill>
                <a:srgbClr val="C00000"/>
              </a:solidFill>
              <a:latin typeface="Calibri"/>
              <a:ea typeface="Calibri"/>
              <a:cs typeface="Calibri"/>
              <a:sym typeface="Calibri"/>
            </a:endParaRPr>
          </a:p>
        </p:txBody>
      </p:sp>
      <p:sp>
        <p:nvSpPr>
          <p:cNvPr id="577" name="Google Shape;577;p87"/>
          <p:cNvSpPr/>
          <p:nvPr/>
        </p:nvSpPr>
        <p:spPr>
          <a:xfrm>
            <a:off x="381000" y="4724400"/>
            <a:ext cx="8229600" cy="132397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All employees in the scale of Assistant who are FIII/MBA/MCA </a:t>
            </a:r>
            <a:r>
              <a:rPr lang="en-US" sz="1600" b="1" i="0" u="none" strike="noStrike" cap="none">
                <a:solidFill>
                  <a:srgbClr val="C00000"/>
                </a:solidFill>
                <a:latin typeface="Calibri"/>
                <a:ea typeface="Calibri"/>
                <a:cs typeface="Calibri"/>
                <a:sym typeface="Calibri"/>
              </a:rPr>
              <a:t>or</a:t>
            </a:r>
            <a:r>
              <a:rPr lang="en-US" sz="1600" b="1" i="0" u="none" strike="noStrike" cap="none">
                <a:solidFill>
                  <a:schemeClr val="dk1"/>
                </a:solidFill>
                <a:latin typeface="Calibri"/>
                <a:ea typeface="Calibri"/>
                <a:cs typeface="Calibri"/>
                <a:sym typeface="Calibri"/>
              </a:rPr>
              <a:t> who have completed at least 7 years in the cadre or who have reached the ceiling of the scale are eligible for this promotion. </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Employees with LIII or AIII qualifications, are considered only after putting in at least 5 years and 3 years service in the cadre, respectively.</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Selection is based on seniority, qualifications (academic and insurance) and work record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8"/>
          <p:cNvSpPr/>
          <p:nvPr/>
        </p:nvSpPr>
        <p:spPr>
          <a:xfrm>
            <a:off x="304800" y="0"/>
            <a:ext cx="3325975" cy="4616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FF0000"/>
                </a:solidFill>
                <a:latin typeface="Calibri"/>
                <a:ea typeface="Calibri"/>
                <a:cs typeface="Calibri"/>
                <a:sym typeface="Calibri"/>
              </a:rPr>
              <a:t>Promotion to Assistant:</a:t>
            </a:r>
            <a:endParaRPr sz="1400" b="0" i="0" u="none" strike="noStrike" cap="none">
              <a:solidFill>
                <a:srgbClr val="FF0000"/>
              </a:solidFill>
              <a:latin typeface="Arial"/>
              <a:ea typeface="Arial"/>
              <a:cs typeface="Arial"/>
              <a:sym typeface="Arial"/>
            </a:endParaRPr>
          </a:p>
        </p:txBody>
      </p:sp>
      <p:sp>
        <p:nvSpPr>
          <p:cNvPr id="583" name="Google Shape;583;p88"/>
          <p:cNvSpPr/>
          <p:nvPr/>
        </p:nvSpPr>
        <p:spPr>
          <a:xfrm>
            <a:off x="412750" y="461963"/>
            <a:ext cx="8382000" cy="7708900"/>
          </a:xfrm>
          <a:prstGeom prst="rect">
            <a:avLst/>
          </a:prstGeom>
          <a:no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1400"/>
              <a:buFont typeface="Arial"/>
              <a:buNone/>
            </a:pPr>
            <a:r>
              <a:rPr lang="en-US" sz="1400" b="1" i="0" u="sng" strike="noStrike" cap="none">
                <a:solidFill>
                  <a:srgbClr val="FF0000"/>
                </a:solidFill>
                <a:latin typeface="Calibri"/>
                <a:ea typeface="Calibri"/>
                <a:cs typeface="Calibri"/>
                <a:sym typeface="Calibri"/>
              </a:rPr>
              <a:t>Before Amendment </a:t>
            </a:r>
            <a:r>
              <a:rPr lang="en-US" sz="1400" b="1" i="0" u="none" strike="noStrike" cap="none">
                <a:solidFill>
                  <a:schemeClr val="dk1"/>
                </a:solidFill>
                <a:latin typeface="Calibri"/>
                <a:ea typeface="Calibri"/>
                <a:cs typeface="Calibri"/>
                <a:sym typeface="Calibri"/>
              </a:rPr>
              <a:t>:Record Clerks and Class IV full time employees are eligible for this promotion, provided they have requisite academic qualifications for direct recruitment of Assistant in the company or they pass the departmental test with 50% marks (40% for SC/ST) and also pass the computer literacy test</a:t>
            </a:r>
            <a:endParaRPr sz="1400" b="1" i="0" u="none" strike="noStrike" cap="none">
              <a:solidFill>
                <a:schemeClr val="dk1"/>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Record clerks with at least 5 years service and Subordinate Staff with 10 years service and who have qualified at least </a:t>
            </a:r>
            <a:r>
              <a:rPr lang="en-US" sz="1400" b="1" i="0" u="none" strike="noStrike" cap="none">
                <a:solidFill>
                  <a:srgbClr val="C00000"/>
                </a:solidFill>
                <a:latin typeface="Calibri"/>
                <a:ea typeface="Calibri"/>
                <a:cs typeface="Calibri"/>
                <a:sym typeface="Calibri"/>
              </a:rPr>
              <a:t>VIII std. </a:t>
            </a:r>
            <a:r>
              <a:rPr lang="en-US" sz="1400" b="1" i="0" u="none" strike="noStrike" cap="none">
                <a:solidFill>
                  <a:schemeClr val="dk1"/>
                </a:solidFill>
                <a:latin typeface="Calibri"/>
                <a:ea typeface="Calibri"/>
                <a:cs typeface="Calibri"/>
                <a:sym typeface="Calibri"/>
              </a:rPr>
              <a:t>examination are eligible to write the departmental examination</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sng" strike="noStrike" cap="none">
                <a:solidFill>
                  <a:srgbClr val="FF0000"/>
                </a:solidFill>
                <a:latin typeface="Calibri"/>
                <a:ea typeface="Calibri"/>
                <a:cs typeface="Calibri"/>
                <a:sym typeface="Calibri"/>
              </a:rPr>
              <a:t>AFTER AMENDMENT  :- </a:t>
            </a:r>
            <a:endParaRPr sz="1400" b="1" i="0" u="sng" strike="noStrike" cap="none">
              <a:solidFill>
                <a:schemeClr val="dk1"/>
              </a:solidFill>
              <a:latin typeface="Calibri"/>
              <a:ea typeface="Calibri"/>
              <a:cs typeface="Calibri"/>
              <a:sym typeface="Calibri"/>
            </a:endParaRPr>
          </a:p>
          <a:p>
            <a:pPr marL="342900" marR="0" lvl="0" indent="-342900" algn="just" rtl="0">
              <a:lnSpc>
                <a:spcPct val="150000"/>
              </a:lnSpc>
              <a:spcBef>
                <a:spcPts val="0"/>
              </a:spcBef>
              <a:spcAft>
                <a:spcPts val="0"/>
              </a:spcAft>
              <a:buClr>
                <a:schemeClr val="dk2"/>
              </a:buClr>
              <a:buSzPts val="1400"/>
              <a:buFont typeface="Calibri"/>
              <a:buAutoNum type="alphaUcPeriod"/>
            </a:pPr>
            <a:r>
              <a:rPr lang="en-US" sz="1400" b="1" i="0" u="none" strike="noStrike" cap="none">
                <a:solidFill>
                  <a:schemeClr val="dk2"/>
                </a:solidFill>
                <a:latin typeface="Calibri"/>
                <a:ea typeface="Calibri"/>
                <a:cs typeface="Calibri"/>
                <a:sym typeface="Calibri"/>
              </a:rPr>
              <a:t>Confirmed Sub-staff/Drivers/RCs who posses minimum educational qualification laid down for direct recruit of Asstt. Provided they have passed Eng/Hindi as one of the subject at SSC/Graduation level.</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sng" strike="noStrike" cap="none">
                <a:solidFill>
                  <a:schemeClr val="dk2"/>
                </a:solidFill>
                <a:latin typeface="Calibri"/>
                <a:ea typeface="Calibri"/>
                <a:cs typeface="Calibri"/>
                <a:sym typeface="Calibri"/>
              </a:rPr>
              <a:t> </a:t>
            </a:r>
            <a:r>
              <a:rPr lang="en-US" sz="1400" b="1" i="0" u="none" strike="noStrike" cap="none">
                <a:solidFill>
                  <a:schemeClr val="dk2"/>
                </a:solidFill>
                <a:latin typeface="Calibri"/>
                <a:ea typeface="Calibri"/>
                <a:cs typeface="Calibri"/>
                <a:sym typeface="Calibri"/>
              </a:rPr>
              <a:t>                                                                    OR</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2"/>
                </a:solidFill>
                <a:latin typeface="Calibri"/>
                <a:ea typeface="Calibri"/>
                <a:cs typeface="Calibri"/>
                <a:sym typeface="Calibri"/>
              </a:rPr>
              <a:t>         passed the departmental test for promotion to the cadre of Asstt. with 45% marks (36%) for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2"/>
                </a:solidFill>
                <a:latin typeface="Calibri"/>
                <a:ea typeface="Calibri"/>
                <a:cs typeface="Calibri"/>
                <a:sym typeface="Calibri"/>
              </a:rPr>
              <a:t>          SC/ST candidates during any of the PE conducted upto PE 2015-16</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2"/>
                </a:solidFill>
                <a:latin typeface="Calibri"/>
                <a:ea typeface="Calibri"/>
                <a:cs typeface="Calibri"/>
                <a:sym typeface="Calibri"/>
              </a:rPr>
              <a:t>                                                                         OR</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2"/>
                </a:solidFill>
                <a:latin typeface="Calibri"/>
                <a:ea typeface="Calibri"/>
                <a:cs typeface="Calibri"/>
                <a:sym typeface="Calibri"/>
              </a:rPr>
              <a:t>         put in at least 10 yrs. Of service as full time employee &amp; has passed Matriculate Exam (Xth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2"/>
                </a:solidFill>
                <a:latin typeface="Calibri"/>
                <a:ea typeface="Calibri"/>
                <a:cs typeface="Calibri"/>
                <a:sym typeface="Calibri"/>
              </a:rPr>
              <a:t>         standard) from a recognized institute.</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2"/>
                </a:solidFill>
                <a:latin typeface="Calibri"/>
                <a:ea typeface="Calibri"/>
                <a:cs typeface="Calibri"/>
                <a:sym typeface="Calibri"/>
              </a:rPr>
              <a:t>AND</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r>
              <a:rPr lang="en-US" sz="1400" b="1" i="0" u="none" strike="noStrike" cap="none">
                <a:solidFill>
                  <a:schemeClr val="dk2"/>
                </a:solidFill>
                <a:latin typeface="Calibri"/>
                <a:ea typeface="Calibri"/>
                <a:cs typeface="Calibri"/>
                <a:sym typeface="Calibri"/>
              </a:rPr>
              <a:t>B. Passed the Computer-literacy –and –proficiency-test as prescribed by the Management for the relevant PE or any of the two (2) PEs immediately prior to the relevant Promotion Exercise.</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endParaRPr sz="1400" b="1" i="0" u="none" strike="noStrike" cap="none">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400"/>
              <a:buFont typeface="Arial"/>
              <a:buNone/>
            </a:pPr>
            <a:endParaRPr sz="1400" b="1" i="0" u="none" strike="noStrike" cap="none">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9"/>
          <p:cNvSpPr txBox="1">
            <a:spLocks noGrp="1"/>
          </p:cNvSpPr>
          <p:nvPr>
            <p:ph type="title"/>
          </p:nvPr>
        </p:nvSpPr>
        <p:spPr>
          <a:xfrm>
            <a:off x="609600" y="609600"/>
            <a:ext cx="7663543" cy="4571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7138"/>
              <a:buNone/>
            </a:pPr>
            <a:r>
              <a:rPr lang="en-US" b="1" u="sng">
                <a:latin typeface="Calibri"/>
                <a:ea typeface="Calibri"/>
                <a:cs typeface="Calibri"/>
                <a:sym typeface="Calibri"/>
              </a:rPr>
              <a:t>Scheme of weightage for various criteria:</a:t>
            </a:r>
            <a:r>
              <a:rPr lang="en-US">
                <a:latin typeface="Calibri"/>
                <a:ea typeface="Calibri"/>
                <a:cs typeface="Calibri"/>
                <a:sym typeface="Calibri"/>
              </a:rPr>
              <a:t/>
            </a:r>
            <a:br>
              <a:rPr lang="en-US">
                <a:latin typeface="Calibri"/>
                <a:ea typeface="Calibri"/>
                <a:cs typeface="Calibri"/>
                <a:sym typeface="Calibri"/>
              </a:rPr>
            </a:br>
            <a:endParaRPr/>
          </a:p>
        </p:txBody>
      </p:sp>
      <p:graphicFrame>
        <p:nvGraphicFramePr>
          <p:cNvPr id="589" name="Google Shape;589;p89"/>
          <p:cNvGraphicFramePr/>
          <p:nvPr/>
        </p:nvGraphicFramePr>
        <p:xfrm>
          <a:off x="718457" y="598003"/>
          <a:ext cx="6934200" cy="2362200"/>
        </p:xfrm>
        <a:graphic>
          <a:graphicData uri="http://schemas.openxmlformats.org/drawingml/2006/table">
            <a:tbl>
              <a:tblPr firstRow="1" bandRow="1">
                <a:noFill/>
                <a:tableStyleId>{A57B362F-2BE5-46EE-9A7C-137111AA460D}</a:tableStyleId>
              </a:tblPr>
              <a:tblGrid>
                <a:gridCol w="1733550"/>
                <a:gridCol w="1733550"/>
                <a:gridCol w="1733550"/>
                <a:gridCol w="1733550"/>
              </a:tblGrid>
              <a:tr h="468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Criteria </a:t>
                      </a:r>
                      <a:endParaRPr sz="1600" b="1" u="none" strike="noStrike" cap="none">
                        <a:solidFill>
                          <a:srgbClr val="C00000"/>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For Prom to AO(Scale I) </a:t>
                      </a:r>
                      <a:endParaRPr sz="1600" b="1" u="none" strike="noStrike" cap="none">
                        <a:solidFill>
                          <a:srgbClr val="C00000"/>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For prom to Sr. Assistant </a:t>
                      </a:r>
                      <a:endParaRPr sz="1600" b="1" u="none" strike="noStrike" cap="none">
                        <a:solidFill>
                          <a:srgbClr val="C00000"/>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For Prom to Assistant </a:t>
                      </a:r>
                      <a:endParaRPr sz="1600" b="1" u="none" strike="noStrike" cap="none">
                        <a:solidFill>
                          <a:srgbClr val="C00000"/>
                        </a:solidFill>
                        <a:latin typeface="Calibri"/>
                        <a:ea typeface="Calibri"/>
                        <a:cs typeface="Calibri"/>
                        <a:sym typeface="Calibri"/>
                      </a:endParaRPr>
                    </a:p>
                  </a:txBody>
                  <a:tcPr marL="68575" marR="68575" marT="0" marB="0"/>
                </a:tc>
              </a:tr>
              <a:tr h="297025">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Seniority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35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50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50 </a:t>
                      </a:r>
                      <a:endParaRPr sz="1600" b="1" u="none" strike="noStrike" cap="none">
                        <a:latin typeface="Calibri"/>
                        <a:ea typeface="Calibri"/>
                        <a:cs typeface="Calibri"/>
                        <a:sym typeface="Calibri"/>
                      </a:endParaRPr>
                    </a:p>
                  </a:txBody>
                  <a:tcPr marL="68575" marR="68575" marT="0" marB="0"/>
                </a:tc>
              </a:tr>
              <a:tr h="245050">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Qualifications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30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30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30 </a:t>
                      </a:r>
                      <a:endParaRPr sz="1600" b="1" u="none" strike="noStrike" cap="none">
                        <a:latin typeface="Calibri"/>
                        <a:ea typeface="Calibri"/>
                        <a:cs typeface="Calibri"/>
                        <a:sym typeface="Calibri"/>
                      </a:endParaRPr>
                    </a:p>
                  </a:txBody>
                  <a:tcPr marL="68575" marR="68575" marT="0" marB="0"/>
                </a:tc>
              </a:tr>
              <a:tr h="328775">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Work Record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20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20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20 </a:t>
                      </a:r>
                      <a:endParaRPr sz="1600" b="1" u="none" strike="noStrike" cap="none">
                        <a:latin typeface="Calibri"/>
                        <a:ea typeface="Calibri"/>
                        <a:cs typeface="Calibri"/>
                        <a:sym typeface="Calibri"/>
                      </a:endParaRPr>
                    </a:p>
                  </a:txBody>
                  <a:tcPr marL="68575" marR="68575" marT="0" marB="0"/>
                </a:tc>
              </a:tr>
              <a:tr h="298575">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Interview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15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 </a:t>
                      </a:r>
                      <a:endParaRPr sz="16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 </a:t>
                      </a:r>
                      <a:endParaRPr sz="1600" b="1" u="none" strike="noStrike" cap="none">
                        <a:latin typeface="Calibri"/>
                        <a:ea typeface="Calibri"/>
                        <a:cs typeface="Calibri"/>
                        <a:sym typeface="Calibri"/>
                      </a:endParaRPr>
                    </a:p>
                  </a:txBody>
                  <a:tcPr marL="68575" marR="68575" marT="0" marB="0"/>
                </a:tc>
              </a:tr>
              <a:tr h="272625">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T o t a l </a:t>
                      </a:r>
                      <a:endParaRPr sz="1600" b="1" u="none" strike="noStrike" cap="none">
                        <a:solidFill>
                          <a:srgbClr val="C00000"/>
                        </a:solidFill>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100 </a:t>
                      </a:r>
                      <a:endParaRPr sz="1600" b="1" u="none" strike="noStrike" cap="none">
                        <a:solidFill>
                          <a:srgbClr val="C00000"/>
                        </a:solidFill>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100 </a:t>
                      </a:r>
                      <a:endParaRPr sz="1600" b="1" u="none" strike="noStrike" cap="none">
                        <a:solidFill>
                          <a:srgbClr val="C00000"/>
                        </a:solidFill>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C00000"/>
                          </a:solidFill>
                          <a:latin typeface="Calibri"/>
                          <a:ea typeface="Calibri"/>
                          <a:cs typeface="Calibri"/>
                          <a:sym typeface="Calibri"/>
                        </a:rPr>
                        <a:t>100 </a:t>
                      </a:r>
                      <a:endParaRPr sz="1600" b="1" u="none" strike="noStrike" cap="none">
                        <a:solidFill>
                          <a:srgbClr val="C00000"/>
                        </a:solidFill>
                        <a:latin typeface="Calibri"/>
                        <a:ea typeface="Calibri"/>
                        <a:cs typeface="Calibri"/>
                        <a:sym typeface="Calibri"/>
                      </a:endParaRPr>
                    </a:p>
                  </a:txBody>
                  <a:tcPr marL="68575" marR="68575" marT="0" marB="0"/>
                </a:tc>
              </a:tr>
            </a:tbl>
          </a:graphicData>
        </a:graphic>
      </p:graphicFrame>
      <p:sp>
        <p:nvSpPr>
          <p:cNvPr id="590" name="Google Shape;590;p89"/>
          <p:cNvSpPr/>
          <p:nvPr/>
        </p:nvSpPr>
        <p:spPr>
          <a:xfrm>
            <a:off x="607836" y="2869717"/>
            <a:ext cx="2417136" cy="40011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Marks on seniority: </a:t>
            </a:r>
            <a:endParaRPr sz="1400" b="0" i="0" u="none" strike="noStrike" cap="none">
              <a:solidFill>
                <a:srgbClr val="FF0000"/>
              </a:solidFill>
              <a:latin typeface="Arial"/>
              <a:ea typeface="Arial"/>
              <a:cs typeface="Arial"/>
              <a:sym typeface="Arial"/>
            </a:endParaRPr>
          </a:p>
        </p:txBody>
      </p:sp>
      <p:sp>
        <p:nvSpPr>
          <p:cNvPr id="591" name="Google Shape;591;p89"/>
          <p:cNvSpPr/>
          <p:nvPr/>
        </p:nvSpPr>
        <p:spPr>
          <a:xfrm>
            <a:off x="478972" y="3084770"/>
            <a:ext cx="8229600" cy="1754188"/>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Two marks for each completed year of service (in the cadre, for prom. to AO under para 13.1 and Sr. Asstt. &amp; in the company for promotion to AO under para 13.2. and Assistant) as on 31</a:t>
            </a:r>
            <a:r>
              <a:rPr lang="en-US" sz="1800" b="1" i="0" u="none" strike="noStrike" cap="none" baseline="30000">
                <a:solidFill>
                  <a:schemeClr val="dk1"/>
                </a:solidFill>
                <a:latin typeface="Calibri"/>
                <a:ea typeface="Calibri"/>
                <a:cs typeface="Calibri"/>
                <a:sym typeface="Calibri"/>
              </a:rPr>
              <a:t>st</a:t>
            </a:r>
            <a:r>
              <a:rPr lang="en-US" sz="1800" b="1" i="0" u="none" strike="noStrike" cap="none">
                <a:solidFill>
                  <a:schemeClr val="dk1"/>
                </a:solidFill>
                <a:latin typeface="Calibri"/>
                <a:ea typeface="Calibri"/>
                <a:cs typeface="Calibri"/>
                <a:sym typeface="Calibri"/>
              </a:rPr>
              <a:t> December of the year preceding the year of promotion are allotted. </a:t>
            </a: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Period of 6 months and more is considered as one year and less than 6 months period is ignored. </a:t>
            </a:r>
            <a:endParaRPr sz="1400" b="0" i="0" u="none" strike="noStrike" cap="none">
              <a:solidFill>
                <a:srgbClr val="000000"/>
              </a:solidFill>
              <a:latin typeface="Arial"/>
              <a:ea typeface="Arial"/>
              <a:cs typeface="Arial"/>
              <a:sym typeface="Arial"/>
            </a:endParaRPr>
          </a:p>
        </p:txBody>
      </p:sp>
      <p:sp>
        <p:nvSpPr>
          <p:cNvPr id="592" name="Google Shape;592;p89"/>
          <p:cNvSpPr/>
          <p:nvPr/>
        </p:nvSpPr>
        <p:spPr>
          <a:xfrm>
            <a:off x="348342" y="4731174"/>
            <a:ext cx="2936124" cy="40011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Marks on Qualifications</a:t>
            </a:r>
            <a:r>
              <a:rPr lang="en-US" sz="2000" b="1" i="1" u="none" strike="noStrike" cap="none">
                <a:solidFill>
                  <a:srgbClr val="FFFF9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93" name="Google Shape;593;p89"/>
          <p:cNvSpPr/>
          <p:nvPr/>
        </p:nvSpPr>
        <p:spPr>
          <a:xfrm>
            <a:off x="3124200" y="4698577"/>
            <a:ext cx="5257800" cy="400050"/>
          </a:xfrm>
          <a:prstGeom prst="rect">
            <a:avLst/>
          </a:prstGeom>
          <a:noFill/>
          <a:ln>
            <a:noFill/>
          </a:ln>
        </p:spPr>
        <p:txBody>
          <a:bodyPr spcFirstLastPara="1" wrap="square" lIns="91425" tIns="45700" rIns="91425" bIns="45700" anchor="ctr" anchorCtr="0">
            <a:noAutofit/>
          </a:bodyPr>
          <a:lstStyle/>
          <a:p>
            <a:pPr marL="290513" marR="0" lvl="0" indent="-290513" algn="l" rtl="0">
              <a:lnSpc>
                <a:spcPct val="100000"/>
              </a:lnSpc>
              <a:spcBef>
                <a:spcPts val="0"/>
              </a:spcBef>
              <a:spcAft>
                <a:spcPts val="0"/>
              </a:spcAft>
              <a:buClr>
                <a:srgbClr val="C00000"/>
              </a:buClr>
              <a:buSzPts val="2000"/>
              <a:buFont typeface="Arial"/>
              <a:buChar char="•"/>
            </a:pPr>
            <a:r>
              <a:rPr lang="en-US" sz="2000" b="1" i="1" u="sng" strike="noStrike" cap="none">
                <a:solidFill>
                  <a:srgbClr val="C00000"/>
                </a:solidFill>
                <a:latin typeface="Calibri"/>
                <a:ea typeface="Calibri"/>
                <a:cs typeface="Calibri"/>
                <a:sym typeface="Calibri"/>
              </a:rPr>
              <a:t>Academic Qualifications</a:t>
            </a:r>
            <a:r>
              <a:rPr lang="en-US" sz="2000" b="1" i="1" u="sng" strike="noStrike" cap="none">
                <a:solidFill>
                  <a:schemeClr val="lt1"/>
                </a:solidFill>
                <a:latin typeface="Calibri"/>
                <a:ea typeface="Calibri"/>
                <a:cs typeface="Calibri"/>
                <a:sym typeface="Calibri"/>
              </a:rPr>
              <a:t>:</a:t>
            </a:r>
            <a:endParaRPr sz="2000" b="0" i="1" u="none" strike="noStrike" cap="none">
              <a:solidFill>
                <a:schemeClr val="lt1"/>
              </a:solidFill>
              <a:latin typeface="Calibri"/>
              <a:ea typeface="Calibri"/>
              <a:cs typeface="Calibri"/>
              <a:sym typeface="Calibri"/>
            </a:endParaRPr>
          </a:p>
        </p:txBody>
      </p:sp>
      <p:graphicFrame>
        <p:nvGraphicFramePr>
          <p:cNvPr id="594" name="Google Shape;594;p89"/>
          <p:cNvGraphicFramePr/>
          <p:nvPr/>
        </p:nvGraphicFramePr>
        <p:xfrm>
          <a:off x="1251858" y="5054011"/>
          <a:ext cx="5943600" cy="1802785"/>
        </p:xfrm>
        <a:graphic>
          <a:graphicData uri="http://schemas.openxmlformats.org/drawingml/2006/table">
            <a:tbl>
              <a:tblPr>
                <a:noFill/>
                <a:tableStyleId>{F4AD77D5-E34E-4C20-AE07-67A292CDD662}</a:tableStyleId>
              </a:tblPr>
              <a:tblGrid>
                <a:gridCol w="4160525"/>
                <a:gridCol w="1783075"/>
              </a:tblGrid>
              <a:tr h="280000">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Below SSCE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0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55000">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SSCE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5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38300">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HSC/Intermediate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7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58650">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Graduate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12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92575">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Post/double Graduate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15 </a:t>
                      </a:r>
                      <a:endParaRPr sz="1600" b="1"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90"/>
          <p:cNvSpPr/>
          <p:nvPr/>
        </p:nvSpPr>
        <p:spPr>
          <a:xfrm>
            <a:off x="304800" y="87086"/>
            <a:ext cx="2916952"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Technical Qualifications:</a:t>
            </a:r>
            <a:endParaRPr sz="1400" b="0" i="0" u="none" strike="noStrike" cap="none">
              <a:solidFill>
                <a:srgbClr val="FF0000"/>
              </a:solidFill>
              <a:latin typeface="Arial"/>
              <a:ea typeface="Arial"/>
              <a:cs typeface="Arial"/>
              <a:sym typeface="Arial"/>
            </a:endParaRPr>
          </a:p>
        </p:txBody>
      </p:sp>
      <p:graphicFrame>
        <p:nvGraphicFramePr>
          <p:cNvPr id="600" name="Google Shape;600;p90"/>
          <p:cNvGraphicFramePr/>
          <p:nvPr/>
        </p:nvGraphicFramePr>
        <p:xfrm>
          <a:off x="406400" y="454984"/>
          <a:ext cx="8001000" cy="1496570"/>
        </p:xfrm>
        <a:graphic>
          <a:graphicData uri="http://schemas.openxmlformats.org/drawingml/2006/table">
            <a:tbl>
              <a:tblPr>
                <a:noFill/>
                <a:tableStyleId>{F4AD77D5-E34E-4C20-AE07-67A292CDD662}</a:tableStyleId>
              </a:tblPr>
              <a:tblGrid>
                <a:gridCol w="6324600"/>
                <a:gridCol w="1676400"/>
              </a:tblGrid>
              <a:tr h="7650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LIII or one subject of Institute of Actuaries or PG Diploma (one yr. duration) in Computer Applications/MBA/PG Diploma (2 years) in Business Admn./Management (PGDBM)</a:t>
                      </a:r>
                      <a:endParaRPr sz="12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5 </a:t>
                      </a:r>
                      <a:endParaRPr sz="18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9392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AIII or ACII or three subjects of Ins. of Actuaries </a:t>
                      </a:r>
                      <a:endParaRPr sz="12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10 </a:t>
                      </a:r>
                      <a:endParaRPr sz="18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656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FIII or FCII or 5 subjects of Ins. of Actuaries or MCA or ACS qualification</a:t>
                      </a:r>
                      <a:endParaRPr sz="12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15 </a:t>
                      </a:r>
                      <a:endParaRPr sz="18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601" name="Google Shape;601;p90"/>
          <p:cNvSpPr/>
          <p:nvPr/>
        </p:nvSpPr>
        <p:spPr>
          <a:xfrm>
            <a:off x="358809" y="1872343"/>
            <a:ext cx="6629400" cy="4001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Marks on work record:</a:t>
            </a:r>
            <a:endParaRPr sz="1400" b="0" i="0" u="none" strike="noStrike" cap="none">
              <a:solidFill>
                <a:srgbClr val="FF0000"/>
              </a:solidFill>
              <a:latin typeface="Arial"/>
              <a:ea typeface="Arial"/>
              <a:cs typeface="Arial"/>
              <a:sym typeface="Arial"/>
            </a:endParaRPr>
          </a:p>
        </p:txBody>
      </p:sp>
      <p:sp>
        <p:nvSpPr>
          <p:cNvPr id="602" name="Google Shape;602;p90"/>
          <p:cNvSpPr/>
          <p:nvPr/>
        </p:nvSpPr>
        <p:spPr>
          <a:xfrm>
            <a:off x="304800" y="2272453"/>
            <a:ext cx="8534400" cy="1631216"/>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Past three years CRs are to be rated by the Promotion Committee as per the scheme of rating and 3 years average shall be taken as marks on work record. </a:t>
            </a: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0000"/>
                </a:solidFill>
                <a:latin typeface="Calibri"/>
                <a:ea typeface="Calibri"/>
                <a:cs typeface="Calibri"/>
                <a:sym typeface="Calibri"/>
              </a:rPr>
              <a:t>Marks in Interview:</a:t>
            </a:r>
            <a:endParaRPr sz="1400" b="0" i="0" u="none" strike="noStrike" cap="none">
              <a:solidFill>
                <a:srgbClr val="FF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 Promotion Committee shall give marks to the candidates for promotion to AO on the basis of their performance in the personal interview before the committee. None shall be included in the Ranking list without appearing in the Interview. </a:t>
            </a:r>
            <a:endParaRPr sz="1600" b="1" i="0" u="none" strike="noStrike" cap="none">
              <a:solidFill>
                <a:schemeClr val="dk1"/>
              </a:solidFill>
              <a:latin typeface="Arial"/>
              <a:ea typeface="Arial"/>
              <a:cs typeface="Arial"/>
              <a:sym typeface="Arial"/>
            </a:endParaRPr>
          </a:p>
        </p:txBody>
      </p:sp>
      <p:sp>
        <p:nvSpPr>
          <p:cNvPr id="603" name="Google Shape;603;p90"/>
          <p:cNvSpPr/>
          <p:nvPr/>
        </p:nvSpPr>
        <p:spPr>
          <a:xfrm>
            <a:off x="358809" y="3903669"/>
            <a:ext cx="834976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NEW PROVISIONS AFTER LATEST AMENDMENT IN PROMOTION POLICY FOR SCS, 2008</a:t>
            </a:r>
            <a:br>
              <a:rPr lang="en-US" sz="1400" b="0" i="0" u="none" strike="noStrike" cap="none">
                <a:solidFill>
                  <a:srgbClr val="FF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604" name="Google Shape;604;p90"/>
          <p:cNvSpPr/>
          <p:nvPr/>
        </p:nvSpPr>
        <p:spPr>
          <a:xfrm>
            <a:off x="457200" y="4165279"/>
            <a:ext cx="4419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INTRODUCTION OF CONTINGENCY LIST :-</a:t>
            </a:r>
            <a:endParaRPr sz="1400" b="0" i="0" u="none" strike="noStrike" cap="none">
              <a:solidFill>
                <a:srgbClr val="000000"/>
              </a:solidFill>
              <a:latin typeface="Arial"/>
              <a:ea typeface="Arial"/>
              <a:cs typeface="Arial"/>
              <a:sym typeface="Arial"/>
            </a:endParaRPr>
          </a:p>
        </p:txBody>
      </p:sp>
      <p:sp>
        <p:nvSpPr>
          <p:cNvPr id="605" name="Google Shape;605;p90"/>
          <p:cNvSpPr txBox="1"/>
          <p:nvPr/>
        </p:nvSpPr>
        <p:spPr>
          <a:xfrm>
            <a:off x="304800" y="4473056"/>
            <a:ext cx="8839200" cy="2275114"/>
          </a:xfrm>
          <a:prstGeom prst="rect">
            <a:avLst/>
          </a:prstGeom>
          <a:no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None/>
            </a:pPr>
            <a:r>
              <a:rPr lang="en-US" sz="1800" b="1" i="0" u="none" strike="noStrike" cap="none">
                <a:solidFill>
                  <a:srgbClr val="000000"/>
                </a:solidFill>
                <a:latin typeface="Arial"/>
                <a:ea typeface="Arial"/>
                <a:cs typeface="Arial"/>
                <a:sym typeface="Arial"/>
              </a:rPr>
              <a:t>1. </a:t>
            </a:r>
            <a:r>
              <a:rPr lang="en-US" sz="1600" b="0" i="0" u="none" strike="noStrike" cap="none">
                <a:solidFill>
                  <a:srgbClr val="000000"/>
                </a:solidFill>
                <a:latin typeface="Arial"/>
                <a:ea typeface="Arial"/>
                <a:cs typeface="Arial"/>
                <a:sym typeface="Arial"/>
              </a:rPr>
              <a:t>A. Promotion Committee shall select candidates equal to 10% of the respective no. of vacancies in each cadre and in each category (fraction below 0.5 will be ignored and above 0.5 will be taken as 1), and place them in order of their ranking to constitute the Contingency List for promotion, to be published in the ranking order.  The candidates in C.L will be offered promotion in order of their ranking only against refusal of offer of promotion by any candidate selected in respective Promotion List.</a:t>
            </a:r>
            <a:endParaRPr/>
          </a:p>
          <a:p>
            <a:pPr marL="0" marR="0" lvl="0" indent="0" algn="just" rtl="0">
              <a:lnSpc>
                <a:spcPct val="90000"/>
              </a:lnSpc>
              <a:spcBef>
                <a:spcPts val="0"/>
              </a:spcBef>
              <a:spcAft>
                <a:spcPts val="0"/>
              </a:spcAft>
              <a:buNone/>
            </a:pPr>
            <a:r>
              <a:rPr lang="en-US" sz="1600" b="0" i="0" u="none" strike="noStrike" cap="none">
                <a:solidFill>
                  <a:srgbClr val="000000"/>
                </a:solidFill>
                <a:latin typeface="Arial"/>
                <a:ea typeface="Arial"/>
                <a:cs typeface="Arial"/>
                <a:sym typeface="Arial"/>
              </a:rPr>
              <a:t>B. The unutilized portion of C/L would lapse on 31</a:t>
            </a:r>
            <a:r>
              <a:rPr lang="en-US" sz="1600" b="0" i="0" u="none" strike="noStrike" cap="none" baseline="30000">
                <a:solidFill>
                  <a:srgbClr val="000000"/>
                </a:solidFill>
                <a:latin typeface="Arial"/>
                <a:ea typeface="Arial"/>
                <a:cs typeface="Arial"/>
                <a:sym typeface="Arial"/>
              </a:rPr>
              <a:t>st</a:t>
            </a:r>
            <a:r>
              <a:rPr lang="en-US" sz="1600" b="0" i="0" u="none" strike="noStrike" cap="none">
                <a:solidFill>
                  <a:srgbClr val="000000"/>
                </a:solidFill>
                <a:latin typeface="Arial"/>
                <a:ea typeface="Arial"/>
                <a:cs typeface="Arial"/>
                <a:sym typeface="Arial"/>
              </a:rPr>
              <a:t> March, without carrying any preferential treatment in any subsequent promotion exercise. </a:t>
            </a:r>
            <a:endParaRPr sz="1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195943" y="478971"/>
            <a:ext cx="8686800" cy="47897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400" b="1"/>
              <a:t>CITY COMPENSATORY ALLOWANCE (CCA) 01/08/2012</a:t>
            </a:r>
            <a:br>
              <a:rPr lang="en-US" sz="2400" b="1"/>
            </a:br>
            <a:endParaRPr sz="2400"/>
          </a:p>
        </p:txBody>
      </p:sp>
      <p:graphicFrame>
        <p:nvGraphicFramePr>
          <p:cNvPr id="131" name="Google Shape;131;p20"/>
          <p:cNvGraphicFramePr/>
          <p:nvPr>
            <p:extLst>
              <p:ext uri="{D42A27DB-BD31-4B8C-83A1-F6EECF244321}">
                <p14:modId xmlns:p14="http://schemas.microsoft.com/office/powerpoint/2010/main" val="647118819"/>
              </p:ext>
            </p:extLst>
          </p:nvPr>
        </p:nvGraphicFramePr>
        <p:xfrm>
          <a:off x="555171" y="957942"/>
          <a:ext cx="8153375" cy="4161337"/>
        </p:xfrm>
        <a:graphic>
          <a:graphicData uri="http://schemas.openxmlformats.org/drawingml/2006/table">
            <a:tbl>
              <a:tblPr>
                <a:noFill/>
                <a:tableStyleId>{F4AD77D5-E34E-4C20-AE07-67A292CDD662}</a:tableStyleId>
              </a:tblPr>
              <a:tblGrid>
                <a:gridCol w="479600"/>
                <a:gridCol w="2603600"/>
                <a:gridCol w="1712900"/>
                <a:gridCol w="1644375"/>
                <a:gridCol w="1712900"/>
              </a:tblGrid>
              <a:tr h="654775">
                <a:tc>
                  <a:txBody>
                    <a:bodyPr/>
                    <a:lstStyle/>
                    <a:p>
                      <a:pPr marL="347345" marR="0" lvl="0" indent="-347345" algn="ctr" rtl="0">
                        <a:lnSpc>
                          <a:spcPct val="115000"/>
                        </a:lnSpc>
                        <a:spcBef>
                          <a:spcPts val="0"/>
                        </a:spcBef>
                        <a:spcAft>
                          <a:spcPts val="0"/>
                        </a:spcAft>
                        <a:buClr>
                          <a:srgbClr val="000000"/>
                        </a:buClr>
                        <a:buSzPts val="1100"/>
                        <a:buFont typeface="Arial"/>
                        <a:buNone/>
                      </a:pPr>
                      <a:r>
                        <a:rPr lang="en-US" sz="1100" b="1" u="none" strike="noStrike" cap="none" dirty="0">
                          <a:solidFill>
                            <a:srgbClr val="000000"/>
                          </a:solidFill>
                          <a:latin typeface="Tahoma"/>
                          <a:ea typeface="Tahoma"/>
                          <a:cs typeface="Tahoma"/>
                          <a:sym typeface="Tahoma"/>
                        </a:rPr>
                        <a:t>Sl.</a:t>
                      </a:r>
                      <a:endParaRPr sz="1200" b="1" u="none" strike="noStrike" cap="none" dirty="0">
                        <a:latin typeface="Calibri"/>
                        <a:ea typeface="Calibri"/>
                        <a:cs typeface="Calibri"/>
                        <a:sym typeface="Calibri"/>
                      </a:endParaRPr>
                    </a:p>
                    <a:p>
                      <a:pPr marL="347345" marR="0" lvl="0" indent="-347345" algn="ctr" rtl="0">
                        <a:lnSpc>
                          <a:spcPct val="115000"/>
                        </a:lnSpc>
                        <a:spcBef>
                          <a:spcPts val="0"/>
                        </a:spcBef>
                        <a:spcAft>
                          <a:spcPts val="0"/>
                        </a:spcAft>
                        <a:buClr>
                          <a:srgbClr val="000000"/>
                        </a:buClr>
                        <a:buSzPts val="1100"/>
                        <a:buFont typeface="Arial"/>
                        <a:buNone/>
                      </a:pPr>
                      <a:r>
                        <a:rPr lang="en-US" sz="1100" b="1" u="none" strike="noStrike" cap="none" dirty="0">
                          <a:solidFill>
                            <a:srgbClr val="000000"/>
                          </a:solidFill>
                          <a:latin typeface="Tahoma"/>
                          <a:ea typeface="Tahoma"/>
                          <a:cs typeface="Tahoma"/>
                          <a:sym typeface="Tahoma"/>
                        </a:rPr>
                        <a:t>No. </a:t>
                      </a:r>
                      <a:endParaRPr sz="1200" b="1" u="none" strike="noStrike" cap="none" dirty="0">
                        <a:latin typeface="Calibri"/>
                        <a:ea typeface="Calibri"/>
                        <a:cs typeface="Calibri"/>
                        <a:sym typeface="Calibri"/>
                      </a:endParaRPr>
                    </a:p>
                  </a:txBody>
                  <a:tcPr marL="76400" marR="76400" marT="38200" marB="382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ctr"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Place of posting</a:t>
                      </a:r>
                      <a:endParaRPr sz="1200" b="1" u="none" strike="noStrike" cap="none">
                        <a:latin typeface="Calibri"/>
                        <a:ea typeface="Calibri"/>
                        <a:cs typeface="Calibri"/>
                        <a:sym typeface="Calibri"/>
                      </a:endParaRPr>
                    </a:p>
                    <a:p>
                      <a:pPr marL="347345" marR="0" lvl="0" indent="-347345" algn="ctr"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(1) Metro cities</a:t>
                      </a:r>
                      <a:endParaRPr sz="1200" b="1" u="none" strike="noStrike" cap="none">
                        <a:latin typeface="Calibri"/>
                        <a:ea typeface="Calibri"/>
                        <a:cs typeface="Calibri"/>
                        <a:sym typeface="Calibri"/>
                      </a:endParaRPr>
                    </a:p>
                  </a:txBody>
                  <a:tcPr marL="76400" marR="76400" marT="38200" marB="382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Rate per month </a:t>
                      </a:r>
                      <a:endParaRPr sz="1100" b="1"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      (ClS -  I)</a:t>
                      </a:r>
                      <a:endParaRPr sz="12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           (3.1)</a:t>
                      </a:r>
                      <a:endParaRPr sz="1200" b="1" u="none" strike="noStrike" cap="none">
                        <a:latin typeface="Calibri"/>
                        <a:ea typeface="Calibri"/>
                        <a:cs typeface="Calibri"/>
                        <a:sym typeface="Calibri"/>
                      </a:endParaRPr>
                    </a:p>
                  </a:txBody>
                  <a:tcPr marL="76400" marR="76400" marT="38200" marB="382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Rate per month </a:t>
                      </a:r>
                      <a:endParaRPr sz="1100" b="1"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       (ClS II)</a:t>
                      </a:r>
                      <a:endParaRPr sz="12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           (3.2)</a:t>
                      </a:r>
                      <a:endParaRPr sz="1200" b="1" u="none" strike="noStrike" cap="none">
                        <a:latin typeface="Calibri"/>
                        <a:ea typeface="Calibri"/>
                        <a:cs typeface="Calibri"/>
                        <a:sym typeface="Calibri"/>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Rate per month</a:t>
                      </a:r>
                      <a:endParaRPr sz="1400" u="none" strike="noStrike" cap="none"/>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      (ClS III/IV)</a:t>
                      </a:r>
                      <a:endParaRPr sz="1200" b="1"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           (3.3)</a:t>
                      </a:r>
                      <a:endParaRPr sz="12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228450">
                <a:tc>
                  <a:txBody>
                    <a:bodyPr/>
                    <a:lstStyle/>
                    <a:p>
                      <a:pPr marL="347345" marR="0" lvl="0" indent="-347345" algn="ctr"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1.</a:t>
                      </a:r>
                      <a:endParaRPr sz="1200" u="none" strike="noStrike" cap="none">
                        <a:latin typeface="Calibri"/>
                        <a:ea typeface="Calibri"/>
                        <a:cs typeface="Calibri"/>
                        <a:sym typeface="Calibri"/>
                      </a:endParaRPr>
                    </a:p>
                  </a:txBody>
                  <a:tcPr marL="76400" marR="76400" marT="38200" marB="382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Cities of Mumbai, Navi Mumbai,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Calcutta, New Delhi, Faridabad,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Ghaziabad, NOIDA, Gurgaon, Chennai,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Ahmedabad, Hyderabad, Bengaluru,</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Pune &amp; Surat</a:t>
                      </a:r>
                      <a:endParaRPr sz="1400" u="none" strike="noStrike" cap="none"/>
                    </a:p>
                    <a:p>
                      <a:pPr marL="347345" marR="0" lvl="0" indent="-347345" algn="just"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TOTAL CITIES=  13</a:t>
                      </a:r>
                      <a:endParaRPr sz="1200" b="1" u="none" strike="noStrike" cap="none">
                        <a:latin typeface="Calibri"/>
                        <a:ea typeface="Calibri"/>
                        <a:cs typeface="Calibri"/>
                        <a:sym typeface="Calibri"/>
                      </a:endParaRPr>
                    </a:p>
                  </a:txBody>
                  <a:tcPr marL="76400" marR="76400" marT="38200" marB="382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dirty="0">
                          <a:solidFill>
                            <a:srgbClr val="000000"/>
                          </a:solidFill>
                          <a:latin typeface="Tahoma"/>
                          <a:ea typeface="Tahoma"/>
                          <a:cs typeface="Tahoma"/>
                          <a:sym typeface="Tahoma"/>
                        </a:rPr>
                        <a:t>3% of pay subject </a:t>
                      </a:r>
                      <a:endParaRPr sz="1200" u="none" strike="noStrike" cap="none" dirty="0">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dirty="0">
                          <a:solidFill>
                            <a:srgbClr val="000000"/>
                          </a:solidFill>
                          <a:latin typeface="Tahoma"/>
                          <a:ea typeface="Tahoma"/>
                          <a:cs typeface="Tahoma"/>
                          <a:sym typeface="Tahoma"/>
                        </a:rPr>
                        <a:t>to a maximum of</a:t>
                      </a:r>
                      <a:endParaRPr sz="1400" u="none" strike="noStrike" cap="none" dirty="0"/>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dirty="0" smtClean="0">
                          <a:solidFill>
                            <a:srgbClr val="000000"/>
                          </a:solidFill>
                          <a:latin typeface="Tahoma"/>
                          <a:ea typeface="Tahoma"/>
                          <a:cs typeface="Tahoma"/>
                          <a:sym typeface="Tahoma"/>
                        </a:rPr>
                        <a:t>Rs.1330</a:t>
                      </a:r>
                      <a:r>
                        <a:rPr lang="en-US" sz="1100" b="1" u="none" strike="noStrike" cap="none" dirty="0">
                          <a:solidFill>
                            <a:srgbClr val="000000"/>
                          </a:solidFill>
                          <a:latin typeface="Tahoma"/>
                          <a:ea typeface="Tahoma"/>
                          <a:cs typeface="Tahoma"/>
                          <a:sym typeface="Tahoma"/>
                        </a:rPr>
                        <a:t>/- </a:t>
                      </a:r>
                      <a:r>
                        <a:rPr lang="en-US" sz="1100" u="none" strike="noStrike" cap="none" dirty="0">
                          <a:solidFill>
                            <a:srgbClr val="000000"/>
                          </a:solidFill>
                          <a:latin typeface="Tahoma"/>
                          <a:ea typeface="Tahoma"/>
                          <a:cs typeface="Tahoma"/>
                          <a:sym typeface="Tahoma"/>
                        </a:rPr>
                        <a:t>per month</a:t>
                      </a:r>
                      <a:endParaRPr sz="1200" u="none" strike="noStrike" cap="none" dirty="0">
                        <a:latin typeface="Calibri"/>
                        <a:ea typeface="Calibri"/>
                        <a:cs typeface="Calibri"/>
                        <a:sym typeface="Calibri"/>
                      </a:endParaRPr>
                    </a:p>
                  </a:txBody>
                  <a:tcPr marL="76400" marR="76400" marT="38200" marB="382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3% of pay subject </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to a maximum of</a:t>
                      </a:r>
                      <a:endParaRPr sz="1400" u="none" strike="noStrike" cap="none"/>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a:t>
                      </a:r>
                      <a:r>
                        <a:rPr lang="en-US" sz="1100" b="1" u="none" strike="noStrike" cap="none">
                          <a:solidFill>
                            <a:srgbClr val="000000"/>
                          </a:solidFill>
                          <a:latin typeface="Tahoma"/>
                          <a:ea typeface="Tahoma"/>
                          <a:cs typeface="Tahoma"/>
                          <a:sym typeface="Tahoma"/>
                        </a:rPr>
                        <a:t>Rs.1125/- </a:t>
                      </a:r>
                      <a:r>
                        <a:rPr lang="en-US" sz="1100" u="none" strike="noStrike" cap="none">
                          <a:solidFill>
                            <a:srgbClr val="000000"/>
                          </a:solidFill>
                          <a:latin typeface="Tahoma"/>
                          <a:ea typeface="Tahoma"/>
                          <a:cs typeface="Tahoma"/>
                          <a:sym typeface="Tahoma"/>
                        </a:rPr>
                        <a:t> per month.</a:t>
                      </a:r>
                      <a:endParaRPr sz="1200" u="none" strike="noStrike" cap="none">
                        <a:latin typeface="Calibri"/>
                        <a:ea typeface="Calibri"/>
                        <a:cs typeface="Calibri"/>
                        <a:sym typeface="Calibri"/>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3% of pay subject to</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maximum of </a:t>
                      </a:r>
                      <a:endParaRPr sz="11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Rs.1055/- </a:t>
                      </a:r>
                      <a:r>
                        <a:rPr lang="en-US" sz="1100" u="none" strike="noStrike" cap="none">
                          <a:solidFill>
                            <a:srgbClr val="000000"/>
                          </a:solidFill>
                          <a:latin typeface="Tahoma"/>
                          <a:ea typeface="Tahoma"/>
                          <a:cs typeface="Tahoma"/>
                          <a:sym typeface="Tahoma"/>
                        </a:rPr>
                        <a:t> per month.</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805550">
                <a:tc>
                  <a:txBody>
                    <a:bodyPr/>
                    <a:lstStyle/>
                    <a:p>
                      <a:pPr marL="347345" marR="0" lvl="0" indent="-347345" algn="ctr"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2.</a:t>
                      </a:r>
                      <a:endParaRPr sz="1200" u="none" strike="noStrike" cap="none">
                        <a:latin typeface="Calibri"/>
                        <a:ea typeface="Calibri"/>
                        <a:cs typeface="Calibri"/>
                        <a:sym typeface="Calibri"/>
                      </a:endParaRPr>
                    </a:p>
                  </a:txBody>
                  <a:tcPr marL="76400" marR="76400" marT="38200" marB="382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A class Cities with population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exceeding 12 lacs, Gandhinagar and all </a:t>
                      </a:r>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cities in the State of Goa.</a:t>
                      </a:r>
                      <a:endParaRPr sz="1400" u="none" strike="noStrike" cap="none"/>
                    </a:p>
                    <a:p>
                      <a:pPr marL="347345" marR="0" lvl="0" indent="-347345" algn="just"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TOTAL CITIES: 30</a:t>
                      </a:r>
                      <a:endParaRPr sz="1200" b="1" u="none" strike="noStrike" cap="none">
                        <a:latin typeface="Calibri"/>
                        <a:ea typeface="Calibri"/>
                        <a:cs typeface="Calibri"/>
                        <a:sym typeface="Calibri"/>
                      </a:endParaRPr>
                    </a:p>
                  </a:txBody>
                  <a:tcPr marL="76400" marR="76400" marT="38200" marB="382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2.5% of pay subject </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to a maximum of</a:t>
                      </a:r>
                      <a:endParaRPr sz="1400" u="none" strike="noStrike" cap="none"/>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Rs.1265/-</a:t>
                      </a:r>
                      <a:r>
                        <a:rPr lang="en-US" sz="1100" u="none" strike="noStrike" cap="none">
                          <a:solidFill>
                            <a:srgbClr val="000000"/>
                          </a:solidFill>
                          <a:latin typeface="Tahoma"/>
                          <a:ea typeface="Tahoma"/>
                          <a:cs typeface="Tahoma"/>
                          <a:sym typeface="Tahoma"/>
                        </a:rPr>
                        <a:t>per month</a:t>
                      </a:r>
                      <a:endParaRPr sz="1200" u="none" strike="noStrike" cap="none">
                        <a:latin typeface="Calibri"/>
                        <a:ea typeface="Calibri"/>
                        <a:cs typeface="Calibri"/>
                        <a:sym typeface="Calibri"/>
                      </a:endParaRPr>
                    </a:p>
                  </a:txBody>
                  <a:tcPr marL="76400" marR="76400" marT="38200" marB="382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2.5% of pay subject </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to a maximum of</a:t>
                      </a:r>
                      <a:endParaRPr sz="1400" u="none" strike="noStrike" cap="none"/>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a:t>
                      </a:r>
                      <a:r>
                        <a:rPr lang="en-US" sz="1100" b="1" u="none" strike="noStrike" cap="none">
                          <a:solidFill>
                            <a:srgbClr val="000000"/>
                          </a:solidFill>
                          <a:latin typeface="Tahoma"/>
                          <a:ea typeface="Tahoma"/>
                          <a:cs typeface="Tahoma"/>
                          <a:sym typeface="Tahoma"/>
                        </a:rPr>
                        <a:t>Rs.1040/- </a:t>
                      </a:r>
                      <a:r>
                        <a:rPr lang="en-US" sz="1100" u="none" strike="noStrike" cap="none">
                          <a:solidFill>
                            <a:srgbClr val="000000"/>
                          </a:solidFill>
                          <a:latin typeface="Tahoma"/>
                          <a:ea typeface="Tahoma"/>
                          <a:cs typeface="Tahoma"/>
                          <a:sym typeface="Tahoma"/>
                        </a:rPr>
                        <a:t> per month</a:t>
                      </a:r>
                      <a:endParaRPr sz="1200" u="none" strike="noStrike" cap="none">
                        <a:latin typeface="Calibri"/>
                        <a:ea typeface="Calibri"/>
                        <a:cs typeface="Calibri"/>
                        <a:sym typeface="Calibri"/>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2.5% of pay subject </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to maximum of </a:t>
                      </a:r>
                      <a:endParaRPr sz="11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Rs.990/- </a:t>
                      </a:r>
                      <a:r>
                        <a:rPr lang="en-US" sz="1100" u="none" strike="noStrike" cap="none">
                          <a:solidFill>
                            <a:srgbClr val="000000"/>
                          </a:solidFill>
                          <a:latin typeface="Tahoma"/>
                          <a:ea typeface="Tahoma"/>
                          <a:cs typeface="Tahoma"/>
                          <a:sym typeface="Tahoma"/>
                        </a:rPr>
                        <a:t> per month.</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407925">
                <a:tc>
                  <a:txBody>
                    <a:bodyPr/>
                    <a:lstStyle/>
                    <a:p>
                      <a:pPr marL="347345" marR="0" lvl="0" indent="-347345" algn="ctr"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3.</a:t>
                      </a:r>
                      <a:endParaRPr sz="1200" u="none" strike="noStrike" cap="none">
                        <a:latin typeface="Calibri"/>
                        <a:ea typeface="Calibri"/>
                        <a:cs typeface="Calibri"/>
                        <a:sym typeface="Calibri"/>
                      </a:endParaRPr>
                    </a:p>
                  </a:txBody>
                  <a:tcPr marL="76400" marR="76400" marT="38200" marB="382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Cities with population of 5 lacs and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above but not exceeding 12 lacs, State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capitals with population not exceeding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12 lacs, Chandigarh, Mohali, </a:t>
                      </a:r>
                      <a:endParaRPr sz="1100" u="none" strike="noStrike" cap="none">
                        <a:solidFill>
                          <a:srgbClr val="000000"/>
                        </a:solidFill>
                        <a:latin typeface="Tahoma"/>
                        <a:ea typeface="Tahoma"/>
                        <a:cs typeface="Tahoma"/>
                        <a:sym typeface="Tahoma"/>
                      </a:endParaRPr>
                    </a:p>
                    <a:p>
                      <a:pPr marL="347345" marR="0" lvl="0" indent="-347345" algn="just"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Panchkula, Pondicherry, Port Blair.</a:t>
                      </a:r>
                      <a:endParaRPr sz="1400" u="none" strike="noStrike" cap="none"/>
                    </a:p>
                    <a:p>
                      <a:pPr marL="347345" marR="0" lvl="0" indent="-347345" algn="just"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TOTAL CITIES: 63</a:t>
                      </a:r>
                      <a:endParaRPr sz="1400" u="none" strike="noStrike" cap="none"/>
                    </a:p>
                    <a:p>
                      <a:pPr marL="347345" marR="0" lvl="0" indent="-347345" algn="just"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All Other Cities  C  Class</a:t>
                      </a:r>
                      <a:endParaRPr sz="1100" b="1" u="none" strike="noStrike" cap="none">
                        <a:solidFill>
                          <a:srgbClr val="000000"/>
                        </a:solidFill>
                        <a:latin typeface="Tahoma"/>
                        <a:ea typeface="Tahoma"/>
                        <a:cs typeface="Tahoma"/>
                        <a:sym typeface="Tahoma"/>
                      </a:endParaRPr>
                    </a:p>
                  </a:txBody>
                  <a:tcPr marL="76400" marR="76400" marT="38200" marB="382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2% of pay subject </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to a maximum of</a:t>
                      </a:r>
                      <a:endParaRPr sz="1400" u="none" strike="noStrike" cap="none"/>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Rs.9,80/- </a:t>
                      </a:r>
                      <a:r>
                        <a:rPr lang="en-US" sz="1100" u="none" strike="noStrike" cap="none">
                          <a:solidFill>
                            <a:srgbClr val="000000"/>
                          </a:solidFill>
                          <a:latin typeface="Tahoma"/>
                          <a:ea typeface="Tahoma"/>
                          <a:cs typeface="Tahoma"/>
                          <a:sym typeface="Tahoma"/>
                        </a:rPr>
                        <a:t>per month</a:t>
                      </a:r>
                      <a:endParaRPr sz="1200" u="none" strike="noStrike" cap="none">
                        <a:latin typeface="Calibri"/>
                        <a:ea typeface="Calibri"/>
                        <a:cs typeface="Calibri"/>
                        <a:sym typeface="Calibri"/>
                      </a:endParaRPr>
                    </a:p>
                  </a:txBody>
                  <a:tcPr marL="76400" marR="76400" marT="38200" marB="382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2% of pay subject </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to a maximum of </a:t>
                      </a:r>
                      <a:endParaRPr sz="11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a:t>
                      </a:r>
                      <a:r>
                        <a:rPr lang="en-US" sz="1100" b="1" u="none" strike="noStrike" cap="none">
                          <a:solidFill>
                            <a:srgbClr val="000000"/>
                          </a:solidFill>
                          <a:latin typeface="Tahoma"/>
                          <a:ea typeface="Tahoma"/>
                          <a:cs typeface="Tahoma"/>
                          <a:sym typeface="Tahoma"/>
                        </a:rPr>
                        <a:t>Rs.910/- </a:t>
                      </a:r>
                      <a:r>
                        <a:rPr lang="en-US" sz="1100" u="none" strike="noStrike" cap="none">
                          <a:solidFill>
                            <a:srgbClr val="000000"/>
                          </a:solidFill>
                          <a:latin typeface="Tahoma"/>
                          <a:ea typeface="Tahoma"/>
                          <a:cs typeface="Tahoma"/>
                          <a:sym typeface="Tahoma"/>
                        </a:rPr>
                        <a:t> per month</a:t>
                      </a:r>
                      <a:endParaRPr sz="1200" u="none" strike="noStrike" cap="none">
                        <a:latin typeface="Calibri"/>
                        <a:ea typeface="Calibri"/>
                        <a:cs typeface="Calibri"/>
                        <a:sym typeface="Calibri"/>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2% of pay subject </a:t>
                      </a:r>
                      <a:endParaRPr sz="1200" u="none" strike="noStrike" cap="none">
                        <a:latin typeface="Calibri"/>
                        <a:ea typeface="Calibri"/>
                        <a:cs typeface="Calibri"/>
                        <a:sym typeface="Calibri"/>
                      </a:endParaRPr>
                    </a:p>
                    <a:p>
                      <a:pPr marL="347345" marR="0" lvl="0" indent="-347345" algn="l" rtl="0">
                        <a:lnSpc>
                          <a:spcPct val="115000"/>
                        </a:lnSpc>
                        <a:spcBef>
                          <a:spcPts val="0"/>
                        </a:spcBef>
                        <a:spcAft>
                          <a:spcPts val="0"/>
                        </a:spcAft>
                        <a:buClr>
                          <a:srgbClr val="000000"/>
                        </a:buClr>
                        <a:buSzPts val="1100"/>
                        <a:buFont typeface="Arial"/>
                        <a:buNone/>
                      </a:pPr>
                      <a:r>
                        <a:rPr lang="en-US" sz="1100" u="none" strike="noStrike" cap="none">
                          <a:solidFill>
                            <a:srgbClr val="000000"/>
                          </a:solidFill>
                          <a:latin typeface="Tahoma"/>
                          <a:ea typeface="Tahoma"/>
                          <a:cs typeface="Tahoma"/>
                          <a:sym typeface="Tahoma"/>
                        </a:rPr>
                        <a:t> to maximum of </a:t>
                      </a:r>
                      <a:endParaRPr sz="1100" u="none" strike="noStrike" cap="none">
                        <a:solidFill>
                          <a:srgbClr val="000000"/>
                        </a:solidFill>
                        <a:latin typeface="Tahoma"/>
                        <a:ea typeface="Tahoma"/>
                        <a:cs typeface="Tahoma"/>
                        <a:sym typeface="Tahoma"/>
                      </a:endParaRPr>
                    </a:p>
                    <a:p>
                      <a:pPr marL="347345" marR="0" lvl="0" indent="-347345" algn="l" rtl="0">
                        <a:lnSpc>
                          <a:spcPct val="115000"/>
                        </a:lnSpc>
                        <a:spcBef>
                          <a:spcPts val="0"/>
                        </a:spcBef>
                        <a:spcAft>
                          <a:spcPts val="0"/>
                        </a:spcAft>
                        <a:buClr>
                          <a:srgbClr val="000000"/>
                        </a:buClr>
                        <a:buSzPts val="1100"/>
                        <a:buFont typeface="Arial"/>
                        <a:buNone/>
                      </a:pPr>
                      <a:r>
                        <a:rPr lang="en-US" sz="1100" b="1" u="none" strike="noStrike" cap="none">
                          <a:solidFill>
                            <a:srgbClr val="000000"/>
                          </a:solidFill>
                          <a:latin typeface="Tahoma"/>
                          <a:ea typeface="Tahoma"/>
                          <a:cs typeface="Tahoma"/>
                          <a:sym typeface="Tahoma"/>
                        </a:rPr>
                        <a:t>Rs.850/-</a:t>
                      </a:r>
                      <a:r>
                        <a:rPr lang="en-US" sz="1100" u="none" strike="noStrike" cap="none">
                          <a:solidFill>
                            <a:srgbClr val="000000"/>
                          </a:solidFill>
                          <a:latin typeface="Tahoma"/>
                          <a:ea typeface="Tahoma"/>
                          <a:cs typeface="Tahoma"/>
                          <a:sym typeface="Tahoma"/>
                        </a:rPr>
                        <a:t> per month</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1"/>
          <p:cNvSpPr txBox="1">
            <a:spLocks noGrp="1"/>
          </p:cNvSpPr>
          <p:nvPr>
            <p:ph type="title"/>
          </p:nvPr>
        </p:nvSpPr>
        <p:spPr>
          <a:xfrm>
            <a:off x="217714" y="1"/>
            <a:ext cx="8839199" cy="301534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a:solidFill>
                  <a:srgbClr val="FF0000"/>
                </a:solidFill>
              </a:rPr>
              <a:t/>
            </a:r>
            <a:br>
              <a:rPr lang="en-US">
                <a:solidFill>
                  <a:srgbClr val="FF0000"/>
                </a:solidFill>
              </a:rPr>
            </a:br>
            <a:r>
              <a:rPr lang="en-US" sz="1100"/>
              <a:t/>
            </a:r>
            <a:br>
              <a:rPr lang="en-US" sz="1100"/>
            </a:br>
            <a:r>
              <a:rPr lang="en-US" sz="1600">
                <a:latin typeface="Arial Black"/>
                <a:ea typeface="Arial Black"/>
                <a:cs typeface="Arial Black"/>
                <a:sym typeface="Arial Black"/>
              </a:rPr>
              <a:t>2. FILLING UP UNFILLED VACANCIES UNDER PARA 13.2 IN A  </a:t>
            </a:r>
            <a:br>
              <a:rPr lang="en-US" sz="1600">
                <a:latin typeface="Arial Black"/>
                <a:ea typeface="Arial Black"/>
                <a:cs typeface="Arial Black"/>
                <a:sym typeface="Arial Black"/>
              </a:rPr>
            </a:br>
            <a:r>
              <a:rPr lang="en-US" sz="1600">
                <a:latin typeface="Arial Black"/>
                <a:ea typeface="Arial Black"/>
                <a:cs typeface="Arial Black"/>
                <a:sym typeface="Arial Black"/>
              </a:rPr>
              <a:t>    PROMOTION-ZONE</a:t>
            </a:r>
            <a:br>
              <a:rPr lang="en-US" sz="1600">
                <a:latin typeface="Arial Black"/>
                <a:ea typeface="Arial Black"/>
                <a:cs typeface="Arial Black"/>
                <a:sym typeface="Arial Black"/>
              </a:rPr>
            </a:br>
            <a:r>
              <a:rPr lang="en-US" sz="1600">
                <a:latin typeface="Arial"/>
                <a:ea typeface="Arial"/>
                <a:cs typeface="Arial"/>
                <a:sym typeface="Arial"/>
              </a:rPr>
              <a:t>Unfilled vacancies for promotion to the cadre of Scale-I under Para 13.2 under any category (UR/SC/ST) in zone, after offering promotion from Contingency List, shall be filled up by selecting candidates from other zones who are eligible to be considered for the promotion and give consent for Out of Zone posting on promotion.</a:t>
            </a:r>
            <a:br>
              <a:rPr lang="en-US" sz="1600">
                <a:latin typeface="Arial"/>
                <a:ea typeface="Arial"/>
                <a:cs typeface="Arial"/>
                <a:sym typeface="Arial"/>
              </a:rPr>
            </a:br>
            <a:r>
              <a:rPr lang="en-US" sz="1600">
                <a:latin typeface="Arial"/>
                <a:ea typeface="Arial"/>
                <a:cs typeface="Arial"/>
                <a:sym typeface="Arial"/>
              </a:rPr>
              <a:t/>
            </a:r>
            <a:br>
              <a:rPr lang="en-US" sz="1600">
                <a:latin typeface="Arial"/>
                <a:ea typeface="Arial"/>
                <a:cs typeface="Arial"/>
                <a:sym typeface="Arial"/>
              </a:rPr>
            </a:br>
            <a:r>
              <a:rPr lang="en-US" sz="1600">
                <a:latin typeface="Arial"/>
                <a:ea typeface="Arial"/>
                <a:cs typeface="Arial"/>
                <a:sym typeface="Arial"/>
              </a:rPr>
              <a:t>A. Option to be obtained at the time of applying for promotion under para 13.2</a:t>
            </a:r>
            <a:br>
              <a:rPr lang="en-US" sz="1600">
                <a:latin typeface="Arial"/>
                <a:ea typeface="Arial"/>
                <a:cs typeface="Arial"/>
                <a:sym typeface="Arial"/>
              </a:rPr>
            </a:br>
            <a:r>
              <a:rPr lang="en-US" sz="1600">
                <a:latin typeface="Arial"/>
                <a:ea typeface="Arial"/>
                <a:cs typeface="Arial"/>
                <a:sym typeface="Arial"/>
              </a:rPr>
              <a:t/>
            </a:r>
            <a:br>
              <a:rPr lang="en-US" sz="1600">
                <a:latin typeface="Arial"/>
                <a:ea typeface="Arial"/>
                <a:cs typeface="Arial"/>
                <a:sym typeface="Arial"/>
              </a:rPr>
            </a:br>
            <a:r>
              <a:rPr lang="en-US" sz="1600">
                <a:latin typeface="Arial"/>
                <a:ea typeface="Arial"/>
                <a:cs typeface="Arial"/>
                <a:sym typeface="Arial"/>
              </a:rPr>
              <a:t>B. Common Ranking List (All Zones) shall be prepared in the each category, in the descending order of marks obtained, of the candidates who opted for out of zone promotion and have not been offered promotion in their respective zones.</a:t>
            </a:r>
            <a:br>
              <a:rPr lang="en-US" sz="1600">
                <a:latin typeface="Arial"/>
                <a:ea typeface="Arial"/>
                <a:cs typeface="Arial"/>
                <a:sym typeface="Arial"/>
              </a:rPr>
            </a:br>
            <a:r>
              <a:rPr lang="en-US" sz="1600">
                <a:latin typeface="Arial"/>
                <a:ea typeface="Arial"/>
                <a:cs typeface="Arial"/>
                <a:sym typeface="Arial"/>
              </a:rPr>
              <a:t/>
            </a:r>
            <a:br>
              <a:rPr lang="en-US" sz="1600">
                <a:latin typeface="Arial"/>
                <a:ea typeface="Arial"/>
                <a:cs typeface="Arial"/>
                <a:sym typeface="Arial"/>
              </a:rPr>
            </a:br>
            <a:r>
              <a:rPr lang="en-US" sz="1800" b="1" u="sng">
                <a:latin typeface="Arial"/>
                <a:ea typeface="Arial"/>
                <a:cs typeface="Arial"/>
                <a:sym typeface="Arial"/>
              </a:rPr>
              <a:t>3.Effect of Non-acceptance of Promotion :-</a:t>
            </a:r>
            <a:br>
              <a:rPr lang="en-US" sz="1800" b="1" u="sng">
                <a:latin typeface="Arial"/>
                <a:ea typeface="Arial"/>
                <a:cs typeface="Arial"/>
                <a:sym typeface="Arial"/>
              </a:rPr>
            </a:br>
            <a:r>
              <a:rPr lang="en-US" sz="1600">
                <a:latin typeface="Arial"/>
                <a:ea typeface="Arial"/>
                <a:cs typeface="Arial"/>
                <a:sym typeface="Arial"/>
              </a:rPr>
              <a:t>On refusal/ non-acceptance of promotion, the employee shall forfeit his/her right to be considered for promotion to that cadre in next one (01) Promotion Exercise</a:t>
            </a:r>
            <a:endParaRPr sz="1600">
              <a:latin typeface="Arial Black"/>
              <a:ea typeface="Arial Black"/>
              <a:cs typeface="Arial Black"/>
              <a:sym typeface="Arial Black"/>
            </a:endParaRPr>
          </a:p>
        </p:txBody>
      </p:sp>
      <p:sp>
        <p:nvSpPr>
          <p:cNvPr id="611" name="Google Shape;611;p91"/>
          <p:cNvSpPr/>
          <p:nvPr/>
        </p:nvSpPr>
        <p:spPr>
          <a:xfrm>
            <a:off x="315686" y="3537858"/>
            <a:ext cx="7391400" cy="4616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sng" strike="noStrike" cap="none">
                <a:solidFill>
                  <a:srgbClr val="FF0000"/>
                </a:solidFill>
                <a:latin typeface="Calibri"/>
                <a:ea typeface="Calibri"/>
                <a:cs typeface="Calibri"/>
                <a:sym typeface="Calibri"/>
              </a:rPr>
              <a:t>Special provision for SC/ST &amp; persons with disability: -</a:t>
            </a:r>
            <a:endParaRPr sz="1400" b="0" i="0" u="none" strike="noStrike" cap="none">
              <a:solidFill>
                <a:srgbClr val="FF0000"/>
              </a:solidFill>
              <a:latin typeface="Arial"/>
              <a:ea typeface="Arial"/>
              <a:cs typeface="Arial"/>
              <a:sym typeface="Arial"/>
            </a:endParaRPr>
          </a:p>
        </p:txBody>
      </p:sp>
      <p:sp>
        <p:nvSpPr>
          <p:cNvPr id="612" name="Google Shape;612;p91"/>
          <p:cNvSpPr/>
          <p:nvPr/>
        </p:nvSpPr>
        <p:spPr>
          <a:xfrm>
            <a:off x="391887" y="3439886"/>
            <a:ext cx="8458200" cy="3570288"/>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15% and 7-1/2% vacancies are reserved for SCs and STs for various promotions under this policy. Rosters for reservation of vacancies are maintained promotion zone-wise for each promotion.</a:t>
            </a:r>
            <a:endParaRPr sz="2000" b="1"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3% reservation is also made for persons with disability.</a:t>
            </a:r>
            <a:endParaRPr sz="2000" b="1"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In addition, under paragraph 13.2 and 15, certain relaxations are provided to the SC/ST employees in eligibility criteria, No. of chances to appear in the Competitive Examination (Under paragraph 13.2 )and qualifying marks in the written tests. </a:t>
            </a:r>
            <a:endParaRPr sz="2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2"/>
          <p:cNvSpPr/>
          <p:nvPr/>
        </p:nvSpPr>
        <p:spPr>
          <a:xfrm>
            <a:off x="304800" y="665163"/>
            <a:ext cx="8686800" cy="6002337"/>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Record Clerks, Drivers &amp; Sub-staff who have reached the ceiling of the respective pay scale as applicable to them from time to time shall, on completion of continuous 12 months service from the date of their reaching the maximum (ceiling) of their present scale or from the first of month following coming of this policy in force, whichever is later, be placed in the pay scale of one step higher cadre, subject to vigilance clearance. </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While the employee would continue in the existing cadre, he/she would only draw salary in the higher scale, till superannuation.</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Except monthly salary, no other facility/benefits which may be applicable to the higher cadre, would be admissible to such employees on placement in the higher scale under ACPS.</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Now this is not a one time facility for an employee in entire service career. </a:t>
            </a:r>
            <a:endParaRPr sz="3200" b="0" i="0" u="none" strike="noStrike" cap="none">
              <a:solidFill>
                <a:schemeClr val="dk1"/>
              </a:solidFill>
              <a:latin typeface="Calibri"/>
              <a:ea typeface="Calibri"/>
              <a:cs typeface="Calibri"/>
              <a:sym typeface="Calibri"/>
            </a:endParaRPr>
          </a:p>
        </p:txBody>
      </p:sp>
      <p:sp>
        <p:nvSpPr>
          <p:cNvPr id="618" name="Google Shape;618;p92"/>
          <p:cNvSpPr/>
          <p:nvPr/>
        </p:nvSpPr>
        <p:spPr>
          <a:xfrm>
            <a:off x="-25758" y="203845"/>
            <a:ext cx="9144000" cy="461665"/>
          </a:xfrm>
          <a:prstGeom prst="rect">
            <a:avLst/>
          </a:prstGeom>
          <a:solidFill>
            <a:srgbClr val="323F4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Assured career progression scheme (ACPS)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3"/>
          <p:cNvSpPr/>
          <p:nvPr/>
        </p:nvSpPr>
        <p:spPr>
          <a:xfrm>
            <a:off x="0" y="304800"/>
            <a:ext cx="9144000" cy="477054"/>
          </a:xfrm>
          <a:prstGeom prst="rect">
            <a:avLst/>
          </a:prstGeom>
          <a:solidFill>
            <a:srgbClr val="323F4F"/>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   One promotion in life time for Assistants </a:t>
            </a:r>
            <a:endParaRPr sz="1400" b="0" i="0" u="none" strike="noStrike" cap="none">
              <a:solidFill>
                <a:srgbClr val="000000"/>
              </a:solidFill>
              <a:latin typeface="Arial"/>
              <a:ea typeface="Arial"/>
              <a:cs typeface="Arial"/>
              <a:sym typeface="Arial"/>
            </a:endParaRPr>
          </a:p>
        </p:txBody>
      </p:sp>
      <p:sp>
        <p:nvSpPr>
          <p:cNvPr id="624" name="Google Shape;624;p93"/>
          <p:cNvSpPr/>
          <p:nvPr/>
        </p:nvSpPr>
        <p:spPr>
          <a:xfrm>
            <a:off x="381000" y="1066800"/>
            <a:ext cx="8382000" cy="332422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Assistants not below the age of 50 yrs. and who have completed at least 20 yrs. Of service in the company without receiving any promotion are eligible for promotion to Sr. Assistant, under this clause. </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The promotion is subject to vigilance clearance and would be based on the marks on the criteria of Seniority, qualifications and Work Record, provided the employee not found unfit for promotion</a:t>
            </a:r>
            <a:r>
              <a:rPr lang="en-US" sz="2000" b="1" i="0" u="none" strike="noStrike" cap="none">
                <a:solidFill>
                  <a:schemeClr val="dk1"/>
                </a:solidFill>
                <a:latin typeface="Calibri"/>
                <a:ea typeface="Calibri"/>
                <a:cs typeface="Calibri"/>
                <a:sym typeface="Calibri"/>
              </a:rPr>
              <a:t>. Weightage on seniority is given @ 3 marks per year, over and above the service of 20 years.</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Past service of the ex-servicemen, before joining the Co. is counted up to maximum of 5 years, for determining the eligibility for promotion which is minimum of 20 years of service as Assistant </a:t>
            </a:r>
            <a:endParaRPr sz="2800" b="0" i="0" u="none" strike="noStrike" cap="none">
              <a:solidFill>
                <a:schemeClr val="dk1"/>
              </a:solidFill>
              <a:latin typeface="Calibri"/>
              <a:ea typeface="Calibri"/>
              <a:cs typeface="Calibri"/>
              <a:sym typeface="Calibri"/>
            </a:endParaRPr>
          </a:p>
        </p:txBody>
      </p:sp>
      <p:sp>
        <p:nvSpPr>
          <p:cNvPr id="625" name="Google Shape;625;p93"/>
          <p:cNvSpPr/>
          <p:nvPr/>
        </p:nvSpPr>
        <p:spPr>
          <a:xfrm>
            <a:off x="398463" y="5026025"/>
            <a:ext cx="8382000" cy="10160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CMD is the competent authority to modify or relax any provision of the policy in any individual cases, by recording the reasons therefor and to issue any clarifications, in case of any doubt in any matter under this policy. </a:t>
            </a:r>
            <a:endParaRPr sz="2800" b="0" i="0" u="none" strike="noStrike" cap="none">
              <a:solidFill>
                <a:schemeClr val="dk1"/>
              </a:solidFill>
              <a:latin typeface="Calibri"/>
              <a:ea typeface="Calibri"/>
              <a:cs typeface="Calibri"/>
              <a:sym typeface="Calibri"/>
            </a:endParaRPr>
          </a:p>
        </p:txBody>
      </p:sp>
      <p:sp>
        <p:nvSpPr>
          <p:cNvPr id="626" name="Google Shape;626;p93"/>
          <p:cNvSpPr/>
          <p:nvPr/>
        </p:nvSpPr>
        <p:spPr>
          <a:xfrm>
            <a:off x="0" y="4495800"/>
            <a:ext cx="9144000" cy="461665"/>
          </a:xfrm>
          <a:prstGeom prst="rect">
            <a:avLst/>
          </a:prstGeom>
          <a:solidFill>
            <a:srgbClr val="323F4F"/>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  Power to clarify, modify and relax any provision of the policy</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4"/>
          <p:cNvSpPr/>
          <p:nvPr/>
        </p:nvSpPr>
        <p:spPr>
          <a:xfrm>
            <a:off x="-38100" y="86667"/>
            <a:ext cx="9144000" cy="461665"/>
          </a:xfrm>
          <a:prstGeom prst="rect">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TRANSFER  AND MOBILITY POLICY - CLASS I</a:t>
            </a:r>
            <a:endParaRPr sz="1400" b="0" i="0" u="none" strike="noStrike" cap="none">
              <a:solidFill>
                <a:srgbClr val="000000"/>
              </a:solidFill>
              <a:latin typeface="Arial"/>
              <a:ea typeface="Arial"/>
              <a:cs typeface="Arial"/>
              <a:sym typeface="Arial"/>
            </a:endParaRPr>
          </a:p>
        </p:txBody>
      </p:sp>
      <p:sp>
        <p:nvSpPr>
          <p:cNvPr id="632" name="Google Shape;632;p94"/>
          <p:cNvSpPr/>
          <p:nvPr/>
        </p:nvSpPr>
        <p:spPr>
          <a:xfrm>
            <a:off x="228600" y="317500"/>
            <a:ext cx="8610600" cy="332921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FF0000"/>
                </a:solidFill>
                <a:latin typeface="Calibri"/>
                <a:ea typeface="Calibri"/>
                <a:cs typeface="Calibri"/>
                <a:sym typeface="Calibri"/>
              </a:rPr>
              <a:t>A</a:t>
            </a:r>
            <a:r>
              <a:rPr lang="en-US" sz="2000" b="1" i="0" u="sng" strike="noStrike" cap="none">
                <a:solidFill>
                  <a:srgbClr val="FF0000"/>
                </a:solidFill>
                <a:latin typeface="Calibri"/>
                <a:ea typeface="Calibri"/>
                <a:cs typeface="Calibri"/>
                <a:sym typeface="Calibri"/>
              </a:rPr>
              <a:t>pplicability</a:t>
            </a:r>
            <a:endParaRPr sz="1800" b="0" i="0" u="sng" strike="noStrike" cap="none">
              <a:solidFill>
                <a:srgbClr val="FF0000"/>
              </a:solidFill>
              <a:latin typeface="Arial"/>
              <a:ea typeface="Arial"/>
              <a:cs typeface="Arial"/>
              <a:sym typeface="Arial"/>
            </a:endParaRPr>
          </a:p>
          <a:p>
            <a:pPr marL="688975" marR="0" lvl="1" indent="-231775" algn="l" rtl="0">
              <a:lnSpc>
                <a:spcPct val="100000"/>
              </a:lnSpc>
              <a:spcBef>
                <a:spcPts val="600"/>
              </a:spcBef>
              <a:spcAft>
                <a:spcPts val="0"/>
              </a:spcAft>
              <a:buClr>
                <a:schemeClr val="lt1"/>
              </a:buClr>
              <a:buSzPts val="1350"/>
              <a:buFont typeface="Noto Sans Symbols"/>
              <a:buChar char="▪"/>
            </a:pPr>
            <a:r>
              <a:rPr lang="en-US" sz="1800" b="1" i="0" u="none" strike="noStrike" cap="none">
                <a:solidFill>
                  <a:schemeClr val="dk1"/>
                </a:solidFill>
                <a:latin typeface="Calibri"/>
                <a:ea typeface="Calibri"/>
                <a:cs typeface="Calibri"/>
                <a:sym typeface="Calibri"/>
              </a:rPr>
              <a:t> It came into existence since 17/10/2002.</a:t>
            </a:r>
            <a:endParaRPr sz="1400" b="0" i="0" u="none" strike="noStrike" cap="none">
              <a:solidFill>
                <a:schemeClr val="dk1"/>
              </a:solidFill>
              <a:latin typeface="Arial"/>
              <a:ea typeface="Arial"/>
              <a:cs typeface="Arial"/>
              <a:sym typeface="Arial"/>
            </a:endParaRPr>
          </a:p>
          <a:p>
            <a:pPr marL="688975" marR="0" lvl="1" indent="-231775" algn="l" rtl="0">
              <a:lnSpc>
                <a:spcPct val="100000"/>
              </a:lnSpc>
              <a:spcBef>
                <a:spcPts val="600"/>
              </a:spcBef>
              <a:spcAft>
                <a:spcPts val="0"/>
              </a:spcAft>
              <a:buClr>
                <a:schemeClr val="lt1"/>
              </a:buClr>
              <a:buSzPts val="1350"/>
              <a:buFont typeface="Noto Sans Symbols"/>
              <a:buChar char="▪"/>
            </a:pPr>
            <a:r>
              <a:rPr lang="en-US" sz="1800" b="1" i="0" u="none" strike="noStrike" cap="none">
                <a:solidFill>
                  <a:schemeClr val="dk1"/>
                </a:solidFill>
                <a:latin typeface="Calibri"/>
                <a:ea typeface="Calibri"/>
                <a:cs typeface="Calibri"/>
                <a:sym typeface="Calibri"/>
              </a:rPr>
              <a:t> Applicable to all officials up to the rank of Scale IV</a:t>
            </a:r>
            <a:endParaRPr sz="1400" b="0" i="0" u="none" strike="noStrike" cap="none">
              <a:solidFill>
                <a:schemeClr val="dk1"/>
              </a:solidFill>
              <a:latin typeface="Arial"/>
              <a:ea typeface="Arial"/>
              <a:cs typeface="Arial"/>
              <a:sym typeface="Arial"/>
            </a:endParaRPr>
          </a:p>
          <a:p>
            <a:pPr marL="736600" marR="0" lvl="1" indent="-273050" algn="l" rtl="0">
              <a:lnSpc>
                <a:spcPct val="100000"/>
              </a:lnSpc>
              <a:spcBef>
                <a:spcPts val="600"/>
              </a:spcBef>
              <a:spcAft>
                <a:spcPts val="0"/>
              </a:spcAft>
              <a:buClr>
                <a:schemeClr val="lt1"/>
              </a:buClr>
              <a:buSzPts val="1350"/>
              <a:buFont typeface="Noto Sans Symbols"/>
              <a:buChar char="▪"/>
            </a:pPr>
            <a:r>
              <a:rPr lang="en-US" sz="1800" b="1" i="0" u="none" strike="noStrike" cap="none">
                <a:solidFill>
                  <a:schemeClr val="dk1"/>
                </a:solidFill>
                <a:latin typeface="Calibri"/>
                <a:ea typeface="Calibri"/>
                <a:cs typeface="Calibri"/>
                <a:sym typeface="Calibri"/>
              </a:rPr>
              <a:t>Not applicable to officials on deputation to other  Organizations &amp; to local transfers.</a:t>
            </a:r>
            <a:endParaRPr sz="1400" b="0" i="0" u="none" strike="noStrike" cap="none">
              <a:solidFill>
                <a:srgbClr val="000000"/>
              </a:solidFill>
              <a:latin typeface="Arial"/>
              <a:ea typeface="Arial"/>
              <a:cs typeface="Arial"/>
              <a:sym typeface="Arial"/>
            </a:endParaRPr>
          </a:p>
          <a:p>
            <a:pPr marL="688975" marR="0" lvl="1" indent="-231775" algn="l" rtl="0">
              <a:lnSpc>
                <a:spcPct val="100000"/>
              </a:lnSpc>
              <a:spcBef>
                <a:spcPts val="600"/>
              </a:spcBef>
              <a:spcAft>
                <a:spcPts val="0"/>
              </a:spcAft>
              <a:buClr>
                <a:schemeClr val="lt1"/>
              </a:buClr>
              <a:buSzPts val="1350"/>
              <a:buFont typeface="Noto Sans Symbols"/>
              <a:buChar char="▪"/>
            </a:pPr>
            <a:r>
              <a:rPr lang="en-US" sz="1800" b="1" i="0" u="none" strike="noStrike" cap="none">
                <a:solidFill>
                  <a:schemeClr val="dk1"/>
                </a:solidFill>
                <a:latin typeface="Calibri"/>
                <a:ea typeface="Calibri"/>
                <a:cs typeface="Calibri"/>
                <a:sym typeface="Calibri"/>
              </a:rPr>
              <a:t>Normal period of posting (NPP) at a centre is 5 yrs</a:t>
            </a:r>
            <a:endParaRPr sz="1400" b="0" i="0" u="none" strike="noStrike" cap="none">
              <a:solidFill>
                <a:srgbClr val="000000"/>
              </a:solidFill>
              <a:latin typeface="Arial"/>
              <a:ea typeface="Arial"/>
              <a:cs typeface="Arial"/>
              <a:sym typeface="Arial"/>
            </a:endParaRPr>
          </a:p>
          <a:p>
            <a:pPr marL="682625" marR="0" lvl="1" indent="-219075" algn="l" rtl="0">
              <a:lnSpc>
                <a:spcPct val="100000"/>
              </a:lnSpc>
              <a:spcBef>
                <a:spcPts val="600"/>
              </a:spcBef>
              <a:spcAft>
                <a:spcPts val="0"/>
              </a:spcAft>
              <a:buClr>
                <a:schemeClr val="lt1"/>
              </a:buClr>
              <a:buSzPts val="1350"/>
              <a:buFont typeface="Noto Sans Symbols"/>
              <a:buChar char="▪"/>
            </a:pPr>
            <a:r>
              <a:rPr lang="en-US" sz="1800" b="1" i="0" u="none" strike="noStrike" cap="none">
                <a:solidFill>
                  <a:schemeClr val="dk1"/>
                </a:solidFill>
                <a:latin typeface="Calibri"/>
                <a:ea typeface="Calibri"/>
                <a:cs typeface="Calibri"/>
                <a:sym typeface="Calibri"/>
              </a:rPr>
              <a:t>On completion of NPP, transfer from the existing place for scale I &amp; II, within TAC Zones/ Adjoining States. For others, Anywhere in India.</a:t>
            </a:r>
            <a:endParaRPr sz="1400" b="0" i="0" u="none" strike="noStrike" cap="none">
              <a:solidFill>
                <a:srgbClr val="000000"/>
              </a:solidFill>
              <a:latin typeface="Arial"/>
              <a:ea typeface="Arial"/>
              <a:cs typeface="Arial"/>
              <a:sym typeface="Arial"/>
            </a:endParaRPr>
          </a:p>
          <a:p>
            <a:pPr marL="682625" marR="0" lvl="1" indent="-219075" algn="l" rtl="0">
              <a:lnSpc>
                <a:spcPct val="100000"/>
              </a:lnSpc>
              <a:spcBef>
                <a:spcPts val="600"/>
              </a:spcBef>
              <a:spcAft>
                <a:spcPts val="0"/>
              </a:spcAft>
              <a:buClr>
                <a:schemeClr val="lt1"/>
              </a:buClr>
              <a:buSzPts val="1350"/>
              <a:buFont typeface="Noto Sans Symbols"/>
              <a:buChar char="▪"/>
            </a:pPr>
            <a:r>
              <a:rPr lang="en-US" sz="1800" b="1" i="0" u="none" strike="noStrike" cap="none">
                <a:solidFill>
                  <a:schemeClr val="dk1"/>
                </a:solidFill>
                <a:latin typeface="Calibri"/>
                <a:ea typeface="Calibri"/>
                <a:cs typeface="Calibri"/>
                <a:sym typeface="Calibri"/>
              </a:rPr>
              <a:t>Transfer even before completion of NPP by the Management on Office Exigencies</a:t>
            </a:r>
            <a:endParaRPr sz="1400" b="0" i="0" u="none" strike="noStrike" cap="none">
              <a:solidFill>
                <a:srgbClr val="000000"/>
              </a:solidFill>
              <a:latin typeface="Arial"/>
              <a:ea typeface="Arial"/>
              <a:cs typeface="Arial"/>
              <a:sym typeface="Arial"/>
            </a:endParaRPr>
          </a:p>
        </p:txBody>
      </p:sp>
      <p:sp>
        <p:nvSpPr>
          <p:cNvPr id="633" name="Google Shape;633;p94"/>
          <p:cNvSpPr/>
          <p:nvPr/>
        </p:nvSpPr>
        <p:spPr>
          <a:xfrm>
            <a:off x="0" y="3516086"/>
            <a:ext cx="8915399" cy="461665"/>
          </a:xfrm>
          <a:prstGeom prst="rect">
            <a:avLst/>
          </a:prstGeom>
          <a:solidFill>
            <a:srgbClr val="323F4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 SENSITIVE ASSIGNMENT</a:t>
            </a:r>
            <a:endParaRPr sz="1400" b="0" i="0" u="none" strike="noStrike" cap="none">
              <a:solidFill>
                <a:srgbClr val="000000"/>
              </a:solidFill>
              <a:latin typeface="Arial"/>
              <a:ea typeface="Arial"/>
              <a:cs typeface="Arial"/>
              <a:sym typeface="Arial"/>
            </a:endParaRPr>
          </a:p>
        </p:txBody>
      </p:sp>
      <p:sp>
        <p:nvSpPr>
          <p:cNvPr id="634" name="Google Shape;634;p94"/>
          <p:cNvSpPr/>
          <p:nvPr/>
        </p:nvSpPr>
        <p:spPr>
          <a:xfrm>
            <a:off x="304799" y="4103914"/>
            <a:ext cx="8610600" cy="65314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682625" marR="0" lvl="0" indent="-217487" algn="l"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682625" marR="0" lvl="0" indent="-682625" algn="l" rtl="0">
              <a:lnSpc>
                <a:spcPct val="10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ROTATION FROM SUCH ASSIGNMENT AFTER 3 YRS.</a:t>
            </a:r>
            <a:endParaRPr sz="1400" b="0" i="0" u="none" strike="noStrike" cap="none">
              <a:solidFill>
                <a:srgbClr val="000000"/>
              </a:solidFill>
              <a:latin typeface="Arial"/>
              <a:ea typeface="Arial"/>
              <a:cs typeface="Arial"/>
              <a:sym typeface="Arial"/>
            </a:endParaRPr>
          </a:p>
          <a:p>
            <a:pPr marL="682625" marR="0" lvl="0" indent="-555625" algn="l" rtl="0">
              <a:lnSpc>
                <a:spcPct val="100000"/>
              </a:lnSpc>
              <a:spcBef>
                <a:spcPts val="0"/>
              </a:spcBef>
              <a:spcAft>
                <a:spcPts val="0"/>
              </a:spcAft>
              <a:buClr>
                <a:schemeClr val="dk1"/>
              </a:buClr>
              <a:buSzPts val="2000"/>
              <a:buFont typeface="Candara"/>
              <a:buNone/>
            </a:pPr>
            <a:endParaRPr sz="2000" b="0" i="0" u="none" strike="noStrike" cap="none">
              <a:solidFill>
                <a:schemeClr val="dk1"/>
              </a:solidFill>
              <a:latin typeface="Arial"/>
              <a:ea typeface="Arial"/>
              <a:cs typeface="Arial"/>
              <a:sym typeface="Arial"/>
            </a:endParaRPr>
          </a:p>
          <a:p>
            <a:pPr marL="682625" marR="0" lvl="0" indent="-682625" algn="l" rtl="0">
              <a:lnSpc>
                <a:spcPct val="15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 SHIFTING  TO  ADMN.  SIDE  ON  COMPLETION  OF CONTINUOUS </a:t>
            </a:r>
            <a:endParaRPr sz="2000" b="0" i="0" u="none" strike="noStrike" cap="none">
              <a:solidFill>
                <a:schemeClr val="dk1"/>
              </a:solidFill>
              <a:latin typeface="Arial"/>
              <a:ea typeface="Arial"/>
              <a:cs typeface="Arial"/>
              <a:sym typeface="Arial"/>
            </a:endParaRPr>
          </a:p>
          <a:p>
            <a:pPr marL="682625" marR="0" lvl="0" indent="-276225" algn="l" rtl="0">
              <a:lnSpc>
                <a:spcPct val="15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     10 YRS. AS DO/BO INCHARGES. ONCE SHIFTED, AGAIN ELIGIBLE</a:t>
            </a:r>
            <a:endParaRPr sz="2000" b="0" i="0" u="none" strike="noStrike" cap="none">
              <a:solidFill>
                <a:schemeClr val="dk1"/>
              </a:solidFill>
              <a:latin typeface="Arial"/>
              <a:ea typeface="Arial"/>
              <a:cs typeface="Arial"/>
              <a:sym typeface="Arial"/>
            </a:endParaRPr>
          </a:p>
          <a:p>
            <a:pPr marL="682625" marR="0" lvl="0" indent="-276225" algn="l" rtl="0">
              <a:lnSpc>
                <a:spcPct val="15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     FOR POSTING AS INCHARGES AFTER 3 YRS. ON ADMN. SIDE</a:t>
            </a:r>
            <a:endParaRPr sz="2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5"/>
          <p:cNvSpPr/>
          <p:nvPr/>
        </p:nvSpPr>
        <p:spPr>
          <a:xfrm>
            <a:off x="152400" y="382587"/>
            <a:ext cx="8686800" cy="2986088"/>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347663" marR="0" lvl="0" indent="-347663" algn="just" rtl="0">
              <a:lnSpc>
                <a:spcPct val="10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NO  REQUEST  ORDINARILY CONSIDERED BEFORE  COMPLETING 3  YRS.</a:t>
            </a:r>
            <a:endParaRPr sz="1600" b="0" i="0" u="none" strike="noStrike" cap="none">
              <a:solidFill>
                <a:schemeClr val="dk1"/>
              </a:solidFill>
              <a:latin typeface="Arial"/>
              <a:ea typeface="Arial"/>
              <a:cs typeface="Arial"/>
              <a:sym typeface="Arial"/>
            </a:endParaRPr>
          </a:p>
          <a:p>
            <a:pPr marL="0" marR="0" lvl="0" indent="347663"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IN ONE CENTRE. HOWEVER, BOARD/PERSONNEL. &amp; ADMN.COMMITTEE </a:t>
            </a:r>
            <a:endParaRPr sz="1600" b="0" i="0" u="none" strike="noStrike" cap="none">
              <a:solidFill>
                <a:schemeClr val="dk1"/>
              </a:solidFill>
              <a:latin typeface="Arial"/>
              <a:ea typeface="Arial"/>
              <a:cs typeface="Arial"/>
              <a:sym typeface="Arial"/>
            </a:endParaRPr>
          </a:p>
          <a:p>
            <a:pPr marL="0" marR="0" lvl="0" indent="347663"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OF THE BOARD MAY CONSIDER EXTREME HARDSHIP  CASES BEFORE 3 YRS.</a:t>
            </a:r>
            <a:endParaRPr sz="1400" b="0" i="0" u="none" strike="noStrike" cap="none">
              <a:solidFill>
                <a:srgbClr val="000000"/>
              </a:solidFill>
              <a:latin typeface="Arial"/>
              <a:ea typeface="Arial"/>
              <a:cs typeface="Arial"/>
              <a:sym typeface="Arial"/>
            </a:endParaRPr>
          </a:p>
          <a:p>
            <a:pPr marL="0" marR="0" lvl="0" indent="231775"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347663" marR="0" lvl="0" indent="-347663" algn="just" rtl="0">
              <a:lnSpc>
                <a:spcPct val="10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MAX. NO. OF REQUEST TRANSFERS = 3  ( TO BE COUNTED FROM 01.03.1990 )</a:t>
            </a:r>
            <a:endParaRPr sz="1400" b="0" i="0" u="none" strike="noStrike" cap="none">
              <a:solidFill>
                <a:srgbClr val="000000"/>
              </a:solidFill>
              <a:latin typeface="Arial"/>
              <a:ea typeface="Arial"/>
              <a:cs typeface="Arial"/>
              <a:sym typeface="Arial"/>
            </a:endParaRPr>
          </a:p>
          <a:p>
            <a:pPr marL="231775" marR="0" lvl="0" indent="-130175" algn="just" rtl="0">
              <a:lnSpc>
                <a:spcPct val="100000"/>
              </a:lnSpc>
              <a:spcBef>
                <a:spcPts val="0"/>
              </a:spcBef>
              <a:spcAft>
                <a:spcPts val="0"/>
              </a:spcAft>
              <a:buClr>
                <a:schemeClr val="dk1"/>
              </a:buClr>
              <a:buSzPts val="1600"/>
              <a:buFont typeface="Candara"/>
              <a:buNone/>
            </a:pPr>
            <a:endParaRPr sz="1600" b="0" i="0" u="none" strike="noStrike" cap="none">
              <a:solidFill>
                <a:schemeClr val="dk1"/>
              </a:solidFill>
              <a:latin typeface="Arial"/>
              <a:ea typeface="Arial"/>
              <a:cs typeface="Arial"/>
              <a:sym typeface="Arial"/>
            </a:endParaRPr>
          </a:p>
          <a:p>
            <a:pPr marL="406400" marR="0" lvl="0" indent="-406400" algn="just" rtl="0">
              <a:lnSpc>
                <a:spcPct val="10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REQUEST CONSIDERED AFTER 5 YRS. IN ONE PLACE TREATED AS</a:t>
            </a:r>
            <a:endParaRPr sz="1600" b="0" i="0" u="none" strike="noStrike" cap="none">
              <a:solidFill>
                <a:schemeClr val="dk1"/>
              </a:solidFill>
              <a:latin typeface="Arial"/>
              <a:ea typeface="Arial"/>
              <a:cs typeface="Arial"/>
              <a:sym typeface="Arial"/>
            </a:endParaRPr>
          </a:p>
          <a:p>
            <a:pPr marL="0" marR="0" lvl="0" indent="40640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COMPANY  TRANSFER.</a:t>
            </a:r>
            <a:endParaRPr sz="1400" b="0" i="0" u="none" strike="noStrike" cap="none">
              <a:solidFill>
                <a:srgbClr val="000000"/>
              </a:solidFill>
              <a:latin typeface="Arial"/>
              <a:ea typeface="Arial"/>
              <a:cs typeface="Arial"/>
              <a:sym typeface="Arial"/>
            </a:endParaRPr>
          </a:p>
          <a:p>
            <a:pPr marL="0" marR="0" lvl="0" indent="40640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640" name="Google Shape;640;p95"/>
          <p:cNvSpPr/>
          <p:nvPr/>
        </p:nvSpPr>
        <p:spPr>
          <a:xfrm>
            <a:off x="228600" y="4267200"/>
            <a:ext cx="8610600" cy="423863"/>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p:txBody>
      </p:sp>
      <p:sp>
        <p:nvSpPr>
          <p:cNvPr id="641" name="Google Shape;641;p95"/>
          <p:cNvSpPr/>
          <p:nvPr/>
        </p:nvSpPr>
        <p:spPr>
          <a:xfrm>
            <a:off x="0" y="303510"/>
            <a:ext cx="9144000" cy="461665"/>
          </a:xfrm>
          <a:prstGeom prst="rect">
            <a:avLst/>
          </a:prstGeom>
          <a:solidFill>
            <a:srgbClr val="323F4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REQUEST TRANSFER</a:t>
            </a:r>
            <a:endParaRPr sz="1400" b="0" i="0" u="none" strike="noStrike" cap="none">
              <a:solidFill>
                <a:srgbClr val="000000"/>
              </a:solidFill>
              <a:latin typeface="Arial"/>
              <a:ea typeface="Arial"/>
              <a:cs typeface="Arial"/>
              <a:sym typeface="Arial"/>
            </a:endParaRPr>
          </a:p>
        </p:txBody>
      </p:sp>
      <p:sp>
        <p:nvSpPr>
          <p:cNvPr id="642" name="Google Shape;642;p95"/>
          <p:cNvSpPr/>
          <p:nvPr/>
        </p:nvSpPr>
        <p:spPr>
          <a:xfrm>
            <a:off x="0" y="3137842"/>
            <a:ext cx="9144000" cy="461665"/>
          </a:xfrm>
          <a:prstGeom prst="rect">
            <a:avLst/>
          </a:prstGeom>
          <a:solidFill>
            <a:srgbClr val="323F4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TRANSFER BENEFITS</a:t>
            </a:r>
            <a:endParaRPr sz="1400" b="0" i="0" u="none" strike="noStrike" cap="none">
              <a:solidFill>
                <a:srgbClr val="000000"/>
              </a:solidFill>
              <a:latin typeface="Arial"/>
              <a:ea typeface="Arial"/>
              <a:cs typeface="Arial"/>
              <a:sym typeface="Arial"/>
            </a:endParaRPr>
          </a:p>
        </p:txBody>
      </p:sp>
      <p:sp>
        <p:nvSpPr>
          <p:cNvPr id="643" name="Google Shape;643;p95"/>
          <p:cNvSpPr/>
          <p:nvPr/>
        </p:nvSpPr>
        <p:spPr>
          <a:xfrm>
            <a:off x="266700" y="3704318"/>
            <a:ext cx="8458200" cy="292281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465138" marR="0" lvl="0" indent="-465138" algn="l" rtl="0">
              <a:lnSpc>
                <a:spcPct val="15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FOR OUTSATION TRANSFER, AS PER GUIDELINES TIME TO TIME.</a:t>
            </a:r>
            <a:endParaRPr sz="1400" b="0" i="0" u="none" strike="noStrike" cap="none">
              <a:solidFill>
                <a:srgbClr val="000000"/>
              </a:solidFill>
              <a:latin typeface="Arial"/>
              <a:ea typeface="Arial"/>
              <a:cs typeface="Arial"/>
              <a:sym typeface="Arial"/>
            </a:endParaRPr>
          </a:p>
          <a:p>
            <a:pPr marL="465138" marR="0" lvl="0" indent="-465138" algn="l" rtl="0">
              <a:lnSpc>
                <a:spcPct val="15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 FOR LOCAL TRANSFERS, NO BENEFIT</a:t>
            </a:r>
            <a:endParaRPr sz="1400" b="0" i="0" u="none" strike="noStrike" cap="none">
              <a:solidFill>
                <a:srgbClr val="000000"/>
              </a:solidFill>
              <a:latin typeface="Arial"/>
              <a:ea typeface="Arial"/>
              <a:cs typeface="Arial"/>
              <a:sym typeface="Arial"/>
            </a:endParaRPr>
          </a:p>
          <a:p>
            <a:pPr marL="465138" marR="0" lvl="0" indent="-465138" algn="l" rtl="0">
              <a:lnSpc>
                <a:spcPct val="15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 FOR REQUEST TRANSFERS  under TMP BEFORE 3 YRS., NO BENEFIT</a:t>
            </a:r>
            <a:endParaRPr sz="1400" b="0" i="0" u="none" strike="noStrike" cap="none">
              <a:solidFill>
                <a:srgbClr val="000000"/>
              </a:solidFill>
              <a:latin typeface="Arial"/>
              <a:ea typeface="Arial"/>
              <a:cs typeface="Arial"/>
              <a:sym typeface="Arial"/>
            </a:endParaRPr>
          </a:p>
          <a:p>
            <a:pPr marL="465138" marR="0" lvl="0" indent="-465138" algn="l" rtl="0">
              <a:lnSpc>
                <a:spcPct val="15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 JOINING TIME FOR TRANSFER </a:t>
            </a:r>
            <a:endParaRPr sz="1600" b="0" i="0" u="none" strike="noStrike" cap="none">
              <a:solidFill>
                <a:schemeClr val="dk1"/>
              </a:solidFill>
              <a:latin typeface="Arial"/>
              <a:ea typeface="Arial"/>
              <a:cs typeface="Arial"/>
              <a:sym typeface="Arial"/>
            </a:endParaRPr>
          </a:p>
          <a:p>
            <a:pPr marL="342900" marR="0" lvl="0" indent="-342900" algn="l" rtl="0">
              <a:lnSpc>
                <a:spcPct val="150000"/>
              </a:lnSpc>
              <a:spcBef>
                <a:spcPts val="0"/>
              </a:spcBef>
              <a:spcAft>
                <a:spcPts val="0"/>
              </a:spcAft>
              <a:buClr>
                <a:schemeClr val="dk1"/>
              </a:buClr>
              <a:buSzPts val="2000"/>
              <a:buFont typeface="Arial"/>
              <a:buAutoNum type="arabicParenR"/>
            </a:pPr>
            <a:r>
              <a:rPr lang="en-US" sz="1800" b="1" i="0" u="none" strike="noStrike" cap="none">
                <a:solidFill>
                  <a:srgbClr val="FF0000"/>
                </a:solidFill>
                <a:latin typeface="Calibri"/>
                <a:ea typeface="Calibri"/>
                <a:cs typeface="Calibri"/>
                <a:sym typeface="Calibri"/>
              </a:rPr>
              <a:t>NORMALLY 30 DAYS OR THE DATE SPECIFIED</a:t>
            </a:r>
            <a:endParaRPr sz="1400" b="0" i="0" u="none" strike="noStrike" cap="none">
              <a:solidFill>
                <a:srgbClr val="FF0000"/>
              </a:solidFill>
              <a:latin typeface="Arial"/>
              <a:ea typeface="Arial"/>
              <a:cs typeface="Arial"/>
              <a:sym typeface="Arial"/>
            </a:endParaRPr>
          </a:p>
          <a:p>
            <a:pPr marL="0" marR="0" lvl="0" indent="0" algn="l" rtl="0">
              <a:lnSpc>
                <a:spcPct val="150000"/>
              </a:lnSpc>
              <a:spcBef>
                <a:spcPts val="0"/>
              </a:spcBef>
              <a:spcAft>
                <a:spcPts val="0"/>
              </a:spcAft>
              <a:buNone/>
            </a:pPr>
            <a:r>
              <a:rPr lang="en-US" sz="1800" b="1" i="0" u="none" strike="noStrike" cap="none">
                <a:solidFill>
                  <a:srgbClr val="FF0000"/>
                </a:solidFill>
                <a:latin typeface="Calibri"/>
                <a:ea typeface="Calibri"/>
                <a:cs typeface="Calibri"/>
                <a:sym typeface="Calibri"/>
              </a:rPr>
              <a:t>2)  FURTHER MAX. EXTENSION FOR 30 DAYS MAY BE  ALLOWED ON MERIT    </a:t>
            </a:r>
            <a:endParaRPr sz="1400" b="0" i="0" u="none" strike="noStrike" cap="none">
              <a:solidFill>
                <a:srgbClr val="000000"/>
              </a:solidFill>
              <a:latin typeface="Arial"/>
              <a:ea typeface="Arial"/>
              <a:cs typeface="Arial"/>
              <a:sym typeface="Arial"/>
            </a:endParaRPr>
          </a:p>
          <a:p>
            <a:pPr marL="0" marR="0" lvl="0" indent="465138" algn="l" rtl="0">
              <a:lnSpc>
                <a:spcPct val="15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6"/>
          <p:cNvSpPr/>
          <p:nvPr/>
        </p:nvSpPr>
        <p:spPr>
          <a:xfrm>
            <a:off x="0" y="152400"/>
            <a:ext cx="9144000" cy="400110"/>
          </a:xfrm>
          <a:prstGeom prst="rect">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FFFF99"/>
                </a:solidFill>
                <a:latin typeface="Calibri"/>
                <a:ea typeface="Calibri"/>
                <a:cs typeface="Calibri"/>
                <a:sym typeface="Calibri"/>
              </a:rPr>
              <a:t>TRANSFER AND JOB ROTATION POLICY – </a:t>
            </a:r>
            <a:endParaRPr sz="2000" b="0" i="0" u="none" strike="noStrike" cap="none">
              <a:solidFill>
                <a:schemeClr val="dk1"/>
              </a:solidFill>
              <a:latin typeface="Calibri"/>
              <a:ea typeface="Calibri"/>
              <a:cs typeface="Calibri"/>
              <a:sym typeface="Calibri"/>
            </a:endParaRPr>
          </a:p>
        </p:txBody>
      </p:sp>
      <p:sp>
        <p:nvSpPr>
          <p:cNvPr id="649" name="Google Shape;649;p96"/>
          <p:cNvSpPr/>
          <p:nvPr/>
        </p:nvSpPr>
        <p:spPr>
          <a:xfrm>
            <a:off x="342900" y="957943"/>
            <a:ext cx="8458200" cy="2354263"/>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latin typeface="Calibri"/>
                <a:ea typeface="Calibri"/>
                <a:cs typeface="Calibri"/>
                <a:sym typeface="Calibri"/>
              </a:rPr>
              <a:t>JOB ROTATION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347663" marR="0" lvl="0" indent="-347663" algn="just" rtl="0">
              <a:lnSpc>
                <a:spcPct val="100000"/>
              </a:lnSpc>
              <a:spcBef>
                <a:spcPts val="0"/>
              </a:spcBef>
              <a:spcAft>
                <a:spcPts val="0"/>
              </a:spcAft>
              <a:buClr>
                <a:schemeClr val="lt1"/>
              </a:buClr>
              <a:buSzPts val="2142"/>
              <a:buFont typeface="Noto Sans Symbols"/>
              <a:buChar char="▪"/>
            </a:pPr>
            <a:r>
              <a:rPr lang="en-US" sz="1800" b="0" i="0" u="none" strike="noStrike" cap="none">
                <a:solidFill>
                  <a:schemeClr val="dk1"/>
                </a:solidFill>
                <a:latin typeface="Candara"/>
                <a:ea typeface="Candara"/>
                <a:cs typeface="Candara"/>
                <a:sym typeface="Candara"/>
              </a:rPr>
              <a:t>After three years of continuous working in a particular Department, an employee is liable to undergo job rotation and he/she can be posted in another department within the same office</a:t>
            </a:r>
            <a:endParaRPr sz="1400" b="0" i="0" u="none" strike="noStrike" cap="none">
              <a:solidFill>
                <a:schemeClr val="dk1"/>
              </a:solidFill>
              <a:latin typeface="Candara"/>
              <a:ea typeface="Candara"/>
              <a:cs typeface="Candara"/>
              <a:sym typeface="Candara"/>
            </a:endParaRPr>
          </a:p>
          <a:p>
            <a:pPr marL="347663" marR="0" lvl="0" indent="-347663" algn="just" rtl="0">
              <a:lnSpc>
                <a:spcPct val="100000"/>
              </a:lnSpc>
              <a:spcBef>
                <a:spcPts val="600"/>
              </a:spcBef>
              <a:spcAft>
                <a:spcPts val="0"/>
              </a:spcAft>
              <a:buClr>
                <a:schemeClr val="lt1"/>
              </a:buClr>
              <a:buSzPts val="2142"/>
              <a:buFont typeface="Noto Sans Symbols"/>
              <a:buChar char="▪"/>
            </a:pPr>
            <a:r>
              <a:rPr lang="en-US" sz="1800" b="0" i="0" u="none" strike="noStrike" cap="none">
                <a:solidFill>
                  <a:schemeClr val="dk1"/>
                </a:solidFill>
                <a:latin typeface="Candara"/>
                <a:ea typeface="Candara"/>
                <a:cs typeface="Candara"/>
                <a:sym typeface="Candara"/>
              </a:rPr>
              <a:t>After five years of continuous working in one office, an employee is liable to undergo job rotation and in this situation he can be posted in another office within the same station. </a:t>
            </a:r>
            <a:endParaRPr sz="1400" b="0" i="0" u="none" strike="noStrike" cap="none">
              <a:solidFill>
                <a:schemeClr val="dk1"/>
              </a:solidFill>
              <a:latin typeface="Candara"/>
              <a:ea typeface="Candara"/>
              <a:cs typeface="Candara"/>
              <a:sym typeface="Candara"/>
            </a:endParaRPr>
          </a:p>
        </p:txBody>
      </p:sp>
      <p:sp>
        <p:nvSpPr>
          <p:cNvPr id="650" name="Google Shape;650;p96"/>
          <p:cNvSpPr/>
          <p:nvPr/>
        </p:nvSpPr>
        <p:spPr>
          <a:xfrm>
            <a:off x="424542" y="-478971"/>
            <a:ext cx="8632371" cy="15348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C00000"/>
                </a:solidFill>
                <a:latin typeface="Calibri"/>
                <a:ea typeface="Calibri"/>
                <a:cs typeface="Calibri"/>
                <a:sym typeface="Calibri"/>
              </a:rPr>
              <a:t> </a:t>
            </a:r>
            <a:r>
              <a:rPr lang="en-US" sz="2800" b="1" i="0" u="sng" strike="noStrike" cap="none">
                <a:solidFill>
                  <a:srgbClr val="C00000"/>
                </a:solidFill>
                <a:latin typeface="Calibri"/>
                <a:ea typeface="Calibri"/>
                <a:cs typeface="Calibri"/>
                <a:sym typeface="Calibri"/>
              </a:rPr>
              <a:t>SUPERVISORY, CLERICAL  AND  SUBORDINATE STAFF</a:t>
            </a:r>
            <a:endParaRPr sz="2800" b="0" i="0" u="sng" strike="noStrike" cap="none">
              <a:solidFill>
                <a:srgbClr val="C00000"/>
              </a:solidFill>
              <a:latin typeface="Calibri"/>
              <a:ea typeface="Calibri"/>
              <a:cs typeface="Calibri"/>
              <a:sym typeface="Calibri"/>
            </a:endParaRPr>
          </a:p>
        </p:txBody>
      </p:sp>
      <p:sp>
        <p:nvSpPr>
          <p:cNvPr id="651" name="Google Shape;651;p96"/>
          <p:cNvSpPr/>
          <p:nvPr/>
        </p:nvSpPr>
        <p:spPr>
          <a:xfrm>
            <a:off x="0" y="3342104"/>
            <a:ext cx="9144000" cy="461665"/>
          </a:xfrm>
          <a:prstGeom prst="rect">
            <a:avLst/>
          </a:prstGeom>
          <a:solidFill>
            <a:srgbClr val="323F4F"/>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   TRANSFER AND MOBILITY</a:t>
            </a:r>
            <a:endParaRPr sz="1400" b="0" i="0" u="none" strike="noStrike" cap="none">
              <a:solidFill>
                <a:srgbClr val="000000"/>
              </a:solidFill>
              <a:latin typeface="Arial"/>
              <a:ea typeface="Arial"/>
              <a:cs typeface="Arial"/>
              <a:sym typeface="Arial"/>
            </a:endParaRPr>
          </a:p>
        </p:txBody>
      </p:sp>
      <p:sp>
        <p:nvSpPr>
          <p:cNvPr id="652" name="Google Shape;652;p96"/>
          <p:cNvSpPr/>
          <p:nvPr/>
        </p:nvSpPr>
        <p:spPr>
          <a:xfrm>
            <a:off x="-50800" y="3548856"/>
            <a:ext cx="9194800" cy="31242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465138" marR="0" lvl="0" indent="-465138" algn="just" rtl="0">
              <a:lnSpc>
                <a:spcPct val="100000"/>
              </a:lnSpc>
              <a:spcBef>
                <a:spcPts val="600"/>
              </a:spcBef>
              <a:spcAft>
                <a:spcPts val="0"/>
              </a:spcAft>
              <a:buClr>
                <a:schemeClr val="lt1"/>
              </a:buClr>
              <a:buSzPts val="2400"/>
              <a:buFont typeface="Calibri"/>
              <a:buChar char="•"/>
            </a:pPr>
            <a:r>
              <a:rPr lang="en-US" sz="2400" b="0" i="0" u="none" strike="noStrike" cap="none">
                <a:solidFill>
                  <a:schemeClr val="dk1"/>
                </a:solidFill>
                <a:latin typeface="Calibri"/>
                <a:ea typeface="Calibri"/>
                <a:cs typeface="Calibri"/>
                <a:sym typeface="Calibri"/>
              </a:rPr>
              <a:t>After 10 years of continuous stay in one station, an employee is liable for transfer to another station.</a:t>
            </a:r>
            <a:endParaRPr sz="1800" b="0" i="0" u="none" strike="noStrike" cap="none">
              <a:solidFill>
                <a:schemeClr val="dk1"/>
              </a:solidFill>
              <a:latin typeface="Arial"/>
              <a:ea typeface="Arial"/>
              <a:cs typeface="Arial"/>
              <a:sym typeface="Arial"/>
            </a:endParaRPr>
          </a:p>
          <a:p>
            <a:pPr marL="465138" marR="0" lvl="0" indent="-465138" algn="just" rtl="0">
              <a:lnSpc>
                <a:spcPct val="100000"/>
              </a:lnSpc>
              <a:spcBef>
                <a:spcPts val="600"/>
              </a:spcBef>
              <a:spcAft>
                <a:spcPts val="0"/>
              </a:spcAft>
              <a:buClr>
                <a:schemeClr val="lt1"/>
              </a:buClr>
              <a:buSzPts val="2400"/>
              <a:buFont typeface="Calibri"/>
              <a:buChar char="•"/>
            </a:pPr>
            <a:r>
              <a:rPr lang="en-US" sz="2400" b="0" i="0" u="none" strike="noStrike" cap="none">
                <a:solidFill>
                  <a:schemeClr val="dk1"/>
                </a:solidFill>
                <a:latin typeface="Calibri"/>
                <a:ea typeface="Calibri"/>
                <a:cs typeface="Calibri"/>
                <a:sym typeface="Calibri"/>
              </a:rPr>
              <a:t>Distance shall be ordinarily restricted to a radius of 150 kms. from present place of posting. However, such distance may be increased up to 200 Kms. also, with the approval of CMD</a:t>
            </a:r>
            <a:endParaRPr sz="1800" b="0" i="0" u="none" strike="noStrike" cap="none">
              <a:solidFill>
                <a:schemeClr val="dk1"/>
              </a:solidFill>
              <a:latin typeface="Arial"/>
              <a:ea typeface="Arial"/>
              <a:cs typeface="Arial"/>
              <a:sym typeface="Arial"/>
            </a:endParaRPr>
          </a:p>
          <a:p>
            <a:pPr marL="465138" marR="0" lvl="0" indent="-465138" algn="just" rtl="0">
              <a:lnSpc>
                <a:spcPct val="100000"/>
              </a:lnSpc>
              <a:spcBef>
                <a:spcPts val="600"/>
              </a:spcBef>
              <a:spcAft>
                <a:spcPts val="0"/>
              </a:spcAft>
              <a:buClr>
                <a:schemeClr val="lt1"/>
              </a:buClr>
              <a:buSzPts val="2400"/>
              <a:buFont typeface="Calibri"/>
              <a:buChar char="•"/>
            </a:pPr>
            <a:r>
              <a:rPr lang="en-US" sz="2400" b="0" i="0" u="none" strike="noStrike" cap="none">
                <a:solidFill>
                  <a:schemeClr val="dk1"/>
                </a:solidFill>
                <a:latin typeface="Calibri"/>
                <a:ea typeface="Calibri"/>
                <a:cs typeface="Calibri"/>
                <a:sym typeface="Calibri"/>
              </a:rPr>
              <a:t>May be transferred to earlier or choice station after stay of at least three years</a:t>
            </a: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7"/>
          <p:cNvSpPr txBox="1">
            <a:spLocks noGrp="1"/>
          </p:cNvSpPr>
          <p:nvPr>
            <p:ph type="title"/>
          </p:nvPr>
        </p:nvSpPr>
        <p:spPr>
          <a:xfrm>
            <a:off x="511628" y="1883229"/>
            <a:ext cx="8632372" cy="530134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2000" b="1"/>
              <a:t/>
            </a:r>
            <a:br>
              <a:rPr lang="en-US" sz="2000" b="1"/>
            </a:br>
            <a:r>
              <a:rPr lang="en-US" sz="2000" b="1"/>
              <a:t/>
            </a:r>
            <a:br>
              <a:rPr lang="en-US" sz="2000" b="1"/>
            </a:br>
            <a:r>
              <a:rPr lang="en-US" sz="2000" b="1"/>
              <a:t/>
            </a:r>
            <a:br>
              <a:rPr lang="en-US" sz="2000" b="1"/>
            </a:br>
            <a:r>
              <a:rPr lang="en-US" sz="2000" b="1"/>
              <a:t/>
            </a:r>
            <a:br>
              <a:rPr lang="en-US" sz="2000" b="1"/>
            </a:br>
            <a:r>
              <a:rPr lang="en-US" sz="2000" b="1"/>
              <a:t/>
            </a:r>
            <a:br>
              <a:rPr lang="en-US" sz="2000" b="1"/>
            </a:br>
            <a:r>
              <a:rPr lang="en-US" sz="2000" b="1"/>
              <a:t/>
            </a:r>
            <a:br>
              <a:rPr lang="en-US" sz="2000" b="1"/>
            </a:br>
            <a:r>
              <a:rPr lang="en-US" sz="2000" b="1"/>
              <a:t/>
            </a:r>
            <a:br>
              <a:rPr lang="en-US" sz="2000" b="1"/>
            </a:br>
            <a:r>
              <a:rPr lang="en-US" sz="2000">
                <a:solidFill>
                  <a:srgbClr val="00B0F0"/>
                </a:solidFill>
              </a:rPr>
              <a:t>Rs. 10 lakh, 2 children. Rate: 8%--Boy. 7.8%--Girl (simple interest). </a:t>
            </a:r>
            <a:br>
              <a:rPr lang="en-US" sz="2000">
                <a:solidFill>
                  <a:srgbClr val="00B0F0"/>
                </a:solidFill>
              </a:rPr>
            </a:br>
            <a:r>
              <a:rPr lang="en-US" sz="1800" b="1"/>
              <a:t>ELIGIBILITY : </a:t>
            </a:r>
            <a:r>
              <a:rPr lang="en-US" sz="1800"/>
              <a:t>CONFIRMED WHOLE TIME SALARIED EMPLOYEES WITH 5 YEARS SERVICE.</a:t>
            </a:r>
            <a:br>
              <a:rPr lang="en-US" sz="1800"/>
            </a:br>
            <a:r>
              <a:rPr lang="en-US" sz="1800" b="1"/>
              <a:t>MAXIMUM 10 LACS FOR EACH CHILD AND FOR MAX OF TWO CHILDREN DURING ENTIRE SERVICE</a:t>
            </a:r>
            <a:br>
              <a:rPr lang="en-US" sz="1800" b="1"/>
            </a:br>
            <a:r>
              <a:rPr lang="en-US" sz="1800" b="1"/>
              <a:t>REPAYMENT PERIOD :-  </a:t>
            </a:r>
            <a:r>
              <a:rPr lang="en-US" sz="1400"/>
              <a:t>10 YEARS FOLLOWING THE MONTH OF DISBURSEMENT OF ADVANCE.   IF REMAINING PERIOD OF SERVICE IS LESS THAN 10 YEARS THEN THE OUTSTANDING ADVANCE WOULD BE RECOVERED FROM HIS/HER TERMINAL DUES.</a:t>
            </a:r>
            <a:br>
              <a:rPr lang="en-US" sz="1400"/>
            </a:br>
            <a:r>
              <a:rPr lang="en-US" sz="1600" b="1" cap="small"/>
              <a:t>EDUCATION ADVANCE FOR COVERING EXPENSES LIKE ADMISSION FEE, TUTION FEE PAYABLE TO INSTITUTION/SCHOOL, NON REFUNDABLE CHARGES PAYABLE FOR HOSTEL FOR HIS/HER DEPENDANT CHILDREN PERSUING HIGHER STUDIES, PROFESSIONAL COURSES IN INDIA AND/OR ABROAD.</a:t>
            </a:r>
            <a:br>
              <a:rPr lang="en-US" sz="1600" b="1" cap="small"/>
            </a:br>
            <a:r>
              <a:rPr lang="en-US" sz="1800" b="1"/>
              <a:t>1. STUDIES IN INDIA :-  </a:t>
            </a:r>
            <a:br>
              <a:rPr lang="en-US" sz="1800" b="1"/>
            </a:br>
            <a:r>
              <a:rPr lang="en-US" sz="1600"/>
              <a:t>A</a:t>
            </a:r>
            <a:r>
              <a:rPr lang="en-US" sz="1600" b="1"/>
              <a:t>. </a:t>
            </a:r>
            <a:r>
              <a:rPr lang="en-US" sz="1600"/>
              <a:t>GRADUATION/POST GRADUATION INCLUDING REGULAR, TECH. AND PROFESSIONAL DEGREE/DIPLOMA COURSES CONDUCTED BY COLLEGE/UNIVERSITY APPROVED BY UGC/AICTE/ BAR COUNCIL OF INDIA </a:t>
            </a:r>
            <a:r>
              <a:rPr lang="en-US" sz="1600" b="1"/>
              <a:t>ETC.</a:t>
            </a:r>
            <a:br>
              <a:rPr lang="en-US" sz="1600" b="1"/>
            </a:br>
            <a:r>
              <a:rPr lang="en-US" sz="1600">
                <a:solidFill>
                  <a:schemeClr val="dk1"/>
                </a:solidFill>
              </a:rPr>
              <a:t>B</a:t>
            </a:r>
            <a:r>
              <a:rPr lang="en-US" sz="1600">
                <a:solidFill>
                  <a:srgbClr val="FF0000"/>
                </a:solidFill>
              </a:rPr>
              <a:t>.</a:t>
            </a:r>
            <a:r>
              <a:rPr lang="en-US" sz="1600"/>
              <a:t> REGULAR DEGREE/DIPLOMA COURSES BY IIT, IIM ETC.</a:t>
            </a:r>
            <a:br>
              <a:rPr lang="en-US" sz="1600"/>
            </a:br>
            <a:r>
              <a:rPr lang="en-US" sz="1600"/>
              <a:t>C. TEACHER TRAINING/ NURSING COURSES APPROVED BY CENTRAL/STATE GOVT.</a:t>
            </a:r>
            <a:br>
              <a:rPr lang="en-US" sz="1600"/>
            </a:br>
            <a:r>
              <a:rPr lang="en-US" sz="1600"/>
              <a:t>D. REGULAR DEGREE/DIPLOMA COURSES LIKE AERONAUTICAL, PILOT TRNG, SHIPPING ETC APPROVED BY DIRECTOR GENERAL OF CIVIL AVIATION/SHIPPING.</a:t>
            </a:r>
            <a:br>
              <a:rPr lang="en-US" sz="1600"/>
            </a:br>
            <a:r>
              <a:rPr lang="en-US" sz="1800" b="1"/>
              <a:t>2. STUDIES ABROAD  </a:t>
            </a:r>
            <a:r>
              <a:rPr lang="en-US" sz="1800"/>
              <a:t>-</a:t>
            </a:r>
            <a:br>
              <a:rPr lang="en-US" sz="1800"/>
            </a:br>
            <a:r>
              <a:rPr lang="en-US" sz="1800"/>
              <a:t>     </a:t>
            </a:r>
            <a:r>
              <a:rPr lang="en-US" sz="1600"/>
              <a:t>GRADUATION/POST GRADUATION /DIPLOMA//DEGREE INCLUDING REGULAR TECHNICAL AND PROFESSIONAL DEGREE/DIPLOMA COURSES OFFERED BY REPUTED /ACCREDITED UNIVERSITIES/INSTITUTES.</a:t>
            </a:r>
            <a:br>
              <a:rPr lang="en-US" sz="1600"/>
            </a:br>
            <a:r>
              <a:rPr lang="en-US" sz="1600" b="1"/>
              <a:t>THE ENTITLED AMOUNT OF ADVANCE WILL BE EQUIVALENT TO 85% OF AMOUNT AVAILABLE/ACCRUED TO THE EMPLOYEE ON THE DATE OF APPLICATION OF ADVANCE BY WAY OF GRATUITY/PF/GSLIP ETC.</a:t>
            </a:r>
            <a:br>
              <a:rPr lang="en-US" sz="1600" b="1"/>
            </a:br>
            <a:endParaRPr sz="1600" b="1"/>
          </a:p>
        </p:txBody>
      </p:sp>
      <p:sp>
        <p:nvSpPr>
          <p:cNvPr id="658" name="Google Shape;658;p97"/>
          <p:cNvSpPr txBox="1">
            <a:spLocks noGrp="1"/>
          </p:cNvSpPr>
          <p:nvPr>
            <p:ph type="body" idx="1"/>
          </p:nvPr>
        </p:nvSpPr>
        <p:spPr>
          <a:xfrm>
            <a:off x="337457" y="-1"/>
            <a:ext cx="7434943" cy="42454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200"/>
              <a:buNone/>
            </a:pPr>
            <a:r>
              <a:rPr lang="en-US" sz="3200" b="1">
                <a:solidFill>
                  <a:srgbClr val="FF0000"/>
                </a:solidFill>
              </a:rPr>
              <a:t>EDUCATION LOAN-</a:t>
            </a:r>
            <a:r>
              <a:rPr lang="en-US" b="1"/>
              <a:t> DATE OF COMMENCEMENT : 01.04.2016</a:t>
            </a:r>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98"/>
          <p:cNvSpPr txBox="1">
            <a:spLocks noGrp="1"/>
          </p:cNvSpPr>
          <p:nvPr>
            <p:ph type="title"/>
          </p:nvPr>
        </p:nvSpPr>
        <p:spPr>
          <a:xfrm>
            <a:off x="674911" y="174172"/>
            <a:ext cx="8098971" cy="35922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400"/>
              <a:buNone/>
            </a:pPr>
            <a:r>
              <a:rPr lang="en-US" sz="2400" b="1">
                <a:solidFill>
                  <a:srgbClr val="FF0000"/>
                </a:solidFill>
              </a:rPr>
              <a:t>SCHEME FOR APPOINTMENT ON COMPASSIONATE GROUNDS</a:t>
            </a:r>
            <a:endParaRPr/>
          </a:p>
        </p:txBody>
      </p:sp>
      <p:sp>
        <p:nvSpPr>
          <p:cNvPr id="664" name="Google Shape;664;p98"/>
          <p:cNvSpPr txBox="1">
            <a:spLocks noGrp="1"/>
          </p:cNvSpPr>
          <p:nvPr>
            <p:ph type="body" idx="1"/>
          </p:nvPr>
        </p:nvSpPr>
        <p:spPr>
          <a:xfrm>
            <a:off x="566052" y="609600"/>
            <a:ext cx="8316687" cy="6248400"/>
          </a:xfrm>
          <a:prstGeom prst="rect">
            <a:avLst/>
          </a:prstGeom>
          <a:noFill/>
          <a:ln>
            <a:noFill/>
          </a:ln>
        </p:spPr>
        <p:txBody>
          <a:bodyPr spcFirstLastPara="1" wrap="square" lIns="91425" tIns="45700" rIns="91425" bIns="45700" anchor="t" anchorCtr="0">
            <a:normAutofit fontScale="70000" lnSpcReduction="20000"/>
          </a:bodyPr>
          <a:lstStyle/>
          <a:p>
            <a:pPr marL="0" lvl="0" indent="0" algn="just" rtl="0">
              <a:lnSpc>
                <a:spcPct val="90000"/>
              </a:lnSpc>
              <a:spcBef>
                <a:spcPts val="0"/>
              </a:spcBef>
              <a:spcAft>
                <a:spcPts val="0"/>
              </a:spcAft>
              <a:buClr>
                <a:schemeClr val="dk1"/>
              </a:buClr>
              <a:buSzPct val="116883"/>
              <a:buNone/>
            </a:pPr>
            <a:r>
              <a:rPr lang="en-US" sz="2200" b="1">
                <a:solidFill>
                  <a:schemeClr val="dk1"/>
                </a:solidFill>
              </a:rPr>
              <a:t>Scheme for Appointment on Compassionate grounds came into force w.e.f. 01.11.2014.</a:t>
            </a:r>
            <a:endParaRPr sz="2200"/>
          </a:p>
          <a:p>
            <a:pPr marL="0" lvl="0" indent="0" algn="just" rtl="0">
              <a:lnSpc>
                <a:spcPct val="90000"/>
              </a:lnSpc>
              <a:spcBef>
                <a:spcPts val="750"/>
              </a:spcBef>
              <a:spcAft>
                <a:spcPts val="0"/>
              </a:spcAft>
              <a:buClr>
                <a:schemeClr val="dk1"/>
              </a:buClr>
              <a:buSzPct val="116883"/>
              <a:buNone/>
            </a:pPr>
            <a:r>
              <a:rPr lang="en-US" sz="2200" b="1">
                <a:solidFill>
                  <a:schemeClr val="dk1"/>
                </a:solidFill>
              </a:rPr>
              <a:t>It can be given to the dependent family member of an employee who :-</a:t>
            </a:r>
            <a:endParaRPr sz="2200"/>
          </a:p>
          <a:p>
            <a:pPr marL="514350" lvl="0" indent="-514350" algn="just" rtl="0">
              <a:lnSpc>
                <a:spcPct val="90000"/>
              </a:lnSpc>
              <a:spcBef>
                <a:spcPts val="750"/>
              </a:spcBef>
              <a:spcAft>
                <a:spcPts val="0"/>
              </a:spcAft>
              <a:buClr>
                <a:schemeClr val="dk1"/>
              </a:buClr>
              <a:buSzPct val="116883"/>
              <a:buFont typeface="Noto Sans Symbols"/>
              <a:buAutoNum type="romanLcParenBoth"/>
            </a:pPr>
            <a:r>
              <a:rPr lang="en-US" sz="2200" b="1">
                <a:solidFill>
                  <a:schemeClr val="dk1"/>
                </a:solidFill>
              </a:rPr>
              <a:t>Dies in service (including suicide) </a:t>
            </a:r>
            <a:endParaRPr sz="2200" b="1">
              <a:solidFill>
                <a:schemeClr val="dk1"/>
              </a:solidFill>
            </a:endParaRPr>
          </a:p>
          <a:p>
            <a:pPr marL="0" lvl="0" indent="0" algn="ctr" rtl="0">
              <a:lnSpc>
                <a:spcPct val="90000"/>
              </a:lnSpc>
              <a:spcBef>
                <a:spcPts val="750"/>
              </a:spcBef>
              <a:spcAft>
                <a:spcPts val="0"/>
              </a:spcAft>
              <a:buClr>
                <a:schemeClr val="dk1"/>
              </a:buClr>
              <a:buSzPct val="116883"/>
              <a:buNone/>
            </a:pPr>
            <a:r>
              <a:rPr lang="en-US" sz="2200" b="1">
                <a:solidFill>
                  <a:schemeClr val="dk1"/>
                </a:solidFill>
              </a:rPr>
              <a:t>or</a:t>
            </a:r>
            <a:endParaRPr sz="2200"/>
          </a:p>
          <a:p>
            <a:pPr marL="514350" lvl="0" indent="-514350" algn="just" rtl="0">
              <a:lnSpc>
                <a:spcPct val="90000"/>
              </a:lnSpc>
              <a:spcBef>
                <a:spcPts val="750"/>
              </a:spcBef>
              <a:spcAft>
                <a:spcPts val="0"/>
              </a:spcAft>
              <a:buClr>
                <a:schemeClr val="dk1"/>
              </a:buClr>
              <a:buSzPct val="116883"/>
              <a:buFont typeface="Noto Sans Symbols"/>
              <a:buAutoNum type="romanLcParenBoth"/>
            </a:pPr>
            <a:r>
              <a:rPr lang="en-US" sz="2200" b="1">
                <a:solidFill>
                  <a:schemeClr val="dk1"/>
                </a:solidFill>
              </a:rPr>
              <a:t>Retired on medical grounds due to incapacitation before reaching the age of 55 years.</a:t>
            </a:r>
            <a:endParaRPr sz="2200"/>
          </a:p>
          <a:p>
            <a:pPr marL="0" lvl="0" indent="0" algn="just" rtl="0">
              <a:lnSpc>
                <a:spcPct val="90000"/>
              </a:lnSpc>
              <a:spcBef>
                <a:spcPts val="750"/>
              </a:spcBef>
              <a:spcAft>
                <a:spcPts val="0"/>
              </a:spcAft>
              <a:buClr>
                <a:srgbClr val="FF0000"/>
              </a:buClr>
              <a:buSzPct val="116883"/>
              <a:buNone/>
            </a:pPr>
            <a:r>
              <a:rPr lang="en-US" sz="2200" b="1">
                <a:solidFill>
                  <a:srgbClr val="FF0000"/>
                </a:solidFill>
              </a:rPr>
              <a:t>Eligibility Criteria :-</a:t>
            </a:r>
            <a:endParaRPr sz="2200"/>
          </a:p>
          <a:p>
            <a:pPr marL="457200" lvl="0" indent="-457200" algn="just" rtl="0">
              <a:lnSpc>
                <a:spcPct val="90000"/>
              </a:lnSpc>
              <a:spcBef>
                <a:spcPts val="750"/>
              </a:spcBef>
              <a:spcAft>
                <a:spcPts val="0"/>
              </a:spcAft>
              <a:buClr>
                <a:schemeClr val="dk1"/>
              </a:buClr>
              <a:buSzPct val="116883"/>
              <a:buFont typeface="Noto Sans Symbols"/>
              <a:buAutoNum type="alphaLcPeriod"/>
            </a:pPr>
            <a:r>
              <a:rPr lang="en-US" sz="2200" b="1">
                <a:solidFill>
                  <a:schemeClr val="dk1"/>
                </a:solidFill>
              </a:rPr>
              <a:t>Family is indigent and deserves immediate assistance for relief.</a:t>
            </a:r>
            <a:endParaRPr sz="2200"/>
          </a:p>
          <a:p>
            <a:pPr marL="457200" lvl="0" indent="-457200" algn="just" rtl="0">
              <a:lnSpc>
                <a:spcPct val="90000"/>
              </a:lnSpc>
              <a:spcBef>
                <a:spcPts val="750"/>
              </a:spcBef>
              <a:spcAft>
                <a:spcPts val="0"/>
              </a:spcAft>
              <a:buClr>
                <a:schemeClr val="dk1"/>
              </a:buClr>
              <a:buSzPct val="116883"/>
              <a:buFont typeface="Noto Sans Symbols"/>
              <a:buAutoNum type="alphaLcPeriod"/>
            </a:pPr>
            <a:r>
              <a:rPr lang="en-US" sz="2200" b="1">
                <a:solidFill>
                  <a:schemeClr val="dk1"/>
                </a:solidFill>
              </a:rPr>
              <a:t>Applicant should be eligible and suitable under relevant recruitment rules.</a:t>
            </a:r>
            <a:endParaRPr/>
          </a:p>
          <a:p>
            <a:pPr marL="0" lvl="0" indent="0" algn="just" rtl="0">
              <a:lnSpc>
                <a:spcPct val="90000"/>
              </a:lnSpc>
              <a:spcBef>
                <a:spcPts val="750"/>
              </a:spcBef>
              <a:spcAft>
                <a:spcPts val="0"/>
              </a:spcAft>
              <a:buClr>
                <a:schemeClr val="dk1"/>
              </a:buClr>
              <a:buSzPct val="116883"/>
              <a:buNone/>
            </a:pPr>
            <a:endParaRPr sz="2200" b="1">
              <a:solidFill>
                <a:schemeClr val="dk1"/>
              </a:solidFill>
            </a:endParaRPr>
          </a:p>
          <a:p>
            <a:pPr marL="0" lvl="0" indent="0" algn="just" rtl="0">
              <a:lnSpc>
                <a:spcPct val="90000"/>
              </a:lnSpc>
              <a:spcBef>
                <a:spcPts val="0"/>
              </a:spcBef>
              <a:spcAft>
                <a:spcPts val="0"/>
              </a:spcAft>
              <a:buClr>
                <a:srgbClr val="FF0000"/>
              </a:buClr>
              <a:buSzPct val="155844"/>
              <a:buNone/>
            </a:pPr>
            <a:r>
              <a:rPr lang="en-US" sz="2200" b="1">
                <a:solidFill>
                  <a:srgbClr val="FF0000"/>
                </a:solidFill>
              </a:rPr>
              <a:t>Who are dependents :-</a:t>
            </a:r>
            <a:endParaRPr sz="2200"/>
          </a:p>
          <a:p>
            <a:pPr marL="457200" lvl="0" indent="-457200" algn="just" rtl="0">
              <a:lnSpc>
                <a:spcPct val="90000"/>
              </a:lnSpc>
              <a:spcBef>
                <a:spcPts val="750"/>
              </a:spcBef>
              <a:spcAft>
                <a:spcPts val="0"/>
              </a:spcAft>
              <a:buClr>
                <a:schemeClr val="dk1"/>
              </a:buClr>
              <a:buSzPct val="116883"/>
              <a:buNone/>
            </a:pPr>
            <a:r>
              <a:rPr lang="en-US" sz="2200" b="1">
                <a:solidFill>
                  <a:schemeClr val="dk1"/>
                </a:solidFill>
              </a:rPr>
              <a:t>1. Spouse</a:t>
            </a:r>
            <a:endParaRPr sz="2200"/>
          </a:p>
          <a:p>
            <a:pPr marL="457200" lvl="0" indent="-457200" algn="just" rtl="0">
              <a:lnSpc>
                <a:spcPct val="90000"/>
              </a:lnSpc>
              <a:spcBef>
                <a:spcPts val="750"/>
              </a:spcBef>
              <a:spcAft>
                <a:spcPts val="0"/>
              </a:spcAft>
              <a:buClr>
                <a:schemeClr val="dk1"/>
              </a:buClr>
              <a:buSzPct val="116883"/>
              <a:buNone/>
            </a:pPr>
            <a:r>
              <a:rPr lang="en-US" sz="2200" b="1">
                <a:solidFill>
                  <a:schemeClr val="dk1"/>
                </a:solidFill>
              </a:rPr>
              <a:t>2. Wholly dependent son (incl. legally adopted son)</a:t>
            </a:r>
            <a:endParaRPr sz="2200"/>
          </a:p>
          <a:p>
            <a:pPr marL="457200" lvl="0" indent="-457200" algn="just" rtl="0">
              <a:lnSpc>
                <a:spcPct val="90000"/>
              </a:lnSpc>
              <a:spcBef>
                <a:spcPts val="750"/>
              </a:spcBef>
              <a:spcAft>
                <a:spcPts val="0"/>
              </a:spcAft>
              <a:buClr>
                <a:schemeClr val="dk1"/>
              </a:buClr>
              <a:buSzPct val="116883"/>
              <a:buNone/>
            </a:pPr>
            <a:r>
              <a:rPr lang="en-US" sz="2200" b="1">
                <a:solidFill>
                  <a:schemeClr val="dk1"/>
                </a:solidFill>
              </a:rPr>
              <a:t>3. Wholly dependent daughter (incl. legally adopted daughter)</a:t>
            </a:r>
            <a:endParaRPr sz="2200"/>
          </a:p>
          <a:p>
            <a:pPr marL="457200" lvl="0" indent="-457200" algn="just" rtl="0">
              <a:lnSpc>
                <a:spcPct val="90000"/>
              </a:lnSpc>
              <a:spcBef>
                <a:spcPts val="750"/>
              </a:spcBef>
              <a:spcAft>
                <a:spcPts val="0"/>
              </a:spcAft>
              <a:buClr>
                <a:schemeClr val="dk1"/>
              </a:buClr>
              <a:buSzPct val="116883"/>
              <a:buNone/>
            </a:pPr>
            <a:r>
              <a:rPr lang="en-US" sz="2200" b="1">
                <a:solidFill>
                  <a:schemeClr val="dk1"/>
                </a:solidFill>
              </a:rPr>
              <a:t>4. Wholly dependent brother/sister in case of unmarried employee.</a:t>
            </a:r>
            <a:endParaRPr sz="2200"/>
          </a:p>
          <a:p>
            <a:pPr marL="0" lvl="0" indent="0" algn="just" rtl="0">
              <a:lnSpc>
                <a:spcPct val="90000"/>
              </a:lnSpc>
              <a:spcBef>
                <a:spcPts val="750"/>
              </a:spcBef>
              <a:spcAft>
                <a:spcPts val="0"/>
              </a:spcAft>
              <a:buClr>
                <a:srgbClr val="FF0000"/>
              </a:buClr>
              <a:buSzPct val="116883"/>
              <a:buNone/>
            </a:pPr>
            <a:r>
              <a:rPr lang="en-US" sz="2200" b="1">
                <a:solidFill>
                  <a:srgbClr val="FF0000"/>
                </a:solidFill>
              </a:rPr>
              <a:t>Posts for compassionate grounds appointment </a:t>
            </a:r>
            <a:r>
              <a:rPr lang="en-US" sz="2200">
                <a:solidFill>
                  <a:schemeClr val="dk1"/>
                </a:solidFill>
              </a:rPr>
              <a:t>:-</a:t>
            </a:r>
            <a:endParaRPr sz="2200"/>
          </a:p>
          <a:p>
            <a:pPr marL="0" lvl="0" indent="0" algn="just" rtl="0">
              <a:lnSpc>
                <a:spcPct val="90000"/>
              </a:lnSpc>
              <a:spcBef>
                <a:spcPts val="750"/>
              </a:spcBef>
              <a:spcAft>
                <a:spcPts val="0"/>
              </a:spcAft>
              <a:buClr>
                <a:schemeClr val="dk1"/>
              </a:buClr>
              <a:buSzPct val="116883"/>
              <a:buNone/>
            </a:pPr>
            <a:r>
              <a:rPr lang="en-US" sz="2200" b="1">
                <a:solidFill>
                  <a:schemeClr val="dk1"/>
                </a:solidFill>
              </a:rPr>
              <a:t>Appt. on compassionate grounds can be given only in clerical and sub-staff cadre.</a:t>
            </a:r>
            <a:endParaRPr/>
          </a:p>
          <a:p>
            <a:pPr marL="0" lvl="0" indent="0" algn="just" rtl="0">
              <a:lnSpc>
                <a:spcPct val="90000"/>
              </a:lnSpc>
              <a:spcBef>
                <a:spcPts val="750"/>
              </a:spcBef>
              <a:spcAft>
                <a:spcPts val="0"/>
              </a:spcAft>
              <a:buClr>
                <a:schemeClr val="dk1"/>
              </a:buClr>
              <a:buSzPct val="116883"/>
              <a:buNone/>
            </a:pPr>
            <a:r>
              <a:rPr lang="en-US" sz="2200" b="1">
                <a:solidFill>
                  <a:schemeClr val="dk1"/>
                </a:solidFill>
              </a:rPr>
              <a:t>Competent Authority for CGA is CMD.</a:t>
            </a:r>
            <a:endParaRPr/>
          </a:p>
          <a:p>
            <a:pPr marL="0" lvl="0" indent="0" algn="just" rtl="0">
              <a:lnSpc>
                <a:spcPct val="90000"/>
              </a:lnSpc>
              <a:spcBef>
                <a:spcPts val="0"/>
              </a:spcBef>
              <a:spcAft>
                <a:spcPts val="0"/>
              </a:spcAft>
              <a:buClr>
                <a:srgbClr val="FF0000"/>
              </a:buClr>
              <a:buSzPct val="155844"/>
              <a:buNone/>
            </a:pPr>
            <a:r>
              <a:rPr lang="en-US" sz="2200" b="1">
                <a:solidFill>
                  <a:srgbClr val="FF0000"/>
                </a:solidFill>
              </a:rPr>
              <a:t>In case of missing employee :-</a:t>
            </a:r>
            <a:endParaRPr sz="2200"/>
          </a:p>
          <a:p>
            <a:pPr marL="0" lvl="0" indent="0" algn="l" rtl="0">
              <a:lnSpc>
                <a:spcPct val="90000"/>
              </a:lnSpc>
              <a:spcBef>
                <a:spcPts val="750"/>
              </a:spcBef>
              <a:spcAft>
                <a:spcPts val="0"/>
              </a:spcAft>
              <a:buClr>
                <a:schemeClr val="dk1"/>
              </a:buClr>
              <a:buSzPct val="116883"/>
              <a:buNone/>
            </a:pPr>
            <a:r>
              <a:rPr lang="en-US" sz="2200" b="1">
                <a:solidFill>
                  <a:schemeClr val="dk1"/>
                </a:solidFill>
              </a:rPr>
              <a:t>Appointment on compassionate grounds to the dependent of the missing employee can be considered after expiry of 2 years from the date the employee is missing, provided that :-</a:t>
            </a:r>
            <a:endParaRPr sz="2200"/>
          </a:p>
          <a:p>
            <a:pPr marL="457200" lvl="0" indent="-457200" algn="l" rtl="0">
              <a:lnSpc>
                <a:spcPct val="90000"/>
              </a:lnSpc>
              <a:spcBef>
                <a:spcPts val="750"/>
              </a:spcBef>
              <a:spcAft>
                <a:spcPts val="0"/>
              </a:spcAft>
              <a:buClr>
                <a:schemeClr val="dk1"/>
              </a:buClr>
              <a:buSzPct val="116883"/>
              <a:buFont typeface="Noto Sans Symbols"/>
              <a:buAutoNum type="alphaLcPeriod"/>
            </a:pPr>
            <a:r>
              <a:rPr lang="en-US" sz="2200" b="1">
                <a:solidFill>
                  <a:schemeClr val="dk1"/>
                </a:solidFill>
              </a:rPr>
              <a:t>FIR to this effect has been lodged</a:t>
            </a:r>
            <a:endParaRPr sz="2200"/>
          </a:p>
          <a:p>
            <a:pPr marL="457200" lvl="0" indent="-457200" algn="l" rtl="0">
              <a:lnSpc>
                <a:spcPct val="90000"/>
              </a:lnSpc>
              <a:spcBef>
                <a:spcPts val="750"/>
              </a:spcBef>
              <a:spcAft>
                <a:spcPts val="0"/>
              </a:spcAft>
              <a:buClr>
                <a:schemeClr val="dk1"/>
              </a:buClr>
              <a:buSzPct val="116883"/>
              <a:buFont typeface="Noto Sans Symbols"/>
              <a:buAutoNum type="alphaLcPeriod"/>
            </a:pPr>
            <a:r>
              <a:rPr lang="en-US" sz="2200" b="1">
                <a:solidFill>
                  <a:schemeClr val="dk1"/>
                </a:solidFill>
              </a:rPr>
              <a:t>Missing employee is not traceable</a:t>
            </a:r>
            <a:endParaRPr sz="2200"/>
          </a:p>
          <a:p>
            <a:pPr marL="457200" lvl="0" indent="-457200" algn="l" rtl="0">
              <a:lnSpc>
                <a:spcPct val="90000"/>
              </a:lnSpc>
              <a:spcBef>
                <a:spcPts val="750"/>
              </a:spcBef>
              <a:spcAft>
                <a:spcPts val="0"/>
              </a:spcAft>
              <a:buClr>
                <a:schemeClr val="dk1"/>
              </a:buClr>
              <a:buSzPct val="116883"/>
              <a:buFont typeface="Noto Sans Symbols"/>
              <a:buAutoNum type="alphaLcPeriod"/>
            </a:pPr>
            <a:r>
              <a:rPr lang="en-US" sz="2200" b="1">
                <a:solidFill>
                  <a:schemeClr val="dk1"/>
                </a:solidFill>
              </a:rPr>
              <a:t>Competent Authority feels the case is a genuine one.</a:t>
            </a:r>
            <a:endParaRPr sz="2200"/>
          </a:p>
          <a:p>
            <a:pPr marL="0" lvl="0" indent="0" algn="l" rtl="0">
              <a:lnSpc>
                <a:spcPct val="90000"/>
              </a:lnSpc>
              <a:spcBef>
                <a:spcPts val="750"/>
              </a:spcBef>
              <a:spcAft>
                <a:spcPts val="0"/>
              </a:spcAft>
              <a:buClr>
                <a:schemeClr val="dk1"/>
              </a:buClr>
              <a:buSzPct val="116883"/>
              <a:buNone/>
            </a:pPr>
            <a:r>
              <a:rPr lang="en-US" sz="2200" b="1">
                <a:solidFill>
                  <a:schemeClr val="dk1"/>
                </a:solidFill>
              </a:rPr>
              <a:t>If the missing employee has less than 2 years to retire from the date he/she is missing then this scheme is not </a:t>
            </a:r>
            <a:r>
              <a:rPr lang="en-US" sz="2200" b="1"/>
              <a:t>applicable.</a:t>
            </a:r>
            <a:endParaRPr/>
          </a:p>
          <a:p>
            <a:pPr marL="0" lvl="0" indent="0" algn="l" rtl="0">
              <a:lnSpc>
                <a:spcPct val="90000"/>
              </a:lnSpc>
              <a:spcBef>
                <a:spcPts val="750"/>
              </a:spcBef>
              <a:spcAft>
                <a:spcPts val="0"/>
              </a:spcAft>
              <a:buSzPct val="116883"/>
              <a:buNone/>
            </a:pPr>
            <a:endParaRPr sz="2200"/>
          </a:p>
          <a:p>
            <a:pPr marL="0" lvl="0" indent="0" algn="just" rtl="0">
              <a:lnSpc>
                <a:spcPct val="90000"/>
              </a:lnSpc>
              <a:spcBef>
                <a:spcPts val="750"/>
              </a:spcBef>
              <a:spcAft>
                <a:spcPts val="0"/>
              </a:spcAft>
              <a:buClr>
                <a:schemeClr val="dk1"/>
              </a:buClr>
              <a:buSzPct val="116883"/>
              <a:buNone/>
            </a:pPr>
            <a:endParaRPr sz="2200" b="1">
              <a:solidFill>
                <a:schemeClr val="dk1"/>
              </a:solidFill>
            </a:endParaRPr>
          </a:p>
          <a:p>
            <a:pPr marL="0" lvl="0" indent="0" algn="just" rtl="0">
              <a:lnSpc>
                <a:spcPct val="90000"/>
              </a:lnSpc>
              <a:spcBef>
                <a:spcPts val="750"/>
              </a:spcBef>
              <a:spcAft>
                <a:spcPts val="0"/>
              </a:spcAft>
              <a:buClr>
                <a:schemeClr val="dk1"/>
              </a:buClr>
              <a:buSzPct val="116883"/>
              <a:buNone/>
            </a:pPr>
            <a:endParaRPr sz="2200" b="1">
              <a:solidFill>
                <a:schemeClr val="dk1"/>
              </a:solidFill>
            </a:endParaRPr>
          </a:p>
          <a:p>
            <a:pPr marL="0" lvl="0" indent="0" algn="just" rtl="0">
              <a:lnSpc>
                <a:spcPct val="90000"/>
              </a:lnSpc>
              <a:spcBef>
                <a:spcPts val="750"/>
              </a:spcBef>
              <a:spcAft>
                <a:spcPts val="0"/>
              </a:spcAft>
              <a:buClr>
                <a:srgbClr val="888888"/>
              </a:buClr>
              <a:buSzPct val="142857"/>
              <a:buNone/>
            </a:pPr>
            <a:endParaRPr b="1">
              <a:solidFill>
                <a:schemeClr val="dk1"/>
              </a:solidFill>
            </a:endParaRPr>
          </a:p>
          <a:p>
            <a:pPr marL="0" lvl="0" indent="0" algn="just" rtl="0">
              <a:lnSpc>
                <a:spcPct val="90000"/>
              </a:lnSpc>
              <a:spcBef>
                <a:spcPts val="750"/>
              </a:spcBef>
              <a:spcAft>
                <a:spcPts val="0"/>
              </a:spcAft>
              <a:buClr>
                <a:srgbClr val="888888"/>
              </a:buClr>
              <a:buSzPct val="142857"/>
              <a:buNone/>
            </a:pPr>
            <a:endParaRPr>
              <a:solidFill>
                <a:schemeClr val="dk1"/>
              </a:solidFill>
            </a:endParaRPr>
          </a:p>
          <a:p>
            <a:pPr marL="0" lvl="0" indent="0" algn="just" rtl="0">
              <a:lnSpc>
                <a:spcPct val="90000"/>
              </a:lnSpc>
              <a:spcBef>
                <a:spcPts val="750"/>
              </a:spcBef>
              <a:spcAft>
                <a:spcPts val="0"/>
              </a:spcAft>
              <a:buClr>
                <a:srgbClr val="888888"/>
              </a:buClr>
              <a:buSzPct val="142857"/>
              <a:buNone/>
            </a:pPr>
            <a:endParaRPr>
              <a:solidFill>
                <a:schemeClr val="dk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9"/>
          <p:cNvSpPr txBox="1">
            <a:spLocks noGrp="1"/>
          </p:cNvSpPr>
          <p:nvPr>
            <p:ph type="title"/>
          </p:nvPr>
        </p:nvSpPr>
        <p:spPr>
          <a:xfrm>
            <a:off x="0" y="120650"/>
            <a:ext cx="8686800" cy="5869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2400" b="1">
                <a:solidFill>
                  <a:srgbClr val="C00000"/>
                </a:solidFill>
                <a:latin typeface="Federo"/>
                <a:ea typeface="Federo"/>
                <a:cs typeface="Federo"/>
                <a:sym typeface="Federo"/>
              </a:rPr>
              <a:t>NATIONAL INSURANCE COMPANY </a:t>
            </a:r>
            <a:br>
              <a:rPr lang="en-US" sz="2400" b="1">
                <a:solidFill>
                  <a:srgbClr val="C00000"/>
                </a:solidFill>
                <a:latin typeface="Federo"/>
                <a:ea typeface="Federo"/>
                <a:cs typeface="Federo"/>
                <a:sym typeface="Federo"/>
              </a:rPr>
            </a:br>
            <a:r>
              <a:rPr lang="en-US" sz="2400" b="1">
                <a:solidFill>
                  <a:srgbClr val="C00000"/>
                </a:solidFill>
                <a:latin typeface="Federo"/>
                <a:ea typeface="Federo"/>
                <a:cs typeface="Federo"/>
                <a:sym typeface="Federo"/>
              </a:rPr>
              <a:t>(CONDUCT,DISCIPLINE &amp; APPEAL) RULES 2014</a:t>
            </a:r>
            <a:endParaRPr sz="2400"/>
          </a:p>
        </p:txBody>
      </p:sp>
      <p:sp>
        <p:nvSpPr>
          <p:cNvPr id="670" name="Google Shape;670;p99"/>
          <p:cNvSpPr txBox="1">
            <a:spLocks noGrp="1"/>
          </p:cNvSpPr>
          <p:nvPr>
            <p:ph type="body" idx="1"/>
          </p:nvPr>
        </p:nvSpPr>
        <p:spPr>
          <a:xfrm>
            <a:off x="119743" y="707571"/>
            <a:ext cx="8839200" cy="5715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750"/>
              </a:spcBef>
              <a:spcAft>
                <a:spcPts val="0"/>
              </a:spcAft>
              <a:buClr>
                <a:srgbClr val="FF0000"/>
              </a:buClr>
              <a:buSzPts val="2100"/>
              <a:buFont typeface="Noto Sans Symbols"/>
              <a:buNone/>
            </a:pPr>
            <a:r>
              <a:rPr lang="en-US" b="1" dirty="0">
                <a:solidFill>
                  <a:srgbClr val="FF0000"/>
                </a:solidFill>
                <a:latin typeface="Arimo"/>
                <a:ea typeface="Arimo"/>
                <a:cs typeface="Arimo"/>
                <a:sym typeface="Arimo"/>
              </a:rPr>
              <a:t>Application</a:t>
            </a:r>
            <a:endParaRPr dirty="0"/>
          </a:p>
          <a:p>
            <a:pPr marL="0" lvl="0" indent="0" algn="ctr" rtl="0">
              <a:lnSpc>
                <a:spcPct val="90000"/>
              </a:lnSpc>
              <a:spcBef>
                <a:spcPts val="750"/>
              </a:spcBef>
              <a:spcAft>
                <a:spcPts val="0"/>
              </a:spcAft>
              <a:buClr>
                <a:srgbClr val="FF0000"/>
              </a:buClr>
              <a:buSzPts val="2100"/>
              <a:buFont typeface="Noto Sans Symbols"/>
              <a:buNone/>
            </a:pPr>
            <a:endParaRPr dirty="0"/>
          </a:p>
          <a:p>
            <a:pPr marL="0" lvl="0" indent="0" algn="just" rtl="0">
              <a:lnSpc>
                <a:spcPct val="90000"/>
              </a:lnSpc>
              <a:spcBef>
                <a:spcPts val="0"/>
              </a:spcBef>
              <a:spcAft>
                <a:spcPts val="0"/>
              </a:spcAft>
              <a:buClr>
                <a:srgbClr val="000000"/>
              </a:buClr>
              <a:buSzPts val="2000"/>
              <a:buFont typeface="Noto Sans Symbols"/>
              <a:buNone/>
            </a:pPr>
            <a:r>
              <a:rPr lang="en-US" sz="2000" dirty="0">
                <a:solidFill>
                  <a:srgbClr val="000000"/>
                </a:solidFill>
                <a:latin typeface="Arial"/>
                <a:ea typeface="Arial"/>
                <a:cs typeface="Arial"/>
                <a:sym typeface="Arial"/>
              </a:rPr>
              <a:t>These are applicable to every person appointed to any post by the Company including Part-timers on Company’s roll, those appointed in foreign country &amp; are working there and shall also apply to any person governed by General Insurance (Employees’) Pension Scheme 1995, to the extent provided under the said scheme. </a:t>
            </a:r>
            <a:endParaRPr dirty="0"/>
          </a:p>
          <a:p>
            <a:pPr marL="0" lvl="0" indent="0" algn="just" rtl="0">
              <a:lnSpc>
                <a:spcPct val="90000"/>
              </a:lnSpc>
              <a:spcBef>
                <a:spcPts val="0"/>
              </a:spcBef>
              <a:spcAft>
                <a:spcPts val="0"/>
              </a:spcAft>
              <a:buClr>
                <a:srgbClr val="000000"/>
              </a:buClr>
              <a:buSzPts val="2000"/>
              <a:buFont typeface="Noto Sans Symbols"/>
              <a:buNone/>
            </a:pPr>
            <a:endParaRPr sz="2000" b="1" u="sng" dirty="0">
              <a:solidFill>
                <a:srgbClr val="000000"/>
              </a:solidFill>
              <a:latin typeface="Arial"/>
              <a:ea typeface="Arial"/>
              <a:cs typeface="Arial"/>
              <a:sym typeface="Arial"/>
            </a:endParaRPr>
          </a:p>
          <a:p>
            <a:pPr marL="0" lvl="0" indent="0" algn="just" rtl="0">
              <a:lnSpc>
                <a:spcPct val="90000"/>
              </a:lnSpc>
              <a:spcBef>
                <a:spcPts val="0"/>
              </a:spcBef>
              <a:spcAft>
                <a:spcPts val="0"/>
              </a:spcAft>
              <a:buClr>
                <a:srgbClr val="000000"/>
              </a:buClr>
              <a:buSzPts val="2000"/>
              <a:buFont typeface="Noto Sans Symbols"/>
              <a:buNone/>
            </a:pPr>
            <a:r>
              <a:rPr lang="en-US" sz="2000" b="1" u="sng" dirty="0">
                <a:solidFill>
                  <a:srgbClr val="000000"/>
                </a:solidFill>
              </a:rPr>
              <a:t>General Rules</a:t>
            </a:r>
            <a:endParaRPr sz="2000" dirty="0">
              <a:solidFill>
                <a:srgbClr val="000000"/>
              </a:solidFill>
              <a:latin typeface="Arial"/>
              <a:ea typeface="Arial"/>
              <a:cs typeface="Arial"/>
              <a:sym typeface="Arial"/>
            </a:endParaRPr>
          </a:p>
          <a:p>
            <a:pPr marL="0" lvl="0" indent="0" algn="just" rtl="0">
              <a:lnSpc>
                <a:spcPct val="90000"/>
              </a:lnSpc>
              <a:spcBef>
                <a:spcPts val="0"/>
              </a:spcBef>
              <a:spcAft>
                <a:spcPts val="0"/>
              </a:spcAft>
              <a:buClr>
                <a:srgbClr val="000000"/>
              </a:buClr>
              <a:buSzPts val="2000"/>
              <a:buFont typeface="Noto Sans Symbols"/>
              <a:buNone/>
            </a:pPr>
            <a:r>
              <a:rPr lang="en-US" sz="2000" b="1" dirty="0">
                <a:solidFill>
                  <a:srgbClr val="000000"/>
                </a:solidFill>
              </a:rPr>
              <a:t>Every employee shall at all times –</a:t>
            </a:r>
            <a:endParaRPr dirty="0"/>
          </a:p>
          <a:p>
            <a:pPr marL="0" lvl="0" indent="0" algn="just" rtl="0">
              <a:lnSpc>
                <a:spcPct val="90000"/>
              </a:lnSpc>
              <a:spcBef>
                <a:spcPts val="0"/>
              </a:spcBef>
              <a:spcAft>
                <a:spcPts val="0"/>
              </a:spcAft>
              <a:buClr>
                <a:srgbClr val="000000"/>
              </a:buClr>
              <a:buSzPts val="2000"/>
              <a:buFont typeface="Noto Sans Symbols"/>
              <a:buNone/>
            </a:pPr>
            <a:r>
              <a:rPr lang="en-US" sz="2000" dirty="0">
                <a:solidFill>
                  <a:srgbClr val="000000"/>
                </a:solidFill>
              </a:rPr>
              <a:t>maintain absolute integrity, </a:t>
            </a:r>
            <a:endParaRPr sz="2000" dirty="0">
              <a:solidFill>
                <a:srgbClr val="000000"/>
              </a:solidFill>
            </a:endParaRPr>
          </a:p>
          <a:p>
            <a:pPr marL="0" lvl="0" indent="0" algn="just" rtl="0">
              <a:lnSpc>
                <a:spcPct val="90000"/>
              </a:lnSpc>
              <a:spcBef>
                <a:spcPts val="0"/>
              </a:spcBef>
              <a:spcAft>
                <a:spcPts val="0"/>
              </a:spcAft>
              <a:buClr>
                <a:srgbClr val="000000"/>
              </a:buClr>
              <a:buSzPts val="2000"/>
              <a:buFont typeface="Noto Sans Symbols"/>
              <a:buNone/>
            </a:pPr>
            <a:r>
              <a:rPr lang="en-US" sz="2000" dirty="0">
                <a:solidFill>
                  <a:srgbClr val="000000"/>
                </a:solidFill>
                <a:latin typeface="Calibri"/>
                <a:ea typeface="Calibri"/>
                <a:cs typeface="Calibri"/>
                <a:sym typeface="Calibri"/>
              </a:rPr>
              <a:t>maintain devotion to duty, </a:t>
            </a:r>
            <a:endParaRPr sz="2000" dirty="0">
              <a:solidFill>
                <a:srgbClr val="000000"/>
              </a:solidFill>
              <a:latin typeface="Calibri"/>
              <a:ea typeface="Calibri"/>
              <a:cs typeface="Calibri"/>
              <a:sym typeface="Calibri"/>
            </a:endParaRPr>
          </a:p>
          <a:p>
            <a:pPr marL="0" lvl="0" indent="0" algn="just" rtl="0">
              <a:lnSpc>
                <a:spcPct val="90000"/>
              </a:lnSpc>
              <a:spcBef>
                <a:spcPts val="0"/>
              </a:spcBef>
              <a:spcAft>
                <a:spcPts val="0"/>
              </a:spcAft>
              <a:buClr>
                <a:srgbClr val="000000"/>
              </a:buClr>
              <a:buSzPts val="2000"/>
              <a:buFont typeface="Noto Sans Symbols"/>
              <a:buNone/>
            </a:pPr>
            <a:r>
              <a:rPr lang="en-US" sz="2000" dirty="0">
                <a:solidFill>
                  <a:srgbClr val="000000"/>
                </a:solidFill>
              </a:rPr>
              <a:t>do nothing unbecoming of a public servant, </a:t>
            </a:r>
            <a:endParaRPr sz="2000" dirty="0">
              <a:solidFill>
                <a:srgbClr val="000000"/>
              </a:solidFill>
            </a:endParaRPr>
          </a:p>
          <a:p>
            <a:pPr marL="0" lvl="0" indent="0" algn="just" rtl="0">
              <a:lnSpc>
                <a:spcPct val="90000"/>
              </a:lnSpc>
              <a:spcBef>
                <a:spcPts val="0"/>
              </a:spcBef>
              <a:spcAft>
                <a:spcPts val="0"/>
              </a:spcAft>
              <a:buClr>
                <a:srgbClr val="000000"/>
              </a:buClr>
              <a:buSzPts val="2000"/>
              <a:buFont typeface="Noto Sans Symbols"/>
              <a:buNone/>
            </a:pPr>
            <a:r>
              <a:rPr lang="en-US" sz="2000" dirty="0">
                <a:solidFill>
                  <a:srgbClr val="000000"/>
                </a:solidFill>
              </a:rPr>
              <a:t>conform to all rules of the Company &amp; </a:t>
            </a:r>
            <a:endParaRPr sz="2000" dirty="0">
              <a:solidFill>
                <a:srgbClr val="000000"/>
              </a:solidFill>
            </a:endParaRPr>
          </a:p>
          <a:p>
            <a:pPr marL="0" lvl="0" indent="0" algn="just" rtl="0">
              <a:lnSpc>
                <a:spcPct val="90000"/>
              </a:lnSpc>
              <a:spcBef>
                <a:spcPts val="0"/>
              </a:spcBef>
              <a:spcAft>
                <a:spcPts val="0"/>
              </a:spcAft>
              <a:buClr>
                <a:srgbClr val="000000"/>
              </a:buClr>
              <a:buSzPts val="2000"/>
              <a:buFont typeface="Noto Sans Symbols"/>
              <a:buNone/>
            </a:pPr>
            <a:r>
              <a:rPr lang="en-US" sz="2000" dirty="0">
                <a:solidFill>
                  <a:srgbClr val="000000"/>
                </a:solidFill>
              </a:rPr>
              <a:t>obey, all orders of superiors in course of official duty.</a:t>
            </a:r>
            <a:endParaRPr sz="2000" dirty="0">
              <a:solidFill>
                <a:srgbClr val="000000"/>
              </a:solidFill>
              <a:latin typeface="Arial"/>
              <a:ea typeface="Arial"/>
              <a:cs typeface="Arial"/>
              <a:sym typeface="Arial"/>
            </a:endParaRPr>
          </a:p>
          <a:p>
            <a:pPr marL="171450" lvl="0" indent="-38100" algn="l" rtl="0">
              <a:lnSpc>
                <a:spcPct val="90000"/>
              </a:lnSpc>
              <a:spcBef>
                <a:spcPts val="1350"/>
              </a:spcBef>
              <a:spcAft>
                <a:spcPts val="0"/>
              </a:spcAft>
              <a:buClr>
                <a:schemeClr val="dk1"/>
              </a:buClr>
              <a:buSzPts val="2100"/>
              <a:buNone/>
            </a:pPr>
            <a:endParaRPr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0"/>
          <p:cNvSpPr/>
          <p:nvPr/>
        </p:nvSpPr>
        <p:spPr>
          <a:xfrm>
            <a:off x="195943" y="1023257"/>
            <a:ext cx="8719458" cy="5366656"/>
          </a:xfrm>
          <a:prstGeom prst="rect">
            <a:avLst/>
          </a:prstGeom>
          <a:noFill/>
          <a:ln>
            <a:noFill/>
          </a:ln>
        </p:spPr>
        <p:txBody>
          <a:bodyPr spcFirstLastPara="1" wrap="square" lIns="91425" tIns="45700" rIns="91425" bIns="45700" anchor="ctr" anchorCtr="0">
            <a:noAutofit/>
          </a:bodyPr>
          <a:lstStyle/>
          <a:p>
            <a:pPr marL="406400" marR="0" lvl="0" indent="-406400" algn="just" rtl="0">
              <a:lnSpc>
                <a:spcPct val="100000"/>
              </a:lnSpc>
              <a:spcBef>
                <a:spcPts val="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Theft, fraud, dishonesty in official matters</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Bribery, Disproportionate assets</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Furnishing false information about self which are germane to employment.</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Acting prejudicial to the interest of the Company.</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Willful insubordination, Neglect of work, </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Absence without leave/overstayal of sanctioned leave beyond 4days</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Habitual late attendance.</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Damage to Company’s property.</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Drunkenness/riotous behavior/gambling in Company’s premises.</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Sleeping at work place.</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Criminal offence including moral turpitude.</a:t>
            </a:r>
            <a:endParaRPr sz="1800" b="0" i="0" u="none" strike="noStrike" cap="none">
              <a:solidFill>
                <a:schemeClr val="dk1"/>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Absence from work place without permission.</a:t>
            </a:r>
            <a:endParaRPr sz="1800" b="0" i="0" u="none" strike="noStrike" cap="none">
              <a:solidFill>
                <a:srgbClr val="000000"/>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libri"/>
                <a:ea typeface="Calibri"/>
                <a:cs typeface="Calibri"/>
                <a:sym typeface="Calibri"/>
              </a:rPr>
              <a:t> Attempt at any act which amounts to misconduct</a:t>
            </a:r>
            <a:r>
              <a:rPr lang="en-US" sz="1800" b="0" i="0" u="none" strike="noStrike" cap="none">
                <a:solidFill>
                  <a:schemeClr val="dk1"/>
                </a:solidFill>
                <a:latin typeface="Calibri"/>
                <a:ea typeface="Calibri"/>
                <a:cs typeface="Calibri"/>
                <a:sym typeface="Calibri"/>
              </a:rPr>
              <a:t>.</a:t>
            </a:r>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ndara"/>
                <a:ea typeface="Candara"/>
                <a:cs typeface="Candara"/>
                <a:sym typeface="Candara"/>
              </a:rPr>
              <a:t>Sharing of computer password to others without written sanction from the competent authority</a:t>
            </a:r>
            <a:endParaRPr sz="1800" b="0" i="0" u="none" strike="noStrike" cap="none">
              <a:solidFill>
                <a:srgbClr val="000000"/>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ndara"/>
                <a:ea typeface="Candara"/>
                <a:cs typeface="Candara"/>
                <a:sym typeface="Candara"/>
              </a:rPr>
              <a:t>Any illegal activity committed through the use of computer and/or internet</a:t>
            </a:r>
            <a:endParaRPr sz="1800" b="0" i="0" u="none" strike="noStrike" cap="none">
              <a:solidFill>
                <a:srgbClr val="000000"/>
              </a:solidFill>
              <a:latin typeface="Arial"/>
              <a:ea typeface="Arial"/>
              <a:cs typeface="Arial"/>
              <a:sym typeface="Arial"/>
            </a:endParaRPr>
          </a:p>
          <a:p>
            <a:pPr marL="406400" marR="0" lvl="0" indent="-406400" algn="just" rtl="0">
              <a:lnSpc>
                <a:spcPct val="100000"/>
              </a:lnSpc>
              <a:spcBef>
                <a:spcPts val="600"/>
              </a:spcBef>
              <a:spcAft>
                <a:spcPts val="0"/>
              </a:spcAft>
              <a:buClr>
                <a:schemeClr val="lt1"/>
              </a:buClr>
              <a:buSzPts val="1500"/>
              <a:buFont typeface="Noto Sans Symbols"/>
              <a:buChar char="❖"/>
            </a:pPr>
            <a:r>
              <a:rPr lang="en-US" sz="1800" b="1" i="0" u="none" strike="noStrike" cap="none">
                <a:solidFill>
                  <a:schemeClr val="dk1"/>
                </a:solidFill>
                <a:latin typeface="Candara"/>
                <a:ea typeface="Candara"/>
                <a:cs typeface="Candara"/>
                <a:sym typeface="Candara"/>
              </a:rPr>
              <a:t>Sexual harassment of any kind </a:t>
            </a:r>
            <a:endParaRPr sz="1800" b="0" i="0" u="none" strike="noStrike" cap="none">
              <a:solidFill>
                <a:schemeClr val="dk1"/>
              </a:solidFill>
              <a:latin typeface="Candara"/>
              <a:ea typeface="Candara"/>
              <a:cs typeface="Candara"/>
              <a:sym typeface="Candara"/>
            </a:endParaRPr>
          </a:p>
          <a:p>
            <a:pPr marL="406400" marR="0" lvl="0" indent="-311150" algn="just" rtl="0">
              <a:lnSpc>
                <a:spcPct val="100000"/>
              </a:lnSpc>
              <a:spcBef>
                <a:spcPts val="600"/>
              </a:spcBef>
              <a:spcAft>
                <a:spcPts val="0"/>
              </a:spcAft>
              <a:buClr>
                <a:schemeClr val="lt1"/>
              </a:buClr>
              <a:buSzPts val="1500"/>
              <a:buFont typeface="Noto Sans Symbols"/>
              <a:buNone/>
            </a:pPr>
            <a:endParaRPr sz="1400" b="0" i="0" u="none" strike="noStrike" cap="none">
              <a:solidFill>
                <a:srgbClr val="000000"/>
              </a:solidFill>
              <a:latin typeface="Arial"/>
              <a:ea typeface="Arial"/>
              <a:cs typeface="Arial"/>
              <a:sym typeface="Arial"/>
            </a:endParaRPr>
          </a:p>
        </p:txBody>
      </p:sp>
      <p:sp>
        <p:nvSpPr>
          <p:cNvPr id="676" name="Google Shape;676;p100"/>
          <p:cNvSpPr/>
          <p:nvPr/>
        </p:nvSpPr>
        <p:spPr>
          <a:xfrm>
            <a:off x="76200" y="-2234"/>
            <a:ext cx="9144000" cy="461665"/>
          </a:xfrm>
          <a:prstGeom prst="rect">
            <a:avLst/>
          </a:prstGeom>
          <a:solidFill>
            <a:srgbClr val="323F4F"/>
          </a:solidFill>
          <a:ln>
            <a:noFill/>
          </a:ln>
        </p:spPr>
        <p:txBody>
          <a:bodyPr spcFirstLastPara="1" wrap="square" lIns="91425" tIns="45700" rIns="91425" bIns="45700" anchor="t" anchorCtr="0">
            <a:noAutofit/>
          </a:bodyPr>
          <a:lstStyle/>
          <a:p>
            <a:pPr marL="0" marR="0" lvl="0" indent="457200" algn="l"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Rule 4-Misconducts (List is not exhaustive)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ctrTitle"/>
          </p:nvPr>
        </p:nvSpPr>
        <p:spPr>
          <a:xfrm>
            <a:off x="1121228" y="206829"/>
            <a:ext cx="7413171" cy="309154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1400"/>
              <a:buNone/>
            </a:pPr>
            <a:r>
              <a:rPr lang="en-US" sz="3200" b="1">
                <a:solidFill>
                  <a:srgbClr val="00B050"/>
                </a:solidFill>
              </a:rPr>
              <a:t>TRANSPORT ALLOWANCE</a:t>
            </a:r>
            <a:br>
              <a:rPr lang="en-US" sz="3200" b="1">
                <a:solidFill>
                  <a:srgbClr val="00B050"/>
                </a:solidFill>
              </a:rPr>
            </a:br>
            <a:r>
              <a:rPr lang="en-US" sz="3200" b="1">
                <a:solidFill>
                  <a:srgbClr val="00B050"/>
                </a:solidFill>
              </a:rPr>
              <a:t>01/08/2012</a:t>
            </a:r>
            <a:r>
              <a:rPr lang="en-US" sz="3200">
                <a:solidFill>
                  <a:srgbClr val="00B050"/>
                </a:solidFill>
              </a:rPr>
              <a:t/>
            </a:r>
            <a:br>
              <a:rPr lang="en-US" sz="3200">
                <a:solidFill>
                  <a:srgbClr val="00B050"/>
                </a:solidFill>
              </a:rPr>
            </a:br>
            <a:r>
              <a:rPr lang="en-US" b="1"/>
              <a:t/>
            </a:r>
            <a:br>
              <a:rPr lang="en-US" b="1"/>
            </a:br>
            <a:endParaRPr b="1"/>
          </a:p>
        </p:txBody>
      </p:sp>
      <p:sp>
        <p:nvSpPr>
          <p:cNvPr id="137" name="Google Shape;137;p21"/>
          <p:cNvSpPr txBox="1">
            <a:spLocks noGrp="1"/>
          </p:cNvSpPr>
          <p:nvPr>
            <p:ph type="subTitle" idx="1"/>
          </p:nvPr>
        </p:nvSpPr>
        <p:spPr>
          <a:xfrm>
            <a:off x="990600" y="2209800"/>
            <a:ext cx="7315200" cy="2111829"/>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90000"/>
              </a:lnSpc>
              <a:spcBef>
                <a:spcPts val="750"/>
              </a:spcBef>
              <a:spcAft>
                <a:spcPts val="0"/>
              </a:spcAft>
              <a:buClr>
                <a:schemeClr val="dk1"/>
              </a:buClr>
              <a:buSzPts val="3200"/>
              <a:buFont typeface="Arial"/>
              <a:buChar char="•"/>
            </a:pPr>
            <a:r>
              <a:rPr lang="en-US" sz="3200" b="1"/>
              <a:t>For Class I Rs.1330/- per month </a:t>
            </a:r>
            <a:endParaRPr sz="3200" b="1"/>
          </a:p>
          <a:p>
            <a:pPr marL="457200" lvl="0" indent="-457200" algn="l" rtl="0">
              <a:lnSpc>
                <a:spcPct val="90000"/>
              </a:lnSpc>
              <a:spcBef>
                <a:spcPts val="750"/>
              </a:spcBef>
              <a:spcAft>
                <a:spcPts val="0"/>
              </a:spcAft>
              <a:buClr>
                <a:schemeClr val="dk1"/>
              </a:buClr>
              <a:buSzPts val="3200"/>
              <a:buFont typeface="Arial"/>
              <a:buChar char="•"/>
            </a:pPr>
            <a:r>
              <a:rPr lang="en-US" sz="3200" b="1"/>
              <a:t>For Class III/IV Rs.460/- per month </a:t>
            </a:r>
            <a:endParaRPr sz="3200" b="1"/>
          </a:p>
          <a:p>
            <a:pPr marL="457200" lvl="0" indent="-457200" algn="l" rtl="0">
              <a:lnSpc>
                <a:spcPct val="90000"/>
              </a:lnSpc>
              <a:spcBef>
                <a:spcPts val="750"/>
              </a:spcBef>
              <a:spcAft>
                <a:spcPts val="0"/>
              </a:spcAft>
              <a:buClr>
                <a:schemeClr val="dk1"/>
              </a:buClr>
              <a:buSzPts val="3200"/>
              <a:buFont typeface="Arial"/>
              <a:buChar char="•"/>
            </a:pPr>
            <a:r>
              <a:rPr lang="en-US" sz="3200" b="1"/>
              <a:t>DEV.OFFICERS as per their Non-core scheme (SPI-with car/without car)</a:t>
            </a:r>
            <a:endParaRPr sz="3200"/>
          </a:p>
          <a:p>
            <a:pPr marL="0" lvl="0" indent="0" algn="ctr" rtl="0">
              <a:lnSpc>
                <a:spcPct val="90000"/>
              </a:lnSpc>
              <a:spcBef>
                <a:spcPts val="750"/>
              </a:spcBef>
              <a:spcAft>
                <a:spcPts val="0"/>
              </a:spcAft>
              <a:buClr>
                <a:schemeClr val="dk1"/>
              </a:buClr>
              <a:buSzPts val="3200"/>
              <a:buNone/>
            </a:pPr>
            <a:endParaRPr sz="320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1"/>
          <p:cNvSpPr/>
          <p:nvPr/>
        </p:nvSpPr>
        <p:spPr>
          <a:xfrm>
            <a:off x="114300" y="0"/>
            <a:ext cx="9144000" cy="461963"/>
          </a:xfrm>
          <a:prstGeom prst="rect">
            <a:avLst/>
          </a:prstGeom>
          <a:solidFill>
            <a:srgbClr val="323F4F"/>
          </a:solidFill>
          <a:ln>
            <a:noFill/>
          </a:ln>
        </p:spPr>
        <p:txBody>
          <a:bodyPr spcFirstLastPara="1" wrap="square" lIns="91425" tIns="45700" rIns="91425" bIns="45700" anchor="ctr" anchorCtr="0">
            <a:noAutofit/>
          </a:bodyPr>
          <a:lstStyle/>
          <a:p>
            <a:pPr marL="0" marR="0" lvl="0" indent="457200" algn="l"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A few Prohibitions</a:t>
            </a:r>
            <a:endParaRPr sz="1400" b="0" i="0" u="none" strike="noStrike" cap="none">
              <a:solidFill>
                <a:srgbClr val="000000"/>
              </a:solidFill>
              <a:latin typeface="Arial"/>
              <a:ea typeface="Arial"/>
              <a:cs typeface="Arial"/>
              <a:sym typeface="Arial"/>
            </a:endParaRPr>
          </a:p>
        </p:txBody>
      </p:sp>
      <p:sp>
        <p:nvSpPr>
          <p:cNvPr id="682" name="Google Shape;682;p101"/>
          <p:cNvSpPr/>
          <p:nvPr/>
        </p:nvSpPr>
        <p:spPr>
          <a:xfrm>
            <a:off x="381000" y="1295512"/>
            <a:ext cx="8610600" cy="5377544"/>
          </a:xfrm>
          <a:prstGeom prst="rect">
            <a:avLst/>
          </a:prstGeom>
          <a:noFill/>
          <a:ln>
            <a:noFill/>
          </a:ln>
        </p:spPr>
        <p:txBody>
          <a:bodyPr spcFirstLastPara="1" wrap="square" lIns="91425" tIns="45700" rIns="91425" bIns="45700" anchor="ctr" anchorCtr="0">
            <a:noAutofit/>
          </a:bodyPr>
          <a:lstStyle/>
          <a:p>
            <a:pPr marL="347663" marR="0" lvl="0" indent="-347663" algn="l" rtl="0">
              <a:lnSpc>
                <a:spcPct val="100000"/>
              </a:lnSpc>
              <a:spcBef>
                <a:spcPts val="0"/>
              </a:spcBef>
              <a:spcAft>
                <a:spcPts val="0"/>
              </a:spcAft>
              <a:buClr>
                <a:schemeClr val="lt1"/>
              </a:buClr>
              <a:buSzPts val="2000"/>
              <a:buFont typeface="Calibri"/>
              <a:buChar char="•"/>
            </a:pPr>
            <a:r>
              <a:rPr lang="en-US" sz="1400" b="1" i="0" u="none" strike="noStrike" cap="none" dirty="0">
                <a:solidFill>
                  <a:schemeClr val="dk1"/>
                </a:solidFill>
                <a:latin typeface="Arial"/>
                <a:ea typeface="Arial"/>
                <a:cs typeface="Arial"/>
                <a:sym typeface="Arial"/>
              </a:rPr>
              <a:t>Rule-5:   </a:t>
            </a:r>
            <a:r>
              <a:rPr lang="en-US" sz="1400" b="0" i="0" u="none" strike="noStrike" cap="none" dirty="0">
                <a:solidFill>
                  <a:schemeClr val="dk1"/>
                </a:solidFill>
                <a:latin typeface="Arial"/>
                <a:ea typeface="Arial"/>
                <a:cs typeface="Arial"/>
                <a:sym typeface="Arial"/>
              </a:rPr>
              <a:t>The whole time of an employee shall be at the disposal of the  Company unless it is otherwise distinctly provided.</a:t>
            </a:r>
            <a:endParaRPr sz="1400" b="0" i="0" u="none" strike="noStrike" cap="none" dirty="0">
              <a:solidFill>
                <a:schemeClr val="dk1"/>
              </a:solidFill>
              <a:latin typeface="Arial"/>
              <a:ea typeface="Arial"/>
              <a:cs typeface="Arial"/>
              <a:sym typeface="Arial"/>
            </a:endParaRPr>
          </a:p>
          <a:p>
            <a:pPr marL="347663" marR="0" lvl="0" indent="-347663" algn="l" rtl="0">
              <a:lnSpc>
                <a:spcPct val="100000"/>
              </a:lnSpc>
              <a:spcBef>
                <a:spcPts val="1200"/>
              </a:spcBef>
              <a:spcAft>
                <a:spcPts val="0"/>
              </a:spcAft>
              <a:buClr>
                <a:schemeClr val="lt1"/>
              </a:buClr>
              <a:buSzPts val="2000"/>
              <a:buFont typeface="Calibri"/>
              <a:buChar char="•"/>
            </a:pPr>
            <a:r>
              <a:rPr lang="en-US" sz="1400" b="1" i="0" u="none" strike="noStrike" cap="none" dirty="0">
                <a:solidFill>
                  <a:schemeClr val="dk1"/>
                </a:solidFill>
                <a:latin typeface="Arial"/>
                <a:ea typeface="Arial"/>
                <a:cs typeface="Arial"/>
                <a:sym typeface="Arial"/>
              </a:rPr>
              <a:t>Rule-6:   </a:t>
            </a:r>
            <a:r>
              <a:rPr lang="en-US" sz="1400" b="0" i="0" u="none" strike="noStrike" cap="none" dirty="0">
                <a:solidFill>
                  <a:schemeClr val="dk1"/>
                </a:solidFill>
                <a:latin typeface="Arial"/>
                <a:ea typeface="Arial"/>
                <a:cs typeface="Arial"/>
                <a:sym typeface="Arial"/>
              </a:rPr>
              <a:t>No employee to seek, solicit or accept any outside  employment even on honorary basis without Company’s permission.</a:t>
            </a:r>
            <a:endParaRPr sz="1400" b="0" i="0" u="none" strike="noStrike" cap="none" dirty="0">
              <a:solidFill>
                <a:schemeClr val="dk1"/>
              </a:solidFill>
              <a:latin typeface="Arial"/>
              <a:ea typeface="Arial"/>
              <a:cs typeface="Arial"/>
              <a:sym typeface="Arial"/>
            </a:endParaRPr>
          </a:p>
          <a:p>
            <a:pPr marL="347663" marR="0" lvl="0" indent="-347663" algn="l" rtl="0">
              <a:lnSpc>
                <a:spcPct val="100000"/>
              </a:lnSpc>
              <a:spcBef>
                <a:spcPts val="1200"/>
              </a:spcBef>
              <a:spcAft>
                <a:spcPts val="0"/>
              </a:spcAft>
              <a:buClr>
                <a:schemeClr val="lt1"/>
              </a:buClr>
              <a:buSzPts val="1800"/>
              <a:buFont typeface="Calibri"/>
              <a:buChar char="•"/>
            </a:pPr>
            <a:r>
              <a:rPr lang="en-US" sz="1400" b="1" i="0" u="none" strike="noStrike" cap="none" dirty="0">
                <a:solidFill>
                  <a:schemeClr val="dk1"/>
                </a:solidFill>
                <a:latin typeface="Arial"/>
                <a:ea typeface="Arial"/>
                <a:cs typeface="Arial"/>
                <a:sym typeface="Arial"/>
              </a:rPr>
              <a:t> Rule-7:   </a:t>
            </a:r>
            <a:r>
              <a:rPr lang="en-US" sz="1400" b="0" i="0" u="none" strike="noStrike" cap="none" dirty="0">
                <a:solidFill>
                  <a:schemeClr val="dk1"/>
                </a:solidFill>
                <a:latin typeface="Arial"/>
                <a:ea typeface="Arial"/>
                <a:cs typeface="Arial"/>
                <a:sym typeface="Arial"/>
              </a:rPr>
              <a:t>No employee shall undertake any outside part time work or accept fees therefore without sanction of the Competent Authority.</a:t>
            </a:r>
            <a:endParaRPr sz="1400" b="0" i="0" u="none" strike="noStrike" cap="none" dirty="0">
              <a:solidFill>
                <a:schemeClr val="dk1"/>
              </a:solidFill>
              <a:latin typeface="Arial"/>
              <a:ea typeface="Arial"/>
              <a:cs typeface="Arial"/>
              <a:sym typeface="Arial"/>
            </a:endParaRPr>
          </a:p>
          <a:p>
            <a:pPr marL="347663" marR="0" lvl="0" indent="-347663" algn="l" rtl="0">
              <a:lnSpc>
                <a:spcPct val="100000"/>
              </a:lnSpc>
              <a:spcBef>
                <a:spcPts val="1200"/>
              </a:spcBef>
              <a:spcAft>
                <a:spcPts val="0"/>
              </a:spcAft>
              <a:buClr>
                <a:schemeClr val="lt1"/>
              </a:buClr>
              <a:buSzPts val="2000"/>
              <a:buFont typeface="Calibri"/>
              <a:buChar char="•"/>
            </a:pPr>
            <a:r>
              <a:rPr lang="en-US" sz="1400" b="1" i="0" u="none" strike="noStrike" cap="none" dirty="0">
                <a:solidFill>
                  <a:schemeClr val="dk1"/>
                </a:solidFill>
                <a:latin typeface="Arial"/>
                <a:ea typeface="Arial"/>
                <a:cs typeface="Arial"/>
                <a:sym typeface="Arial"/>
              </a:rPr>
              <a:t> Rule-8:  </a:t>
            </a:r>
            <a:r>
              <a:rPr lang="en-US" sz="1400" b="0" i="0" u="none" strike="noStrike" cap="none" dirty="0">
                <a:solidFill>
                  <a:schemeClr val="dk1"/>
                </a:solidFill>
                <a:latin typeface="Arial"/>
                <a:ea typeface="Arial"/>
                <a:cs typeface="Arial"/>
                <a:sym typeface="Arial"/>
              </a:rPr>
              <a:t>Every employee during service or after resignation/retirement is obliged to maintain official secrecy.</a:t>
            </a:r>
            <a:endParaRPr sz="1400" b="0" i="0" u="none" strike="noStrike" cap="none" dirty="0">
              <a:solidFill>
                <a:schemeClr val="dk1"/>
              </a:solidFill>
              <a:latin typeface="Arial"/>
              <a:ea typeface="Arial"/>
              <a:cs typeface="Arial"/>
              <a:sym typeface="Arial"/>
            </a:endParaRPr>
          </a:p>
          <a:p>
            <a:pPr marL="347663" marR="0" lvl="0" indent="-347663" algn="l" rtl="0">
              <a:lnSpc>
                <a:spcPct val="100000"/>
              </a:lnSpc>
              <a:spcBef>
                <a:spcPts val="1200"/>
              </a:spcBef>
              <a:spcAft>
                <a:spcPts val="0"/>
              </a:spcAft>
              <a:buClr>
                <a:schemeClr val="lt1"/>
              </a:buClr>
              <a:buSzPts val="1800"/>
              <a:buFont typeface="Calibri"/>
              <a:buChar char="•"/>
            </a:pPr>
            <a:r>
              <a:rPr lang="en-US" sz="1400" b="1" i="0" u="none" strike="noStrike" cap="none" dirty="0">
                <a:solidFill>
                  <a:schemeClr val="dk1"/>
                </a:solidFill>
                <a:latin typeface="Arial"/>
                <a:ea typeface="Arial"/>
                <a:cs typeface="Arial"/>
                <a:sym typeface="Arial"/>
              </a:rPr>
              <a:t> Rule-9:  </a:t>
            </a:r>
            <a:r>
              <a:rPr lang="en-US" sz="1400" b="0" i="0" u="none" strike="noStrike" cap="none" dirty="0">
                <a:solidFill>
                  <a:schemeClr val="dk1"/>
                </a:solidFill>
                <a:latin typeface="Arial"/>
                <a:ea typeface="Arial"/>
                <a:cs typeface="Arial"/>
                <a:sym typeface="Arial"/>
              </a:rPr>
              <a:t>No employee to give evidence in any enquiry without permission of the Company. This is not applicable to any enquiry ordered by Govt./ Parliament/ State legislature or  any judicial/Departmental enquiry.</a:t>
            </a:r>
            <a:endParaRPr sz="1400" b="0" i="0" u="none" strike="noStrike" cap="none" dirty="0">
              <a:solidFill>
                <a:schemeClr val="dk1"/>
              </a:solidFill>
              <a:latin typeface="Arial"/>
              <a:ea typeface="Arial"/>
              <a:cs typeface="Arial"/>
              <a:sym typeface="Arial"/>
            </a:endParaRPr>
          </a:p>
          <a:p>
            <a:pPr marL="347663" marR="0" lvl="0" indent="-347663" algn="l" rtl="0">
              <a:lnSpc>
                <a:spcPct val="100000"/>
              </a:lnSpc>
              <a:spcBef>
                <a:spcPts val="1200"/>
              </a:spcBef>
              <a:spcAft>
                <a:spcPts val="0"/>
              </a:spcAft>
              <a:buClr>
                <a:schemeClr val="lt1"/>
              </a:buClr>
              <a:buSzPts val="1800"/>
              <a:buFont typeface="Calibri"/>
              <a:buChar char="•"/>
            </a:pPr>
            <a:r>
              <a:rPr lang="en-US" sz="1400" b="1" i="0" u="none" strike="noStrike" cap="none" dirty="0">
                <a:solidFill>
                  <a:schemeClr val="dk1"/>
                </a:solidFill>
                <a:latin typeface="Arial"/>
                <a:ea typeface="Arial"/>
                <a:cs typeface="Arial"/>
                <a:sym typeface="Arial"/>
              </a:rPr>
              <a:t> Rule-10: </a:t>
            </a:r>
            <a:r>
              <a:rPr lang="en-US" sz="1400" b="0" i="0" u="none" strike="noStrike" cap="none" dirty="0">
                <a:solidFill>
                  <a:schemeClr val="dk1"/>
                </a:solidFill>
                <a:latin typeface="Arial"/>
                <a:ea typeface="Arial"/>
                <a:cs typeface="Arial"/>
                <a:sym typeface="Arial"/>
              </a:rPr>
              <a:t>No employee can take part in election to any legislature or local authority. </a:t>
            </a:r>
            <a:endParaRPr dirty="0"/>
          </a:p>
          <a:p>
            <a:pPr marL="347663" marR="0" lvl="0" indent="-347663" algn="just" rtl="0">
              <a:lnSpc>
                <a:spcPct val="100000"/>
              </a:lnSpc>
              <a:spcBef>
                <a:spcPts val="1200"/>
              </a:spcBef>
              <a:spcAft>
                <a:spcPts val="0"/>
              </a:spcAft>
              <a:buClr>
                <a:schemeClr val="lt1"/>
              </a:buClr>
              <a:buSzPts val="1800"/>
              <a:buFont typeface="Calibri"/>
              <a:buChar char="•"/>
            </a:pPr>
            <a:r>
              <a:rPr lang="en-US" sz="1400" b="1" i="0" u="none" strike="noStrike" cap="none" dirty="0">
                <a:solidFill>
                  <a:schemeClr val="dk1"/>
                </a:solidFill>
                <a:latin typeface="Arial"/>
                <a:ea typeface="Arial"/>
                <a:cs typeface="Arial"/>
                <a:sym typeface="Arial"/>
              </a:rPr>
              <a:t>Rule-13: Acceptance of Gifts-(2)- </a:t>
            </a:r>
            <a:r>
              <a:rPr lang="en-US" sz="1400" b="0" i="0" u="none" strike="noStrike" cap="none" dirty="0">
                <a:solidFill>
                  <a:schemeClr val="dk1"/>
                </a:solidFill>
                <a:latin typeface="Arial"/>
                <a:ea typeface="Arial"/>
                <a:cs typeface="Arial"/>
                <a:sym typeface="Arial"/>
              </a:rPr>
              <a:t>If Value of the gift is more than </a:t>
            </a:r>
            <a:r>
              <a:rPr lang="en-US" sz="1400" b="0" i="0" u="none" strike="noStrike" cap="none" dirty="0" err="1">
                <a:solidFill>
                  <a:schemeClr val="dk1"/>
                </a:solidFill>
                <a:latin typeface="Arial"/>
                <a:ea typeface="Arial"/>
                <a:cs typeface="Arial"/>
                <a:sym typeface="Arial"/>
              </a:rPr>
              <a:t>Rs</a:t>
            </a:r>
            <a:r>
              <a:rPr lang="en-US" sz="1400" b="0" i="0" u="none" strike="noStrike" cap="none" dirty="0">
                <a:solidFill>
                  <a:schemeClr val="dk1"/>
                </a:solidFill>
                <a:latin typeface="Arial"/>
                <a:ea typeface="Arial"/>
                <a:cs typeface="Arial"/>
                <a:sym typeface="Arial"/>
              </a:rPr>
              <a:t> </a:t>
            </a:r>
            <a:r>
              <a:rPr lang="en-US" sz="1400" b="0" i="0" u="none" strike="noStrike" cap="none" dirty="0" smtClean="0">
                <a:solidFill>
                  <a:schemeClr val="dk1"/>
                </a:solidFill>
                <a:latin typeface="Arial"/>
                <a:ea typeface="Arial"/>
                <a:cs typeface="Arial"/>
                <a:sym typeface="Arial"/>
              </a:rPr>
              <a:t>10000/- </a:t>
            </a:r>
            <a:r>
              <a:rPr lang="en-US" sz="1400" b="0" i="0" u="none" strike="noStrike" cap="none" dirty="0">
                <a:solidFill>
                  <a:schemeClr val="dk1"/>
                </a:solidFill>
                <a:latin typeface="Arial"/>
                <a:ea typeface="Arial"/>
                <a:cs typeface="Arial"/>
                <a:sym typeface="Arial"/>
              </a:rPr>
              <a:t>from relatives on religious functions or marriage </a:t>
            </a:r>
            <a:r>
              <a:rPr lang="en-US" sz="1400" b="0" i="0" u="none" strike="noStrike" cap="none" dirty="0" err="1">
                <a:solidFill>
                  <a:schemeClr val="dk1"/>
                </a:solidFill>
                <a:latin typeface="Arial"/>
                <a:ea typeface="Arial"/>
                <a:cs typeface="Arial"/>
                <a:sym typeface="Arial"/>
              </a:rPr>
              <a:t>etc</a:t>
            </a:r>
            <a:r>
              <a:rPr lang="en-US" sz="1400" b="0" i="0" u="none" strike="noStrike" cap="none" dirty="0">
                <a:solidFill>
                  <a:schemeClr val="dk1"/>
                </a:solidFill>
                <a:latin typeface="Arial"/>
                <a:ea typeface="Arial"/>
                <a:cs typeface="Arial"/>
                <a:sym typeface="Arial"/>
              </a:rPr>
              <a:t> will be intimated to Competent authority.</a:t>
            </a:r>
            <a:endParaRPr dirty="0"/>
          </a:p>
          <a:p>
            <a:pPr marL="347663" marR="0" lvl="3" indent="-347663" algn="l" rtl="0">
              <a:lnSpc>
                <a:spcPct val="100000"/>
              </a:lnSpc>
              <a:spcBef>
                <a:spcPts val="1200"/>
              </a:spcBef>
              <a:spcAft>
                <a:spcPts val="0"/>
              </a:spcAft>
              <a:buClr>
                <a:schemeClr val="lt1"/>
              </a:buClr>
              <a:buSzPts val="1800"/>
              <a:buFont typeface="Calibri"/>
              <a:buChar char="•"/>
            </a:pPr>
            <a:r>
              <a:rPr lang="en-US" sz="1400" b="1" i="0" u="none" strike="noStrike" cap="none" dirty="0">
                <a:solidFill>
                  <a:schemeClr val="dk1"/>
                </a:solidFill>
                <a:latin typeface="Arial"/>
                <a:ea typeface="Arial"/>
                <a:cs typeface="Arial"/>
                <a:sym typeface="Arial"/>
              </a:rPr>
              <a:t>              (3</a:t>
            </a:r>
            <a:r>
              <a:rPr lang="en-US" sz="1400" b="0" i="0" u="none" strike="noStrike" cap="none" dirty="0">
                <a:solidFill>
                  <a:schemeClr val="dk1"/>
                </a:solidFill>
                <a:latin typeface="Arial"/>
                <a:ea typeface="Arial"/>
                <a:cs typeface="Arial"/>
                <a:sym typeface="Arial"/>
              </a:rPr>
              <a:t>) If Value of the gift is more than </a:t>
            </a:r>
            <a:r>
              <a:rPr lang="en-US" sz="1400" b="0" i="0" u="none" strike="noStrike" cap="none" dirty="0" err="1">
                <a:solidFill>
                  <a:schemeClr val="dk1"/>
                </a:solidFill>
                <a:latin typeface="Arial"/>
                <a:ea typeface="Arial"/>
                <a:cs typeface="Arial"/>
                <a:sym typeface="Arial"/>
              </a:rPr>
              <a:t>Rs</a:t>
            </a:r>
            <a:r>
              <a:rPr lang="en-US" sz="1400" b="0" i="0" u="none" strike="noStrike" cap="none" dirty="0">
                <a:solidFill>
                  <a:schemeClr val="dk1"/>
                </a:solidFill>
                <a:latin typeface="Arial"/>
                <a:ea typeface="Arial"/>
                <a:cs typeface="Arial"/>
                <a:sym typeface="Arial"/>
              </a:rPr>
              <a:t> </a:t>
            </a:r>
            <a:r>
              <a:rPr lang="en-US" sz="1400" b="0" i="0" u="none" strike="noStrike" cap="none" dirty="0" smtClean="0">
                <a:solidFill>
                  <a:schemeClr val="dk1"/>
                </a:solidFill>
                <a:latin typeface="Arial"/>
                <a:ea typeface="Arial"/>
                <a:cs typeface="Arial"/>
                <a:sym typeface="Arial"/>
              </a:rPr>
              <a:t>7000/- </a:t>
            </a:r>
            <a:r>
              <a:rPr lang="en-US" sz="1400" b="0" i="0" u="none" strike="noStrike" cap="none" dirty="0">
                <a:solidFill>
                  <a:schemeClr val="dk1"/>
                </a:solidFill>
                <a:latin typeface="Arial"/>
                <a:ea typeface="Arial"/>
                <a:cs typeface="Arial"/>
                <a:sym typeface="Arial"/>
              </a:rPr>
              <a:t>from personal friends having no official dealings 	   on religious functions or marriage </a:t>
            </a:r>
            <a:r>
              <a:rPr lang="en-US" sz="1400" b="0" i="0" u="none" strike="noStrike" cap="none" dirty="0" err="1">
                <a:solidFill>
                  <a:schemeClr val="dk1"/>
                </a:solidFill>
                <a:latin typeface="Arial"/>
                <a:ea typeface="Arial"/>
                <a:cs typeface="Arial"/>
                <a:sym typeface="Arial"/>
              </a:rPr>
              <a:t>etc</a:t>
            </a:r>
            <a:r>
              <a:rPr lang="en-US" sz="1400" b="0" i="0" u="none" strike="noStrike" cap="none" dirty="0">
                <a:solidFill>
                  <a:schemeClr val="dk1"/>
                </a:solidFill>
                <a:latin typeface="Arial"/>
                <a:ea typeface="Arial"/>
                <a:cs typeface="Arial"/>
                <a:sym typeface="Arial"/>
              </a:rPr>
              <a:t> will be intimated to Competent authority.</a:t>
            </a:r>
            <a:endParaRPr dirty="0"/>
          </a:p>
          <a:p>
            <a:pPr marL="347663" marR="0" lvl="5" indent="-347663" algn="l" rtl="0">
              <a:lnSpc>
                <a:spcPct val="100000"/>
              </a:lnSpc>
              <a:spcBef>
                <a:spcPts val="1200"/>
              </a:spcBef>
              <a:spcAft>
                <a:spcPts val="0"/>
              </a:spcAft>
              <a:buClr>
                <a:schemeClr val="lt1"/>
              </a:buClr>
              <a:buSzPts val="1800"/>
              <a:buFont typeface="Calibri"/>
              <a:buChar char="•"/>
            </a:pPr>
            <a:r>
              <a:rPr lang="en-US" sz="1400" b="0" i="0" u="none" strike="noStrike" cap="none" dirty="0">
                <a:solidFill>
                  <a:schemeClr val="dk1"/>
                </a:solidFill>
                <a:latin typeface="Arial"/>
                <a:ea typeface="Arial"/>
                <a:cs typeface="Arial"/>
                <a:sym typeface="Arial"/>
              </a:rPr>
              <a:t>               (4) In any other case, no gift of more than </a:t>
            </a:r>
            <a:r>
              <a:rPr lang="en-US" sz="1400" b="0" i="0" u="none" strike="noStrike" cap="none" dirty="0" err="1">
                <a:solidFill>
                  <a:schemeClr val="dk1"/>
                </a:solidFill>
                <a:latin typeface="Arial"/>
                <a:ea typeface="Arial"/>
                <a:cs typeface="Arial"/>
                <a:sym typeface="Arial"/>
              </a:rPr>
              <a:t>Rs</a:t>
            </a:r>
            <a:r>
              <a:rPr lang="en-US" sz="1400" b="0" i="0" u="none" strike="noStrike" cap="none" dirty="0">
                <a:solidFill>
                  <a:schemeClr val="dk1"/>
                </a:solidFill>
                <a:latin typeface="Arial"/>
                <a:ea typeface="Arial"/>
                <a:cs typeface="Arial"/>
                <a:sym typeface="Arial"/>
              </a:rPr>
              <a:t> </a:t>
            </a:r>
            <a:r>
              <a:rPr lang="en-US" sz="1400" b="0" i="0" u="none" strike="noStrike" cap="none" dirty="0" smtClean="0">
                <a:solidFill>
                  <a:schemeClr val="dk1"/>
                </a:solidFill>
                <a:latin typeface="Arial"/>
                <a:ea typeface="Arial"/>
                <a:cs typeface="Arial"/>
                <a:sym typeface="Arial"/>
              </a:rPr>
              <a:t>5000/- </a:t>
            </a:r>
            <a:r>
              <a:rPr lang="en-US" sz="1400" b="0" i="0" u="none" strike="noStrike" cap="none" dirty="0">
                <a:solidFill>
                  <a:schemeClr val="dk1"/>
                </a:solidFill>
                <a:latin typeface="Arial"/>
                <a:ea typeface="Arial"/>
                <a:cs typeface="Arial"/>
                <a:sym typeface="Arial"/>
              </a:rPr>
              <a:t>without sanction of Competent authority.</a:t>
            </a:r>
            <a:endParaRPr dirty="0"/>
          </a:p>
          <a:p>
            <a:pPr marL="347663" marR="0" lvl="5" indent="-347663" algn="l" rtl="0">
              <a:lnSpc>
                <a:spcPct val="100000"/>
              </a:lnSpc>
              <a:spcBef>
                <a:spcPts val="1200"/>
              </a:spcBef>
              <a:spcAft>
                <a:spcPts val="0"/>
              </a:spcAft>
              <a:buClr>
                <a:schemeClr val="lt1"/>
              </a:buClr>
              <a:buSzPts val="1800"/>
              <a:buFont typeface="Calibri"/>
              <a:buChar char="•"/>
            </a:pPr>
            <a:r>
              <a:rPr lang="en-US" sz="1400" b="0" i="0" u="none" strike="noStrike" cap="none" dirty="0">
                <a:solidFill>
                  <a:schemeClr val="dk1"/>
                </a:solidFill>
                <a:latin typeface="Arial"/>
                <a:ea typeface="Arial"/>
                <a:cs typeface="Arial"/>
                <a:sym typeface="Arial"/>
              </a:rPr>
              <a:t>Provided, if more than one gift received from the same person/firm within a period of 12 months, it should be reported to Competent authority, if the gifts aggregate values exceeds </a:t>
            </a:r>
            <a:r>
              <a:rPr lang="en-US" sz="1400" b="0" i="0" u="none" strike="noStrike" cap="none" dirty="0" err="1">
                <a:solidFill>
                  <a:schemeClr val="dk1"/>
                </a:solidFill>
                <a:latin typeface="Arial"/>
                <a:ea typeface="Arial"/>
                <a:cs typeface="Arial"/>
                <a:sym typeface="Arial"/>
              </a:rPr>
              <a:t>Rs</a:t>
            </a:r>
            <a:r>
              <a:rPr lang="en-US" sz="1400" b="0" i="0" u="none" strike="noStrike" cap="none" dirty="0">
                <a:solidFill>
                  <a:schemeClr val="dk1"/>
                </a:solidFill>
                <a:latin typeface="Arial"/>
                <a:ea typeface="Arial"/>
                <a:cs typeface="Arial"/>
                <a:sym typeface="Arial"/>
              </a:rPr>
              <a:t> </a:t>
            </a:r>
            <a:r>
              <a:rPr lang="en-US" sz="1400" b="0" i="0" u="none" strike="noStrike" cap="none" dirty="0" smtClean="0">
                <a:solidFill>
                  <a:schemeClr val="dk1"/>
                </a:solidFill>
                <a:latin typeface="Arial"/>
                <a:ea typeface="Arial"/>
                <a:cs typeface="Arial"/>
                <a:sym typeface="Arial"/>
              </a:rPr>
              <a:t>5000/-.</a:t>
            </a:r>
            <a:endParaRPr dirty="0"/>
          </a:p>
          <a:p>
            <a:pPr marL="347663" marR="0" lvl="5" indent="-347663" algn="l" rtl="0">
              <a:lnSpc>
                <a:spcPct val="100000"/>
              </a:lnSpc>
              <a:spcBef>
                <a:spcPts val="1200"/>
              </a:spcBef>
              <a:spcAft>
                <a:spcPts val="0"/>
              </a:spcAft>
              <a:buClr>
                <a:schemeClr val="lt1"/>
              </a:buClr>
              <a:buSzPts val="1800"/>
              <a:buFont typeface="Calibri"/>
              <a:buChar char="•"/>
            </a:pPr>
            <a:r>
              <a:rPr lang="en-US" sz="1400" b="1" i="0" u="none" strike="noStrike" cap="none" dirty="0">
                <a:solidFill>
                  <a:schemeClr val="dk1"/>
                </a:solidFill>
                <a:latin typeface="Arial"/>
                <a:ea typeface="Arial"/>
                <a:cs typeface="Arial"/>
                <a:sym typeface="Arial"/>
              </a:rPr>
              <a:t>Rule-14: </a:t>
            </a:r>
            <a:r>
              <a:rPr lang="en-US" sz="1400" b="0" i="0" u="none" strike="noStrike" cap="none" dirty="0">
                <a:solidFill>
                  <a:schemeClr val="dk1"/>
                </a:solidFill>
                <a:latin typeface="Arial"/>
                <a:ea typeface="Arial"/>
                <a:cs typeface="Arial"/>
                <a:sym typeface="Arial"/>
              </a:rPr>
              <a:t>Private trading.</a:t>
            </a:r>
            <a:endParaRPr dirty="0"/>
          </a:p>
          <a:p>
            <a:pPr marL="347663" marR="0" lvl="5" indent="-347663" algn="l" rtl="0">
              <a:lnSpc>
                <a:spcPct val="100000"/>
              </a:lnSpc>
              <a:spcBef>
                <a:spcPts val="1200"/>
              </a:spcBef>
              <a:spcAft>
                <a:spcPts val="0"/>
              </a:spcAft>
              <a:buClr>
                <a:schemeClr val="lt1"/>
              </a:buClr>
              <a:buSzPts val="1800"/>
              <a:buFont typeface="Calibri"/>
              <a:buChar char="•"/>
            </a:pPr>
            <a:r>
              <a:rPr lang="en-US" sz="1400" b="1" i="0" u="none" strike="noStrike" cap="none" dirty="0">
                <a:solidFill>
                  <a:schemeClr val="dk1"/>
                </a:solidFill>
                <a:latin typeface="Arial"/>
                <a:ea typeface="Arial"/>
                <a:cs typeface="Arial"/>
                <a:sym typeface="Arial"/>
              </a:rPr>
              <a:t>Rule-16A: </a:t>
            </a:r>
            <a:r>
              <a:rPr lang="en-US" sz="1400" b="0" i="0" u="none" strike="noStrike" cap="none" dirty="0">
                <a:solidFill>
                  <a:schemeClr val="dk1"/>
                </a:solidFill>
                <a:latin typeface="Arial"/>
                <a:ea typeface="Arial"/>
                <a:cs typeface="Arial"/>
                <a:sym typeface="Arial"/>
              </a:rPr>
              <a:t>Submission of Property Returns.</a:t>
            </a:r>
            <a:endParaRPr dirty="0"/>
          </a:p>
          <a:p>
            <a:pPr marL="347663" marR="0" lvl="5" indent="-233363" algn="l" rtl="0">
              <a:lnSpc>
                <a:spcPct val="100000"/>
              </a:lnSpc>
              <a:spcBef>
                <a:spcPts val="1200"/>
              </a:spcBef>
              <a:spcAft>
                <a:spcPts val="0"/>
              </a:spcAft>
              <a:buClr>
                <a:schemeClr val="lt1"/>
              </a:buClr>
              <a:buSzPts val="1800"/>
              <a:buFont typeface="Calibri"/>
              <a:buNone/>
            </a:pPr>
            <a:endParaRPr sz="1400" b="0" i="0" u="none" strike="noStrike" cap="none" dirty="0">
              <a:solidFill>
                <a:schemeClr val="dk1"/>
              </a:solidFill>
              <a:latin typeface="Arial"/>
              <a:ea typeface="Arial"/>
              <a:cs typeface="Arial"/>
              <a:sym typeface="Arial"/>
            </a:endParaRPr>
          </a:p>
          <a:p>
            <a:pPr marL="347663" marR="0" lvl="0" indent="-233363" algn="l" rtl="0">
              <a:lnSpc>
                <a:spcPct val="100000"/>
              </a:lnSpc>
              <a:spcBef>
                <a:spcPts val="1200"/>
              </a:spcBef>
              <a:spcAft>
                <a:spcPts val="0"/>
              </a:spcAft>
              <a:buClr>
                <a:schemeClr val="lt1"/>
              </a:buClr>
              <a:buSzPts val="1800"/>
              <a:buFont typeface="Calibri"/>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2"/>
          <p:cNvSpPr/>
          <p:nvPr/>
        </p:nvSpPr>
        <p:spPr>
          <a:xfrm>
            <a:off x="-228600" y="0"/>
            <a:ext cx="721672" cy="461665"/>
          </a:xfrm>
          <a:prstGeom prst="rect">
            <a:avLst/>
          </a:prstGeom>
          <a:noFill/>
          <a:ln>
            <a:noFill/>
          </a:ln>
        </p:spPr>
        <p:txBody>
          <a:bodyPr spcFirstLastPara="1" wrap="square" lIns="91425" tIns="45700" rIns="91425" bIns="45700" anchor="ctr" anchorCtr="0">
            <a:noAutofit/>
          </a:bodyPr>
          <a:lstStyle/>
          <a:p>
            <a:pPr marL="0" marR="0" lvl="0" indent="457200" algn="l"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88" name="Google Shape;688;p102"/>
          <p:cNvSpPr/>
          <p:nvPr/>
        </p:nvSpPr>
        <p:spPr>
          <a:xfrm>
            <a:off x="1981200" y="685800"/>
            <a:ext cx="4572000" cy="461665"/>
          </a:xfrm>
          <a:prstGeom prst="rect">
            <a:avLst/>
          </a:prstGeom>
          <a:no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2400"/>
              <a:buFont typeface="Arial"/>
              <a:buNone/>
            </a:pPr>
            <a:r>
              <a:rPr lang="en-US" sz="2400" b="1" i="1" u="none" strike="noStrike" cap="none" dirty="0">
                <a:solidFill>
                  <a:srgbClr val="FF0000"/>
                </a:solidFill>
                <a:latin typeface="Calibri"/>
                <a:ea typeface="Calibri"/>
                <a:cs typeface="Calibri"/>
                <a:sym typeface="Calibri"/>
              </a:rPr>
              <a:t>Suspension (Rule-20)</a:t>
            </a:r>
            <a:endParaRPr sz="1400" b="0" i="0" u="none" strike="noStrike" cap="none" dirty="0">
              <a:solidFill>
                <a:srgbClr val="FF0000"/>
              </a:solidFill>
              <a:latin typeface="Arial"/>
              <a:ea typeface="Arial"/>
              <a:cs typeface="Arial"/>
              <a:sym typeface="Arial"/>
            </a:endParaRPr>
          </a:p>
        </p:txBody>
      </p:sp>
      <p:sp>
        <p:nvSpPr>
          <p:cNvPr id="689" name="Google Shape;689;p102"/>
          <p:cNvSpPr/>
          <p:nvPr/>
        </p:nvSpPr>
        <p:spPr>
          <a:xfrm>
            <a:off x="304800" y="1147465"/>
            <a:ext cx="9144000" cy="1646238"/>
          </a:xfrm>
          <a:prstGeom prst="rect">
            <a:avLst/>
          </a:prstGeom>
          <a:noFill/>
          <a:ln>
            <a:noFill/>
          </a:ln>
        </p:spPr>
        <p:txBody>
          <a:bodyPr spcFirstLastPara="1" wrap="square" lIns="91425" tIns="45700" rIns="91425" bIns="45700" anchor="ctr" anchorCtr="0">
            <a:noAutofit/>
          </a:bodyPr>
          <a:lstStyle/>
          <a:p>
            <a:pPr marL="457200" marR="0" lvl="0" indent="-457200" algn="just" rtl="0">
              <a:lnSpc>
                <a:spcPct val="100000"/>
              </a:lnSpc>
              <a:spcBef>
                <a:spcPts val="0"/>
              </a:spcBef>
              <a:spcAft>
                <a:spcPts val="0"/>
              </a:spcAft>
              <a:buClr>
                <a:schemeClr val="lt1"/>
              </a:buClr>
              <a:buSzPts val="2000"/>
              <a:buFont typeface="Calibri"/>
              <a:buChar char="•"/>
            </a:pPr>
            <a:r>
              <a:rPr lang="en-US" sz="2000" b="1" i="0" u="sng" strike="noStrike" cap="none" dirty="0">
                <a:solidFill>
                  <a:schemeClr val="dk1"/>
                </a:solidFill>
                <a:latin typeface="Calibri"/>
                <a:ea typeface="Calibri"/>
                <a:cs typeface="Calibri"/>
                <a:sym typeface="Calibri"/>
              </a:rPr>
              <a:t>The appropriate authority may place an employee under suspension</a:t>
            </a:r>
            <a:endParaRPr sz="1600" b="0" i="0" u="none" strike="noStrike" cap="none" dirty="0">
              <a:solidFill>
                <a:schemeClr val="dk1"/>
              </a:solidFill>
              <a:latin typeface="Arial"/>
              <a:ea typeface="Arial"/>
              <a:cs typeface="Arial"/>
              <a:sym typeface="Arial"/>
            </a:endParaRPr>
          </a:p>
          <a:p>
            <a:pPr marL="0" marR="0" lvl="0" indent="457200" algn="just" rtl="0">
              <a:lnSpc>
                <a:spcPct val="150000"/>
              </a:lnSpc>
              <a:spcBef>
                <a:spcPts val="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	</a:t>
            </a:r>
            <a:r>
              <a:rPr lang="en-US" sz="1600" b="1" i="0" u="none" strike="noStrike" cap="none" dirty="0">
                <a:solidFill>
                  <a:schemeClr val="dk1"/>
                </a:solidFill>
                <a:latin typeface="Calibri"/>
                <a:ea typeface="Calibri"/>
                <a:cs typeface="Calibri"/>
                <a:sym typeface="Calibri"/>
              </a:rPr>
              <a:t>a)     where </a:t>
            </a:r>
            <a:r>
              <a:rPr lang="en-US" sz="1800" b="1" i="0" u="none" strike="noStrike" cap="none" dirty="0">
                <a:solidFill>
                  <a:schemeClr val="dk1"/>
                </a:solidFill>
                <a:latin typeface="Calibri"/>
                <a:ea typeface="Calibri"/>
                <a:cs typeface="Calibri"/>
                <a:sym typeface="Calibri"/>
              </a:rPr>
              <a:t>a disciplinary proceeding is contemplated or is  pending.</a:t>
            </a:r>
            <a:endParaRPr sz="1400" b="0" i="0" u="none" strike="noStrike" cap="none" dirty="0">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b)   where a criminal offence against him is under investigation or trial.</a:t>
            </a:r>
            <a:endParaRPr sz="1400" b="0" i="0" u="none" strike="noStrike" cap="none" dirty="0">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c)    where he is detained in custody, whether on a criminal  charge or otherwise, </a:t>
            </a:r>
            <a:endParaRPr sz="1400" b="0" i="0" u="none" strike="noStrike" cap="none" dirty="0">
              <a:solidFill>
                <a:srgbClr val="00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for a period exceeding 48 hours</a:t>
            </a:r>
            <a:r>
              <a:rPr lang="en-US" sz="1400" b="1"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sp>
        <p:nvSpPr>
          <p:cNvPr id="690" name="Google Shape;690;p102"/>
          <p:cNvSpPr/>
          <p:nvPr/>
        </p:nvSpPr>
        <p:spPr>
          <a:xfrm>
            <a:off x="304800" y="3032918"/>
            <a:ext cx="8839200" cy="2246313"/>
          </a:xfrm>
          <a:prstGeom prst="rect">
            <a:avLst/>
          </a:prstGeom>
          <a:noFill/>
          <a:ln>
            <a:noFill/>
          </a:ln>
        </p:spPr>
        <p:txBody>
          <a:bodyPr spcFirstLastPara="1" wrap="square" lIns="91425" tIns="45700" rIns="91425" bIns="45700" anchor="ctr" anchorCtr="0">
            <a:noAutofit/>
          </a:bodyPr>
          <a:lstStyle/>
          <a:p>
            <a:pPr marL="457200" lvl="0" indent="-457200" algn="just">
              <a:buClr>
                <a:schemeClr val="lt1"/>
              </a:buClr>
              <a:buSzPts val="2000"/>
              <a:buFont typeface="Calibri"/>
              <a:buChar char="•"/>
            </a:pPr>
            <a:r>
              <a:rPr lang="en-US" sz="2000" u="sng" dirty="0">
                <a:solidFill>
                  <a:srgbClr val="FF0000"/>
                </a:solidFill>
              </a:rPr>
              <a:t>RULE-21</a:t>
            </a:r>
            <a:r>
              <a:rPr lang="en-US" sz="2000" u="sng" dirty="0">
                <a:solidFill>
                  <a:schemeClr val="tx2">
                    <a:lumMod val="50000"/>
                  </a:schemeClr>
                </a:solidFill>
              </a:rPr>
              <a:t> </a:t>
            </a:r>
            <a:r>
              <a:rPr lang="en-US" sz="2000" b="1" i="0" u="sng" strike="noStrike" cap="none" dirty="0" smtClean="0">
                <a:solidFill>
                  <a:schemeClr val="dk1"/>
                </a:solidFill>
                <a:latin typeface="Calibri"/>
                <a:ea typeface="Calibri"/>
                <a:cs typeface="Calibri"/>
                <a:sym typeface="Calibri"/>
              </a:rPr>
              <a:t>Subsistence </a:t>
            </a:r>
            <a:r>
              <a:rPr lang="en-US" sz="2000" b="1" i="0" u="sng" strike="noStrike" cap="none" dirty="0">
                <a:solidFill>
                  <a:schemeClr val="dk1"/>
                </a:solidFill>
                <a:latin typeface="Calibri"/>
                <a:ea typeface="Calibri"/>
                <a:cs typeface="Calibri"/>
                <a:sym typeface="Calibri"/>
              </a:rPr>
              <a:t>Allowance during suspension</a:t>
            </a:r>
            <a:endParaRPr sz="1600" b="0" i="0" u="none" strike="noStrike" cap="none" dirty="0">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	a)  </a:t>
            </a:r>
            <a:r>
              <a:rPr lang="en-US" sz="1800" b="1" i="0" u="none" strike="noStrike" cap="none" dirty="0">
                <a:solidFill>
                  <a:schemeClr val="dk1"/>
                </a:solidFill>
                <a:latin typeface="Calibri"/>
                <a:ea typeface="Calibri"/>
                <a:cs typeface="Calibri"/>
                <a:sym typeface="Calibri"/>
              </a:rPr>
              <a:t>at the rate of 50% of gross salary (basic, DA, CCA, HRA, Hill Station Allowance, </a:t>
            </a:r>
            <a:endParaRPr sz="1400" b="0" i="0" u="none" strike="noStrike" cap="none" dirty="0">
              <a:solidFill>
                <a:srgbClr val="00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qualification pay, special pay, personal pay etc.) during first 6 months.</a:t>
            </a:r>
            <a:endParaRPr sz="1400" b="0" i="0" u="none" strike="noStrike" cap="none" dirty="0">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b)  </a:t>
            </a:r>
            <a:r>
              <a:rPr lang="en-US" sz="1800" b="1" i="0" u="none" strike="noStrike" cap="none" dirty="0">
                <a:solidFill>
                  <a:schemeClr val="dk1"/>
                </a:solidFill>
                <a:latin typeface="Calibri"/>
                <a:ea typeface="Calibri"/>
                <a:cs typeface="Calibri"/>
                <a:sym typeface="Calibri"/>
              </a:rPr>
              <a:t>at the rate of 75% after 6 months if delay in proceedings is not attributed</a:t>
            </a:r>
            <a:endParaRPr sz="1400" b="0" i="0" u="none" strike="noStrike" cap="none" dirty="0">
              <a:solidFill>
                <a:srgbClr val="00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to him.</a:t>
            </a:r>
            <a:endParaRPr sz="1400" b="0" i="0" u="none" strike="noStrike" cap="none" dirty="0">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c)  </a:t>
            </a:r>
            <a:r>
              <a:rPr lang="en-US" sz="1800" b="1" i="0" u="none" strike="noStrike" cap="none" dirty="0">
                <a:solidFill>
                  <a:schemeClr val="dk1"/>
                </a:solidFill>
                <a:latin typeface="Calibri"/>
                <a:ea typeface="Calibri"/>
                <a:cs typeface="Calibri"/>
                <a:sym typeface="Calibri"/>
              </a:rPr>
              <a:t>at the rate of 25% after 6 month if period of suspension is prolonged due</a:t>
            </a:r>
            <a:endParaRPr sz="1400" b="0" i="0" u="none" strike="noStrike" cap="none" dirty="0">
              <a:solidFill>
                <a:srgbClr val="00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              to reasons attributed to him.</a:t>
            </a:r>
            <a:endParaRPr sz="24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3"/>
          <p:cNvSpPr/>
          <p:nvPr/>
        </p:nvSpPr>
        <p:spPr>
          <a:xfrm>
            <a:off x="0" y="228600"/>
            <a:ext cx="9144000" cy="461665"/>
          </a:xfrm>
          <a:prstGeom prst="rect">
            <a:avLst/>
          </a:prstGeom>
          <a:solidFill>
            <a:srgbClr val="323F4F"/>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SCHEDULE OF AUTHORITIES</a:t>
            </a:r>
            <a:endParaRPr sz="1400" b="0" i="0" u="none" strike="noStrike" cap="none">
              <a:solidFill>
                <a:srgbClr val="000000"/>
              </a:solidFill>
              <a:latin typeface="Arial"/>
              <a:ea typeface="Arial"/>
              <a:cs typeface="Arial"/>
              <a:sym typeface="Arial"/>
            </a:endParaRPr>
          </a:p>
        </p:txBody>
      </p:sp>
      <p:graphicFrame>
        <p:nvGraphicFramePr>
          <p:cNvPr id="4" name="Content Placeholder 6"/>
          <p:cNvGraphicFramePr>
            <a:graphicFrameLocks/>
          </p:cNvGraphicFramePr>
          <p:nvPr>
            <p:extLst>
              <p:ext uri="{D42A27DB-BD31-4B8C-83A1-F6EECF244321}">
                <p14:modId xmlns:p14="http://schemas.microsoft.com/office/powerpoint/2010/main" val="563166866"/>
              </p:ext>
            </p:extLst>
          </p:nvPr>
        </p:nvGraphicFramePr>
        <p:xfrm>
          <a:off x="-1" y="766355"/>
          <a:ext cx="9144000" cy="5913120"/>
        </p:xfrm>
        <a:graphic>
          <a:graphicData uri="http://schemas.openxmlformats.org/drawingml/2006/table">
            <a:tbl>
              <a:tblPr firstRow="1" bandRow="1">
                <a:tableStyleId>{5C22544A-7EE6-4342-B048-85BDC9FD1C3A}</a:tableStyleId>
              </a:tblPr>
              <a:tblGrid>
                <a:gridCol w="1992086"/>
                <a:gridCol w="1665513"/>
                <a:gridCol w="1687288"/>
                <a:gridCol w="1683794"/>
                <a:gridCol w="2115319"/>
              </a:tblGrid>
              <a:tr h="576943">
                <a:tc>
                  <a:txBody>
                    <a:bodyPr/>
                    <a:lstStyle/>
                    <a:p>
                      <a:r>
                        <a:rPr lang="en-US" sz="2000" b="1" i="1" kern="1200" baseline="0" dirty="0" smtClean="0">
                          <a:solidFill>
                            <a:schemeClr val="lt1"/>
                          </a:solidFill>
                          <a:latin typeface="+mn-lt"/>
                          <a:ea typeface="+mn-ea"/>
                          <a:cs typeface="+mn-cs"/>
                        </a:rPr>
                        <a:t>Category of </a:t>
                      </a:r>
                      <a:r>
                        <a:rPr lang="en-US" sz="2000" b="1" i="1" kern="1200" baseline="0" dirty="0" err="1" smtClean="0">
                          <a:solidFill>
                            <a:schemeClr val="lt1"/>
                          </a:solidFill>
                          <a:latin typeface="+mn-lt"/>
                          <a:ea typeface="+mn-ea"/>
                          <a:cs typeface="+mn-cs"/>
                        </a:rPr>
                        <a:t>Emp</a:t>
                      </a:r>
                      <a:r>
                        <a:rPr lang="en-US" sz="2000" b="1" i="1" kern="1200" baseline="0" dirty="0" smtClean="0">
                          <a:solidFill>
                            <a:schemeClr val="lt1"/>
                          </a:solidFill>
                          <a:latin typeface="+mn-lt"/>
                          <a:ea typeface="+mn-ea"/>
                          <a:cs typeface="+mn-cs"/>
                        </a:rPr>
                        <a:t>/Officers</a:t>
                      </a:r>
                      <a:endParaRPr lang="en-US" sz="2000" dirty="0"/>
                    </a:p>
                  </a:txBody>
                  <a:tcPr/>
                </a:tc>
                <a:tc>
                  <a:txBody>
                    <a:bodyPr/>
                    <a:lstStyle/>
                    <a:p>
                      <a:r>
                        <a:rPr lang="en-US" sz="2000" b="1" i="1" kern="1200" baseline="0" dirty="0" smtClean="0">
                          <a:solidFill>
                            <a:schemeClr val="lt1"/>
                          </a:solidFill>
                          <a:latin typeface="+mn-lt"/>
                          <a:ea typeface="+mn-ea"/>
                          <a:cs typeface="+mn-cs"/>
                        </a:rPr>
                        <a:t>Appointing</a:t>
                      </a:r>
                    </a:p>
                    <a:p>
                      <a:r>
                        <a:rPr lang="en-US" sz="2000" b="1" i="1" kern="1200" baseline="0" dirty="0" smtClean="0">
                          <a:solidFill>
                            <a:schemeClr val="lt1"/>
                          </a:solidFill>
                          <a:latin typeface="+mn-lt"/>
                          <a:ea typeface="+mn-ea"/>
                          <a:cs typeface="+mn-cs"/>
                        </a:rPr>
                        <a:t>Authority</a:t>
                      </a:r>
                      <a:endParaRPr lang="en-US" sz="2000" dirty="0"/>
                    </a:p>
                  </a:txBody>
                  <a:tcPr/>
                </a:tc>
                <a:tc>
                  <a:txBody>
                    <a:bodyPr/>
                    <a:lstStyle/>
                    <a:p>
                      <a:r>
                        <a:rPr lang="en-US" sz="2000" b="1" i="1" kern="1200" baseline="0" dirty="0" smtClean="0">
                          <a:solidFill>
                            <a:schemeClr val="lt1"/>
                          </a:solidFill>
                          <a:latin typeface="+mn-lt"/>
                          <a:ea typeface="+mn-ea"/>
                          <a:cs typeface="+mn-cs"/>
                        </a:rPr>
                        <a:t>Disciplinary</a:t>
                      </a:r>
                    </a:p>
                    <a:p>
                      <a:r>
                        <a:rPr lang="en-US" sz="2000" b="1" i="1" kern="1200" baseline="0" dirty="0" smtClean="0">
                          <a:solidFill>
                            <a:schemeClr val="lt1"/>
                          </a:solidFill>
                          <a:latin typeface="+mn-lt"/>
                          <a:ea typeface="+mn-ea"/>
                          <a:cs typeface="+mn-cs"/>
                        </a:rPr>
                        <a:t>Authority</a:t>
                      </a:r>
                      <a:endParaRPr lang="en-US" sz="2000" dirty="0"/>
                    </a:p>
                  </a:txBody>
                  <a:tcPr/>
                </a:tc>
                <a:tc>
                  <a:txBody>
                    <a:bodyPr/>
                    <a:lstStyle/>
                    <a:p>
                      <a:r>
                        <a:rPr lang="en-US" sz="2000" b="1" i="1" kern="1200" baseline="0" dirty="0" smtClean="0">
                          <a:solidFill>
                            <a:schemeClr val="lt1"/>
                          </a:solidFill>
                          <a:latin typeface="+mn-lt"/>
                          <a:ea typeface="+mn-ea"/>
                          <a:cs typeface="+mn-cs"/>
                        </a:rPr>
                        <a:t>Appellate</a:t>
                      </a:r>
                    </a:p>
                    <a:p>
                      <a:r>
                        <a:rPr lang="en-US" sz="2000" b="1" i="1" kern="1200" baseline="0" dirty="0" smtClean="0">
                          <a:solidFill>
                            <a:schemeClr val="lt1"/>
                          </a:solidFill>
                          <a:latin typeface="+mn-lt"/>
                          <a:ea typeface="+mn-ea"/>
                          <a:cs typeface="+mn-cs"/>
                        </a:rPr>
                        <a:t>Authority</a:t>
                      </a:r>
                      <a:endParaRPr lang="en-US" sz="2000" dirty="0"/>
                    </a:p>
                  </a:txBody>
                  <a:tcPr/>
                </a:tc>
                <a:tc>
                  <a:txBody>
                    <a:bodyPr/>
                    <a:lstStyle/>
                    <a:p>
                      <a:r>
                        <a:rPr lang="en-US" sz="2000" b="1" i="1" kern="1200" baseline="0" dirty="0" smtClean="0">
                          <a:solidFill>
                            <a:schemeClr val="lt1"/>
                          </a:solidFill>
                          <a:latin typeface="+mn-lt"/>
                          <a:ea typeface="+mn-ea"/>
                          <a:cs typeface="+mn-cs"/>
                        </a:rPr>
                        <a:t>Memorial</a:t>
                      </a:r>
                    </a:p>
                    <a:p>
                      <a:r>
                        <a:rPr lang="en-US" sz="2000" b="1" i="1" kern="1200" baseline="0" dirty="0" smtClean="0">
                          <a:solidFill>
                            <a:schemeClr val="lt1"/>
                          </a:solidFill>
                          <a:latin typeface="+mn-lt"/>
                          <a:ea typeface="+mn-ea"/>
                          <a:cs typeface="+mn-cs"/>
                        </a:rPr>
                        <a:t>Authority</a:t>
                      </a:r>
                      <a:endParaRPr lang="en-US" sz="2000" dirty="0"/>
                    </a:p>
                  </a:txBody>
                  <a:tcPr/>
                </a:tc>
              </a:tr>
              <a:tr h="627017">
                <a:tc>
                  <a:txBody>
                    <a:bodyPr/>
                    <a:lstStyle/>
                    <a:p>
                      <a:r>
                        <a:rPr lang="en-US" sz="2000" kern="1200" baseline="0" dirty="0" smtClean="0">
                          <a:solidFill>
                            <a:schemeClr val="dk1"/>
                          </a:solidFill>
                          <a:latin typeface="+mn-lt"/>
                          <a:ea typeface="+mn-ea"/>
                          <a:cs typeface="+mn-cs"/>
                        </a:rPr>
                        <a:t>Sub-Staff</a:t>
                      </a:r>
                      <a:r>
                        <a:rPr lang="en-US" sz="2000" kern="1200" baseline="0" dirty="0" smtClean="0">
                          <a:solidFill>
                            <a:schemeClr val="dk1"/>
                          </a:solidFill>
                          <a:latin typeface="+mn-lt"/>
                          <a:ea typeface="+mn-ea"/>
                          <a:cs typeface="+mn-cs"/>
                        </a:rPr>
                        <a:t>/ Driver </a:t>
                      </a:r>
                      <a:r>
                        <a:rPr lang="en-US" sz="2000" kern="1200" baseline="0" dirty="0" smtClean="0">
                          <a:solidFill>
                            <a:schemeClr val="dk1"/>
                          </a:solidFill>
                          <a:latin typeface="+mn-lt"/>
                          <a:ea typeface="+mn-ea"/>
                          <a:cs typeface="+mn-cs"/>
                        </a:rPr>
                        <a:t>&amp; </a:t>
                      </a:r>
                      <a:r>
                        <a:rPr lang="en-US" sz="2000" kern="1200" baseline="0" dirty="0" err="1" smtClean="0">
                          <a:solidFill>
                            <a:schemeClr val="dk1"/>
                          </a:solidFill>
                          <a:latin typeface="+mn-lt"/>
                          <a:ea typeface="+mn-ea"/>
                          <a:cs typeface="+mn-cs"/>
                        </a:rPr>
                        <a:t>Eqv</a:t>
                      </a:r>
                      <a:r>
                        <a:rPr lang="en-US" sz="2000" kern="1200" baseline="0" dirty="0" smtClean="0">
                          <a:solidFill>
                            <a:schemeClr val="dk1"/>
                          </a:solidFill>
                          <a:latin typeface="+mn-lt"/>
                          <a:ea typeface="+mn-ea"/>
                          <a:cs typeface="+mn-cs"/>
                        </a:rPr>
                        <a:t>.</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 in</a:t>
                      </a:r>
                    </a:p>
                    <a:p>
                      <a:r>
                        <a:rPr lang="en-US" sz="2000" kern="1200" baseline="0" dirty="0" smtClean="0">
                          <a:solidFill>
                            <a:schemeClr val="dk1"/>
                          </a:solidFill>
                          <a:latin typeface="+mn-lt"/>
                          <a:ea typeface="+mn-ea"/>
                          <a:cs typeface="+mn-cs"/>
                        </a:rPr>
                        <a:t>Scale-IV</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 in</a:t>
                      </a:r>
                    </a:p>
                    <a:p>
                      <a:r>
                        <a:rPr lang="en-US" sz="2000" kern="1200" baseline="0" dirty="0" smtClean="0">
                          <a:solidFill>
                            <a:schemeClr val="dk1"/>
                          </a:solidFill>
                          <a:latin typeface="+mn-lt"/>
                          <a:ea typeface="+mn-ea"/>
                          <a:cs typeface="+mn-cs"/>
                        </a:rPr>
                        <a:t>Scale-II</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a:t>
                      </a:r>
                    </a:p>
                    <a:p>
                      <a:r>
                        <a:rPr lang="en-US" sz="2000" kern="1200" baseline="0" dirty="0" smtClean="0">
                          <a:solidFill>
                            <a:schemeClr val="dk1"/>
                          </a:solidFill>
                          <a:latin typeface="+mn-lt"/>
                          <a:ea typeface="+mn-ea"/>
                          <a:cs typeface="+mn-cs"/>
                        </a:rPr>
                        <a:t>in </a:t>
                      </a:r>
                      <a:r>
                        <a:rPr lang="en-US" sz="2000" kern="1200" baseline="0" dirty="0" smtClean="0">
                          <a:solidFill>
                            <a:schemeClr val="dk1"/>
                          </a:solidFill>
                          <a:latin typeface="+mn-lt"/>
                          <a:ea typeface="+mn-ea"/>
                          <a:cs typeface="+mn-cs"/>
                        </a:rPr>
                        <a:t>Scale-V</a:t>
                      </a:r>
                      <a:endParaRPr lang="en-US" sz="2000" kern="1200" baseline="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CMD</a:t>
                      </a:r>
                      <a:endParaRPr lang="en-US" sz="2000" dirty="0" smtClean="0"/>
                    </a:p>
                    <a:p>
                      <a:endParaRPr lang="en-US" sz="2000" dirty="0"/>
                    </a:p>
                  </a:txBody>
                  <a:tcPr/>
                </a:tc>
              </a:tr>
              <a:tr h="655320">
                <a:tc>
                  <a:txBody>
                    <a:bodyPr/>
                    <a:lstStyle/>
                    <a:p>
                      <a:r>
                        <a:rPr lang="en-US" sz="2000" kern="1200" baseline="0" dirty="0" smtClean="0">
                          <a:solidFill>
                            <a:schemeClr val="dk1"/>
                          </a:solidFill>
                          <a:latin typeface="+mn-lt"/>
                          <a:ea typeface="+mn-ea"/>
                          <a:cs typeface="+mn-cs"/>
                        </a:rPr>
                        <a:t>RC/ </a:t>
                      </a:r>
                      <a:r>
                        <a:rPr lang="en-US" sz="2000" kern="1200" baseline="0" dirty="0" smtClean="0">
                          <a:solidFill>
                            <a:schemeClr val="dk1"/>
                          </a:solidFill>
                          <a:latin typeface="+mn-lt"/>
                          <a:ea typeface="+mn-ea"/>
                          <a:cs typeface="+mn-cs"/>
                        </a:rPr>
                        <a:t>Assistant </a:t>
                      </a:r>
                      <a:r>
                        <a:rPr lang="en-US" sz="2000" kern="1200" baseline="0" dirty="0" smtClean="0">
                          <a:solidFill>
                            <a:schemeClr val="dk1"/>
                          </a:solidFill>
                          <a:latin typeface="+mn-lt"/>
                          <a:ea typeface="+mn-ea"/>
                          <a:cs typeface="+mn-cs"/>
                        </a:rPr>
                        <a:t>&amp; </a:t>
                      </a:r>
                      <a:r>
                        <a:rPr lang="en-US" sz="2000" kern="1200" baseline="0" dirty="0" err="1" smtClean="0">
                          <a:solidFill>
                            <a:schemeClr val="dk1"/>
                          </a:solidFill>
                          <a:latin typeface="+mn-lt"/>
                          <a:ea typeface="+mn-ea"/>
                          <a:cs typeface="+mn-cs"/>
                        </a:rPr>
                        <a:t>Eqv</a:t>
                      </a:r>
                      <a:r>
                        <a:rPr lang="en-US" sz="2000" kern="1200" baseline="0" dirty="0" smtClean="0">
                          <a:solidFill>
                            <a:schemeClr val="dk1"/>
                          </a:solidFill>
                          <a:latin typeface="+mn-lt"/>
                          <a:ea typeface="+mn-ea"/>
                          <a:cs typeface="+mn-cs"/>
                        </a:rPr>
                        <a:t>. </a:t>
                      </a:r>
                      <a:r>
                        <a:rPr lang="en-US" sz="2000" kern="1200" baseline="0" dirty="0" smtClean="0">
                          <a:solidFill>
                            <a:schemeClr val="dk1"/>
                          </a:solidFill>
                          <a:latin typeface="+mn-lt"/>
                          <a:ea typeface="+mn-ea"/>
                          <a:cs typeface="+mn-cs"/>
                        </a:rPr>
                        <a:t>Cadres</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 in</a:t>
                      </a:r>
                    </a:p>
                    <a:p>
                      <a:r>
                        <a:rPr lang="en-US" sz="2000" kern="1200" baseline="0" dirty="0" smtClean="0">
                          <a:solidFill>
                            <a:schemeClr val="dk1"/>
                          </a:solidFill>
                          <a:latin typeface="+mn-lt"/>
                          <a:ea typeface="+mn-ea"/>
                          <a:cs typeface="+mn-cs"/>
                        </a:rPr>
                        <a:t>Scale-IV</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 in</a:t>
                      </a:r>
                    </a:p>
                    <a:p>
                      <a:r>
                        <a:rPr lang="en-US" sz="2000" kern="1200" baseline="0" dirty="0" smtClean="0">
                          <a:solidFill>
                            <a:schemeClr val="dk1"/>
                          </a:solidFill>
                          <a:latin typeface="+mn-lt"/>
                          <a:ea typeface="+mn-ea"/>
                          <a:cs typeface="+mn-cs"/>
                        </a:rPr>
                        <a:t>Scale-III</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a:t>
                      </a:r>
                    </a:p>
                    <a:p>
                      <a:r>
                        <a:rPr lang="en-US" sz="2000" kern="1200" baseline="0" dirty="0" smtClean="0">
                          <a:solidFill>
                            <a:schemeClr val="dk1"/>
                          </a:solidFill>
                          <a:latin typeface="+mn-lt"/>
                          <a:ea typeface="+mn-ea"/>
                          <a:cs typeface="+mn-cs"/>
                        </a:rPr>
                        <a:t>in Scale-V</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CMD</a:t>
                      </a:r>
                      <a:endParaRPr lang="en-US" sz="2000" dirty="0" smtClean="0"/>
                    </a:p>
                    <a:p>
                      <a:endParaRPr lang="en-US" sz="2000" dirty="0"/>
                    </a:p>
                  </a:txBody>
                  <a:tcPr/>
                </a:tc>
              </a:tr>
              <a:tr h="629194">
                <a:tc>
                  <a:txBody>
                    <a:bodyPr/>
                    <a:lstStyle/>
                    <a:p>
                      <a:r>
                        <a:rPr lang="en-US" sz="2000" kern="1200" baseline="0" dirty="0" smtClean="0">
                          <a:solidFill>
                            <a:schemeClr val="dk1"/>
                          </a:solidFill>
                          <a:latin typeface="+mn-lt"/>
                          <a:ea typeface="+mn-ea"/>
                          <a:cs typeface="+mn-cs"/>
                        </a:rPr>
                        <a:t>Sr. </a:t>
                      </a:r>
                      <a:r>
                        <a:rPr lang="en-US" sz="2000" kern="1200" baseline="0" dirty="0" err="1" smtClean="0">
                          <a:solidFill>
                            <a:schemeClr val="dk1"/>
                          </a:solidFill>
                          <a:latin typeface="+mn-lt"/>
                          <a:ea typeface="+mn-ea"/>
                          <a:cs typeface="+mn-cs"/>
                        </a:rPr>
                        <a:t>Asst</a:t>
                      </a:r>
                      <a:r>
                        <a:rPr lang="en-US" sz="2000" kern="1200" baseline="0" dirty="0" smtClean="0">
                          <a:solidFill>
                            <a:schemeClr val="dk1"/>
                          </a:solidFill>
                          <a:latin typeface="+mn-lt"/>
                          <a:ea typeface="+mn-ea"/>
                          <a:cs typeface="+mn-cs"/>
                        </a:rPr>
                        <a:t>/D O</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 in</a:t>
                      </a:r>
                    </a:p>
                    <a:p>
                      <a:r>
                        <a:rPr lang="en-US" sz="2000" kern="1200" baseline="0" dirty="0" smtClean="0">
                          <a:solidFill>
                            <a:schemeClr val="dk1"/>
                          </a:solidFill>
                          <a:latin typeface="+mn-lt"/>
                          <a:ea typeface="+mn-ea"/>
                          <a:cs typeface="+mn-cs"/>
                        </a:rPr>
                        <a:t>Scale-V</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 in</a:t>
                      </a:r>
                    </a:p>
                    <a:p>
                      <a:r>
                        <a:rPr lang="en-US" sz="2000" kern="1200" baseline="0" dirty="0" smtClean="0">
                          <a:solidFill>
                            <a:schemeClr val="dk1"/>
                          </a:solidFill>
                          <a:latin typeface="+mn-lt"/>
                          <a:ea typeface="+mn-ea"/>
                          <a:cs typeface="+mn-cs"/>
                        </a:rPr>
                        <a:t>Scale-IV</a:t>
                      </a:r>
                      <a:endParaRPr lang="en-US" sz="2000"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An Officer</a:t>
                      </a:r>
                    </a:p>
                    <a:p>
                      <a:r>
                        <a:rPr lang="en-US" sz="2000" kern="1200" baseline="0" dirty="0" smtClean="0">
                          <a:solidFill>
                            <a:schemeClr val="dk1"/>
                          </a:solidFill>
                          <a:latin typeface="+mn-lt"/>
                          <a:ea typeface="+mn-ea"/>
                          <a:cs typeface="+mn-cs"/>
                        </a:rPr>
                        <a:t>in </a:t>
                      </a:r>
                      <a:r>
                        <a:rPr lang="en-US" sz="2000" kern="1200" baseline="0" dirty="0" smtClean="0">
                          <a:solidFill>
                            <a:schemeClr val="dk1"/>
                          </a:solidFill>
                          <a:latin typeface="+mn-lt"/>
                          <a:ea typeface="+mn-ea"/>
                          <a:cs typeface="+mn-cs"/>
                        </a:rPr>
                        <a:t>Scale-VI</a:t>
                      </a:r>
                      <a:endParaRPr lang="en-US" sz="2000" kern="1200" baseline="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CMD</a:t>
                      </a:r>
                      <a:endParaRPr lang="en-US" sz="2000" dirty="0" smtClean="0"/>
                    </a:p>
                  </a:txBody>
                  <a:tcPr/>
                </a:tc>
              </a:tr>
              <a:tr h="6291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Officers in Scale </a:t>
                      </a:r>
                      <a:r>
                        <a:rPr lang="en-US" sz="2000" kern="1200" baseline="0" dirty="0" smtClean="0"/>
                        <a:t>I &amp; </a:t>
                      </a:r>
                      <a:r>
                        <a:rPr lang="en-US" sz="2000" kern="1200" baseline="0" dirty="0" smtClean="0"/>
                        <a:t>I</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 in</a:t>
                      </a:r>
                    </a:p>
                    <a:p>
                      <a:r>
                        <a:rPr lang="en-US" sz="2000" kern="1200" baseline="0" dirty="0" smtClean="0"/>
                        <a:t>Scale-VI</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 in</a:t>
                      </a:r>
                    </a:p>
                    <a:p>
                      <a:r>
                        <a:rPr lang="en-US" sz="2000" kern="1200" baseline="0" dirty="0" smtClean="0"/>
                        <a:t>Scale-V</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a:t>
                      </a:r>
                    </a:p>
                    <a:p>
                      <a:r>
                        <a:rPr lang="en-US" sz="2000" kern="1200" baseline="0" dirty="0" smtClean="0"/>
                        <a:t>in Scale-VII</a:t>
                      </a:r>
                      <a:endParaRPr lang="en-US" sz="20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CMD</a:t>
                      </a:r>
                      <a:endParaRPr lang="en-US" sz="2000" b="1" kern="1200" baseline="0" dirty="0" smtClean="0">
                        <a:solidFill>
                          <a:schemeClr val="tx1"/>
                        </a:solidFill>
                        <a:latin typeface="+mn-lt"/>
                        <a:ea typeface="+mn-ea"/>
                        <a:cs typeface="+mn-cs"/>
                      </a:endParaRPr>
                    </a:p>
                  </a:txBody>
                  <a:tcPr/>
                </a:tc>
              </a:tr>
              <a:tr h="6291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 </a:t>
                      </a:r>
                      <a:r>
                        <a:rPr lang="en-US" sz="2000" kern="1200" baseline="0" dirty="0" smtClean="0"/>
                        <a:t>Scale-III</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 in</a:t>
                      </a:r>
                    </a:p>
                    <a:p>
                      <a:r>
                        <a:rPr lang="en-US" sz="2000" kern="1200" baseline="0" dirty="0" smtClean="0"/>
                        <a:t>Scale-VI</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 in</a:t>
                      </a:r>
                    </a:p>
                    <a:p>
                      <a:r>
                        <a:rPr lang="en-US" sz="2000" kern="1200" baseline="0" dirty="0" smtClean="0"/>
                        <a:t>Scale-VI</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a:t>
                      </a:r>
                    </a:p>
                    <a:p>
                      <a:r>
                        <a:rPr lang="en-US" sz="2000" kern="1200" baseline="0" dirty="0" smtClean="0"/>
                        <a:t>in Scale-VII</a:t>
                      </a:r>
                      <a:endParaRPr lang="en-US" sz="2000" b="1" kern="1200" baseline="0" dirty="0" smtClean="0">
                        <a:solidFill>
                          <a:schemeClr val="tx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CMD</a:t>
                      </a:r>
                      <a:endParaRPr lang="en-US" sz="2000" b="1" kern="1200" baseline="0" dirty="0" smtClean="0">
                        <a:solidFill>
                          <a:schemeClr val="tx1"/>
                        </a:solidFill>
                        <a:latin typeface="+mn-lt"/>
                        <a:ea typeface="+mn-ea"/>
                        <a:cs typeface="+mn-cs"/>
                      </a:endParaRPr>
                    </a:p>
                  </a:txBody>
                  <a:tcPr/>
                </a:tc>
              </a:tr>
              <a:tr h="6291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Officers in Scale-IV &amp; V</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 in</a:t>
                      </a:r>
                    </a:p>
                    <a:p>
                      <a:r>
                        <a:rPr lang="en-US" sz="2000" kern="1200" baseline="0" dirty="0" smtClean="0"/>
                        <a:t>Scale-VII</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An Officer in</a:t>
                      </a:r>
                    </a:p>
                    <a:p>
                      <a:r>
                        <a:rPr lang="en-US" sz="2000" kern="1200" baseline="0" dirty="0" smtClean="0"/>
                        <a:t>Scale-VII</a:t>
                      </a:r>
                      <a:endParaRPr lang="en-US" sz="2000" b="1" kern="1200" baseline="0" dirty="0" smtClean="0">
                        <a:solidFill>
                          <a:schemeClr val="tx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CMD</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Board Sub-</a:t>
                      </a:r>
                    </a:p>
                    <a:p>
                      <a:r>
                        <a:rPr lang="en-US" sz="2000" kern="1200" baseline="0" dirty="0" smtClean="0"/>
                        <a:t>Committee (</a:t>
                      </a:r>
                      <a:r>
                        <a:rPr lang="en-US" sz="2000" kern="1200" baseline="0" dirty="0" smtClean="0"/>
                        <a:t>HR)</a:t>
                      </a:r>
                      <a:endParaRPr lang="en-US" sz="2000" b="1" kern="1200" baseline="0" dirty="0" smtClean="0">
                        <a:solidFill>
                          <a:schemeClr val="tx1"/>
                        </a:solidFill>
                        <a:latin typeface="+mn-lt"/>
                        <a:ea typeface="+mn-ea"/>
                        <a:cs typeface="+mn-cs"/>
                      </a:endParaRPr>
                    </a:p>
                  </a:txBody>
                  <a:tcPr/>
                </a:tc>
              </a:tr>
              <a:tr h="629194">
                <a:tc>
                  <a:txBody>
                    <a:bodyPr/>
                    <a:lstStyle/>
                    <a:p>
                      <a:r>
                        <a:rPr lang="en-US" sz="2000" kern="1200" baseline="0" dirty="0" smtClean="0"/>
                        <a:t>Officers in Scale- VI &amp; VII </a:t>
                      </a:r>
                      <a:endParaRPr lang="en-US" sz="2000" dirty="0">
                        <a:solidFill>
                          <a:schemeClr val="tx1"/>
                        </a:solidFill>
                      </a:endParaRPr>
                    </a:p>
                  </a:txBody>
                  <a:tcPr/>
                </a:tc>
                <a:tc>
                  <a:txBody>
                    <a:bodyPr/>
                    <a:lstStyle/>
                    <a:p>
                      <a:r>
                        <a:rPr lang="en-US" sz="2000" kern="1200" baseline="0" dirty="0" smtClean="0"/>
                        <a:t>CMD</a:t>
                      </a:r>
                      <a:endParaRPr lang="en-US" sz="20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CMD</a:t>
                      </a:r>
                      <a:endParaRPr lang="en-US" sz="2000" b="1" kern="1200" baseline="0" dirty="0" smtClean="0">
                        <a:solidFill>
                          <a:schemeClr val="tx1"/>
                        </a:solidFill>
                        <a:latin typeface="+mn-lt"/>
                        <a:ea typeface="+mn-ea"/>
                        <a:cs typeface="+mn-cs"/>
                      </a:endParaRPr>
                    </a:p>
                  </a:txBody>
                  <a:tcPr/>
                </a:tc>
                <a:tc>
                  <a:txBody>
                    <a:bodyPr/>
                    <a:lstStyle/>
                    <a:p>
                      <a:r>
                        <a:rPr lang="en-US" sz="2000" kern="1200" baseline="0" dirty="0" smtClean="0"/>
                        <a:t>Board Sub-</a:t>
                      </a:r>
                    </a:p>
                    <a:p>
                      <a:r>
                        <a:rPr lang="en-US" sz="2000" kern="1200" baseline="0" dirty="0" smtClean="0"/>
                        <a:t>Committee</a:t>
                      </a:r>
                    </a:p>
                    <a:p>
                      <a:r>
                        <a:rPr lang="en-US" sz="2000" kern="1200" baseline="0" dirty="0" smtClean="0"/>
                        <a:t>(HR)</a:t>
                      </a:r>
                      <a:endParaRPr lang="en-US" sz="20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t>Board</a:t>
                      </a:r>
                      <a:endParaRPr lang="en-US" sz="2000" dirty="0" smtClean="0">
                        <a:solidFill>
                          <a:schemeClr val="tx1"/>
                        </a:solidFill>
                      </a:endParaRPr>
                    </a:p>
                  </a:txBody>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4"/>
          <p:cNvSpPr/>
          <p:nvPr/>
        </p:nvSpPr>
        <p:spPr>
          <a:xfrm>
            <a:off x="393700" y="1516970"/>
            <a:ext cx="8382000" cy="62118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No order imposing any major penalty shall be made without holding  formal enquiry proceedings into allegations/charges.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FF0000"/>
              </a:buClr>
              <a:buSzPts val="1800"/>
              <a:buFont typeface="Calibri"/>
              <a:buChar char="•"/>
            </a:pPr>
            <a:r>
              <a:rPr lang="en-US" sz="1800" b="1" i="0" u="none" strike="noStrike" cap="none">
                <a:solidFill>
                  <a:srgbClr val="FF0000"/>
                </a:solidFill>
                <a:latin typeface="Calibri"/>
                <a:ea typeface="Calibri"/>
                <a:cs typeface="Calibri"/>
                <a:sym typeface="Calibri"/>
              </a:rPr>
              <a:t> </a:t>
            </a:r>
            <a:r>
              <a:rPr lang="en-US" sz="1800" b="1" i="0" u="sng" strike="noStrike" cap="none">
                <a:solidFill>
                  <a:srgbClr val="FF0000"/>
                </a:solidFill>
                <a:latin typeface="Calibri"/>
                <a:ea typeface="Calibri"/>
                <a:cs typeface="Calibri"/>
                <a:sym typeface="Calibri"/>
              </a:rPr>
              <a:t>Steps in holding major penalty proceedings</a:t>
            </a:r>
            <a:endParaRPr sz="1400" b="0" i="0" u="none" strike="noStrike" cap="none">
              <a:solidFill>
                <a:srgbClr val="000000"/>
              </a:solidFill>
              <a:latin typeface="Arial"/>
              <a:ea typeface="Arial"/>
              <a:cs typeface="Arial"/>
              <a:sym typeface="Arial"/>
            </a:endParaRPr>
          </a:p>
          <a:p>
            <a:pPr marL="739775" marR="0" lvl="0" indent="-274638"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  framing of charge sheet by the disciplinary authority &amp;  its  service on the  delinquent employee.</a:t>
            </a:r>
            <a:endParaRPr sz="1800" b="0" i="0" u="none" strike="noStrike" cap="none">
              <a:solidFill>
                <a:schemeClr val="dk1"/>
              </a:solidFill>
              <a:latin typeface="Arial"/>
              <a:ea typeface="Arial"/>
              <a:cs typeface="Arial"/>
              <a:sym typeface="Arial"/>
            </a:endParaRPr>
          </a:p>
          <a:p>
            <a:pPr marL="739775" marR="0" lvl="0" indent="-274638" algn="l" rtl="0">
              <a:lnSpc>
                <a:spcPct val="100000"/>
              </a:lnSpc>
              <a:spcBef>
                <a:spcPts val="12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  on receipt of written statement from the employee, appointment of IO/PO by the disciplinary authority. On total admission of charges in the written statement, no formal enquiry through IO/PO will be necessary.</a:t>
            </a:r>
            <a:endParaRPr sz="1800" b="0" i="0" u="none" strike="noStrike" cap="none">
              <a:solidFill>
                <a:schemeClr val="dk1"/>
              </a:solidFill>
              <a:latin typeface="Arial"/>
              <a:ea typeface="Arial"/>
              <a:cs typeface="Arial"/>
              <a:sym typeface="Arial"/>
            </a:endParaRPr>
          </a:p>
          <a:p>
            <a:pPr marL="739775" marR="0" lvl="0" indent="-274638" algn="l" rtl="0">
              <a:lnSpc>
                <a:spcPct val="100000"/>
              </a:lnSpc>
              <a:spcBef>
                <a:spcPts val="12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  holding of preliminary proceedings, inspection of  documents by the employee, submission of a list of defense assistant, defense witnesses, additional documents if any to be submitted by the employee.</a:t>
            </a:r>
            <a:endParaRPr sz="1800" b="0" i="0" u="none" strike="noStrike" cap="none">
              <a:solidFill>
                <a:schemeClr val="dk1"/>
              </a:solidFill>
              <a:latin typeface="Arial"/>
              <a:ea typeface="Arial"/>
              <a:cs typeface="Arial"/>
              <a:sym typeface="Arial"/>
            </a:endParaRPr>
          </a:p>
          <a:p>
            <a:pPr marL="739775" marR="0" lvl="0" indent="-274638" algn="l" rtl="0">
              <a:lnSpc>
                <a:spcPct val="100000"/>
              </a:lnSpc>
              <a:spcBef>
                <a:spcPts val="12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  holding of enquiry proceedings by way of examination/cross-examination of management/defense witnesses,  recording of oral/documentary evidences.</a:t>
            </a:r>
            <a:endParaRPr sz="1800" b="0" i="0" u="none" strike="noStrike" cap="none">
              <a:solidFill>
                <a:schemeClr val="dk1"/>
              </a:solidFill>
              <a:latin typeface="Arial"/>
              <a:ea typeface="Arial"/>
              <a:cs typeface="Arial"/>
              <a:sym typeface="Arial"/>
            </a:endParaRPr>
          </a:p>
          <a:p>
            <a:pPr marL="342900" marR="0" lvl="1" indent="-342900" algn="l" rtl="0">
              <a:lnSpc>
                <a:spcPct val="100000"/>
              </a:lnSpc>
              <a:spcBef>
                <a:spcPts val="1200"/>
              </a:spcBef>
              <a:spcAft>
                <a:spcPts val="0"/>
              </a:spcAft>
              <a:buClr>
                <a:srgbClr val="000000"/>
              </a:buClr>
              <a:buSzPts val="1800"/>
              <a:buFont typeface="Arial"/>
              <a:buAutoNum type="alphaLcParenR" startAt="5"/>
            </a:pPr>
            <a:r>
              <a:rPr lang="en-US" sz="1800" b="1" i="0" u="none" strike="noStrike" cap="none">
                <a:solidFill>
                  <a:schemeClr val="dk1"/>
                </a:solidFill>
                <a:latin typeface="Calibri"/>
                <a:ea typeface="Calibri"/>
                <a:cs typeface="Calibri"/>
                <a:sym typeface="Calibri"/>
              </a:rPr>
              <a:t>submission of brief by PO to IO on conclusion of enquiry.</a:t>
            </a:r>
            <a:endParaRPr/>
          </a:p>
          <a:p>
            <a:pPr marL="0" marR="0" lvl="0" indent="457200" algn="l" rtl="0">
              <a:lnSpc>
                <a:spcPct val="100000"/>
              </a:lnSpc>
              <a:spcBef>
                <a:spcPts val="0"/>
              </a:spcBef>
              <a:spcAft>
                <a:spcPts val="0"/>
              </a:spcAft>
              <a:buNone/>
            </a:pPr>
            <a:r>
              <a:rPr lang="en-US" sz="1800" b="1" i="0" u="none" strike="noStrike" cap="none">
                <a:solidFill>
                  <a:srgbClr val="FF0000"/>
                </a:solidFill>
                <a:latin typeface="Calibri"/>
                <a:ea typeface="Calibri"/>
                <a:cs typeface="Calibri"/>
                <a:sym typeface="Calibri"/>
              </a:rPr>
              <a:t>The Inquiry report must contain the following:</a:t>
            </a:r>
            <a:endParaRPr sz="1800" b="0" i="0" u="none" strike="noStrike" cap="none">
              <a:solidFill>
                <a:srgbClr val="FF0000"/>
              </a:solidFill>
              <a:latin typeface="Arial"/>
              <a:ea typeface="Arial"/>
              <a:cs typeface="Arial"/>
              <a:sym typeface="Arial"/>
            </a:endParaRPr>
          </a:p>
          <a:p>
            <a:pPr marL="0" marR="0" lvl="0" indent="457200" algn="l" rtl="0">
              <a:lnSpc>
                <a:spcPct val="100000"/>
              </a:lnSpc>
              <a:spcBef>
                <a:spcPts val="0"/>
              </a:spcBef>
              <a:spcAft>
                <a:spcPts val="0"/>
              </a:spcAft>
              <a:buNone/>
            </a:pPr>
            <a:r>
              <a:rPr lang="en-US" sz="1800" b="1" i="0" u="none" strike="noStrike" cap="none">
                <a:solidFill>
                  <a:schemeClr val="dk1"/>
                </a:solidFill>
                <a:latin typeface="Calibri"/>
                <a:ea typeface="Calibri"/>
                <a:cs typeface="Calibri"/>
                <a:sym typeface="Calibri"/>
              </a:rPr>
              <a:t>       a) gist of charges.</a:t>
            </a:r>
            <a:endParaRPr sz="1800"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None/>
            </a:pPr>
            <a:r>
              <a:rPr lang="en-US" sz="1800" b="1" i="0" u="none" strike="noStrike" cap="none">
                <a:solidFill>
                  <a:schemeClr val="dk1"/>
                </a:solidFill>
                <a:latin typeface="Calibri"/>
                <a:ea typeface="Calibri"/>
                <a:cs typeface="Calibri"/>
                <a:sym typeface="Calibri"/>
              </a:rPr>
              <a:t>	b) gist of defense taken by the employee.</a:t>
            </a:r>
            <a:endParaRPr sz="1800"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None/>
            </a:pPr>
            <a:r>
              <a:rPr lang="en-US" sz="1800" b="1" i="0" u="none" strike="noStrike" cap="none">
                <a:solidFill>
                  <a:schemeClr val="dk1"/>
                </a:solidFill>
                <a:latin typeface="Calibri"/>
                <a:ea typeface="Calibri"/>
                <a:cs typeface="Calibri"/>
                <a:sym typeface="Calibri"/>
              </a:rPr>
              <a:t>	c) assessment of evidence.</a:t>
            </a:r>
            <a:endParaRPr sz="1800"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None/>
            </a:pPr>
            <a:r>
              <a:rPr lang="en-US" sz="1800" b="1" i="0" u="none" strike="noStrike" cap="none">
                <a:solidFill>
                  <a:schemeClr val="dk1"/>
                </a:solidFill>
                <a:latin typeface="Calibri"/>
                <a:ea typeface="Calibri"/>
                <a:cs typeface="Calibri"/>
                <a:sym typeface="Calibri"/>
              </a:rPr>
              <a:t>	d) findings on each charge with specific conclusions.</a:t>
            </a:r>
            <a:endParaRPr sz="1800" b="0" i="0" u="none" strike="noStrike" cap="none">
              <a:solidFill>
                <a:srgbClr val="000000"/>
              </a:solidFill>
              <a:latin typeface="Arial"/>
              <a:ea typeface="Arial"/>
              <a:cs typeface="Arial"/>
              <a:sym typeface="Arial"/>
            </a:endParaRPr>
          </a:p>
          <a:p>
            <a:pPr marL="342900" marR="0" lvl="0" indent="-228600" algn="l" rtl="0">
              <a:lnSpc>
                <a:spcPct val="100000"/>
              </a:lnSpc>
              <a:spcBef>
                <a:spcPts val="120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342900" marR="0" lvl="0" indent="-228600" algn="l" rtl="0">
              <a:lnSpc>
                <a:spcPct val="100000"/>
              </a:lnSpc>
              <a:spcBef>
                <a:spcPts val="120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342900" marR="0" lvl="0" indent="-228600" algn="l" rtl="0">
              <a:lnSpc>
                <a:spcPct val="100000"/>
              </a:lnSpc>
              <a:spcBef>
                <a:spcPts val="120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None/>
            </a:pPr>
            <a:endParaRPr sz="1800" b="0" i="0" u="none" strike="noStrike" cap="none">
              <a:solidFill>
                <a:schemeClr val="dk1"/>
              </a:solidFill>
              <a:latin typeface="Calibri"/>
              <a:ea typeface="Calibri"/>
              <a:cs typeface="Calibri"/>
              <a:sym typeface="Calibri"/>
            </a:endParaRPr>
          </a:p>
        </p:txBody>
      </p:sp>
      <p:sp>
        <p:nvSpPr>
          <p:cNvPr id="702" name="Google Shape;702;p104"/>
          <p:cNvSpPr/>
          <p:nvPr/>
        </p:nvSpPr>
        <p:spPr>
          <a:xfrm>
            <a:off x="0" y="185738"/>
            <a:ext cx="9144000" cy="460375"/>
          </a:xfrm>
          <a:prstGeom prst="rect">
            <a:avLst/>
          </a:prstGeom>
          <a:solidFill>
            <a:srgbClr val="323F4F"/>
          </a:solidFill>
          <a:ln>
            <a:noFill/>
          </a:ln>
        </p:spPr>
        <p:txBody>
          <a:bodyPr spcFirstLastPara="1" wrap="square" lIns="91425" tIns="45700" rIns="91425" bIns="45700" anchor="t" anchorCtr="0">
            <a:noAutofit/>
          </a:bodyPr>
          <a:lstStyle/>
          <a:p>
            <a:pPr marL="0" marR="0" lvl="0" indent="457200" algn="l"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Procedure for imposing Major Penalties (Rule-25)</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105"/>
          <p:cNvSpPr/>
          <p:nvPr/>
        </p:nvSpPr>
        <p:spPr>
          <a:xfrm>
            <a:off x="359227" y="2617037"/>
            <a:ext cx="8686800" cy="2259763"/>
          </a:xfrm>
          <a:prstGeom prst="rect">
            <a:avLst/>
          </a:prstGeom>
          <a:noFill/>
          <a:ln>
            <a:noFill/>
          </a:ln>
        </p:spPr>
        <p:txBody>
          <a:bodyPr spcFirstLastPara="1" wrap="square" lIns="91425" tIns="45700" rIns="91425" bIns="45700" anchor="ctr" anchorCtr="0">
            <a:noAutofit/>
          </a:bodyPr>
          <a:lstStyle/>
          <a:p>
            <a:pPr marL="457200" marR="0" lvl="0" indent="-457200" algn="just" rtl="0">
              <a:lnSpc>
                <a:spcPct val="10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The employee shall be informed in writing of the alleged misconduct and given an opportunity to submit </a:t>
            </a:r>
            <a:r>
              <a:rPr lang="en-US" sz="2000" b="1" i="0" u="none" strike="noStrike" cap="none">
                <a:solidFill>
                  <a:srgbClr val="FF0000"/>
                </a:solidFill>
                <a:latin typeface="Calibri"/>
                <a:ea typeface="Calibri"/>
                <a:cs typeface="Calibri"/>
                <a:sym typeface="Calibri"/>
              </a:rPr>
              <a:t>written statement within 15 days.</a:t>
            </a:r>
            <a:endParaRPr/>
          </a:p>
          <a:p>
            <a:pPr marL="457200" marR="0" lvl="0" indent="-457200" algn="just" rtl="0">
              <a:lnSpc>
                <a:spcPct val="10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The defense statement vis-à-vis alleged misconduct shall be taken </a:t>
            </a:r>
            <a:endParaRPr sz="1400" b="0" i="0" u="none" strike="noStrike" cap="none">
              <a:solidFill>
                <a:srgbClr val="00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Into account by the disciplinary authority before passing  any order. </a:t>
            </a:r>
            <a:endParaRPr sz="1400" b="0" i="0" u="none" strike="noStrike" cap="none">
              <a:solidFill>
                <a:srgbClr val="000000"/>
              </a:solidFill>
              <a:latin typeface="Arial"/>
              <a:ea typeface="Arial"/>
              <a:cs typeface="Arial"/>
              <a:sym typeface="Arial"/>
            </a:endParaRPr>
          </a:p>
          <a:p>
            <a:pPr marL="457200" marR="0" lvl="0" indent="-457200" algn="just"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Holding a domestic inquiry is not mandatory for Minor penalty Action.</a:t>
            </a:r>
            <a:endParaRPr/>
          </a:p>
          <a:p>
            <a:pPr marL="457200" marR="0" lvl="1" indent="0" algn="l" rtl="0">
              <a:lnSpc>
                <a:spcPct val="100000"/>
              </a:lnSpc>
              <a:spcBef>
                <a:spcPts val="0"/>
              </a:spcBef>
              <a:spcAft>
                <a:spcPts val="0"/>
              </a:spcAft>
              <a:buNone/>
            </a:pPr>
            <a:r>
              <a:rPr lang="en-US" sz="2000" b="1" i="0" u="sng" strike="noStrike" cap="none">
                <a:solidFill>
                  <a:srgbClr val="FF0000"/>
                </a:solidFill>
                <a:latin typeface="Arial"/>
                <a:ea typeface="Arial"/>
                <a:cs typeface="Arial"/>
                <a:sym typeface="Arial"/>
              </a:rPr>
              <a:t>Minor Penalties</a:t>
            </a:r>
            <a:endParaRPr sz="20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rgbClr val="FF0000"/>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	a)  Censure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b)  withholding of one or more increment for a specified period.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c)  Recovery towards pecuniary loss caused to the Company.</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d)  Reduction to a lower stage in the time-scale for a period not  		     exceeding three years without cumulative effect .</a:t>
            </a:r>
            <a:endParaRPr/>
          </a:p>
          <a:p>
            <a:pPr marL="457200" marR="0" lvl="1" indent="0" algn="l" rtl="0">
              <a:lnSpc>
                <a:spcPct val="100000"/>
              </a:lnSpc>
              <a:spcBef>
                <a:spcPts val="0"/>
              </a:spcBef>
              <a:spcAft>
                <a:spcPts val="0"/>
              </a:spcAft>
              <a:buNone/>
            </a:pPr>
            <a:r>
              <a:rPr lang="en-US" sz="2000" b="1" i="0" u="sng" strike="noStrike" cap="none">
                <a:solidFill>
                  <a:srgbClr val="FF0000"/>
                </a:solidFill>
                <a:latin typeface="Arial"/>
                <a:ea typeface="Arial"/>
                <a:cs typeface="Arial"/>
                <a:sym typeface="Arial"/>
              </a:rPr>
              <a:t>Major Penalties</a:t>
            </a:r>
            <a:endParaRPr sz="2000" b="0" i="0" u="sng"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e) withholding of one or more increments permanently.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f)  Reduction to a lower service or post or to a lower time-scale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or to a lower stage in the time-scale.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g)  Compulsory retirement.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h)   Removal from service which shall not be a disqualification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for future employment.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j)   Dismissal which shall ordinarily be a disqualification for future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employment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p:txBody>
      </p:sp>
      <p:sp>
        <p:nvSpPr>
          <p:cNvPr id="708" name="Google Shape;708;p105"/>
          <p:cNvSpPr/>
          <p:nvPr/>
        </p:nvSpPr>
        <p:spPr>
          <a:xfrm>
            <a:off x="0" y="87086"/>
            <a:ext cx="9144000" cy="461665"/>
          </a:xfrm>
          <a:prstGeom prst="rect">
            <a:avLst/>
          </a:prstGeom>
          <a:solidFill>
            <a:srgbClr val="323F4F"/>
          </a:solidFill>
          <a:ln>
            <a:noFill/>
          </a:ln>
        </p:spPr>
        <p:txBody>
          <a:bodyPr spcFirstLastPara="1" wrap="square" lIns="91425" tIns="45700" rIns="91425" bIns="45700" anchor="t" anchorCtr="0">
            <a:noAutofit/>
          </a:bodyPr>
          <a:lstStyle/>
          <a:p>
            <a:pPr marL="0" marR="0" lvl="0" indent="457200" algn="ctr" rtl="0">
              <a:lnSpc>
                <a:spcPct val="100000"/>
              </a:lnSpc>
              <a:spcBef>
                <a:spcPts val="0"/>
              </a:spcBef>
              <a:spcAft>
                <a:spcPts val="0"/>
              </a:spcAft>
              <a:buClr>
                <a:srgbClr val="000000"/>
              </a:buClr>
              <a:buSzPts val="2400"/>
              <a:buFont typeface="Arial"/>
              <a:buNone/>
            </a:pPr>
            <a:r>
              <a:rPr lang="en-US" sz="2400" b="1" i="1" u="none" strike="noStrike" cap="none">
                <a:solidFill>
                  <a:srgbClr val="FFFF99"/>
                </a:solidFill>
                <a:latin typeface="Calibri"/>
                <a:ea typeface="Calibri"/>
                <a:cs typeface="Calibri"/>
                <a:sym typeface="Calibri"/>
              </a:rPr>
              <a:t>Procedure for imposing Minor Penalty (Rule-27)</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6"/>
          <p:cNvSpPr/>
          <p:nvPr/>
        </p:nvSpPr>
        <p:spPr>
          <a:xfrm>
            <a:off x="0" y="1655335"/>
            <a:ext cx="8855529" cy="6193266"/>
          </a:xfrm>
          <a:prstGeom prst="rect">
            <a:avLst/>
          </a:prstGeom>
          <a:noFill/>
          <a:ln>
            <a:noFill/>
          </a:ln>
        </p:spPr>
        <p:txBody>
          <a:bodyPr spcFirstLastPara="1" wrap="square" lIns="91425" tIns="45700" rIns="91425" bIns="45700" anchor="ctr" anchorCtr="0">
            <a:noAutofit/>
          </a:bodyPr>
          <a:lstStyle/>
          <a:p>
            <a:pPr marL="457200" marR="0" lvl="0" indent="-457200" algn="just" rtl="0">
              <a:lnSpc>
                <a:spcPct val="100000"/>
              </a:lnSpc>
              <a:spcBef>
                <a:spcPts val="0"/>
              </a:spcBef>
              <a:spcAft>
                <a:spcPts val="0"/>
              </a:spcAft>
              <a:buClr>
                <a:schemeClr val="dk1"/>
              </a:buClr>
              <a:buSzPts val="1400"/>
              <a:buFont typeface="Calibri"/>
              <a:buChar char="•"/>
            </a:pPr>
            <a:r>
              <a:rPr lang="en-US" sz="1400" b="1" i="0" u="none" strike="noStrike" cap="none">
                <a:solidFill>
                  <a:schemeClr val="dk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Every delinquent employee has a right to appeal against any penalty order served</a:t>
            </a:r>
            <a:endParaRPr sz="1400" b="0" i="0" u="none" strike="noStrike" cap="none">
              <a:solidFill>
                <a:srgbClr val="00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on him </a:t>
            </a:r>
            <a:r>
              <a:rPr lang="en-US" sz="1800" b="1" i="0" u="none" strike="noStrike" cap="none">
                <a:solidFill>
                  <a:srgbClr val="FF0000"/>
                </a:solidFill>
                <a:latin typeface="Calibri"/>
                <a:ea typeface="Calibri"/>
                <a:cs typeface="Calibri"/>
                <a:sym typeface="Calibri"/>
              </a:rPr>
              <a:t>within a period of 3 months from the date of receipt of such order by him.</a:t>
            </a:r>
            <a:endParaRPr sz="1400" b="0" i="0" u="none" strike="noStrike" cap="none">
              <a:solidFill>
                <a:srgbClr val="FF0000"/>
              </a:solidFill>
              <a:latin typeface="Arial"/>
              <a:ea typeface="Arial"/>
              <a:cs typeface="Arial"/>
              <a:sym typeface="Arial"/>
            </a:endParaRPr>
          </a:p>
          <a:p>
            <a:pPr marL="457200" marR="0" lvl="0" indent="-457200" algn="just" rtl="0">
              <a:lnSpc>
                <a:spcPct val="100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 In case of an appeal against any penalty order the appellate authority considers</a:t>
            </a:r>
            <a:endParaRPr sz="1400" b="0" i="0" u="none" strike="noStrike" cap="none">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a)   whether the procedures of enquiry have been complied with</a:t>
            </a:r>
            <a:endParaRPr sz="1400" b="0" i="0" u="none" strike="noStrike" cap="none">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b)   whether findings of IO are justified</a:t>
            </a:r>
            <a:endParaRPr sz="1400" b="0" i="0" u="none" strike="noStrike" cap="none">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c)   whether penalty imposed is excessive, adequate or inadequate</a:t>
            </a:r>
            <a:endParaRPr sz="1400" b="0" i="0" u="none" strike="noStrike" cap="none">
              <a:solidFill>
                <a:schemeClr val="dk1"/>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&amp; may pass orders confirming, reducing or enhancing the penalty.</a:t>
            </a:r>
            <a:endParaRPr sz="1400" b="0" i="0" u="none" strike="noStrike" cap="none">
              <a:solidFill>
                <a:srgbClr val="00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Calibri"/>
                <a:ea typeface="Calibri"/>
                <a:cs typeface="Calibri"/>
                <a:sym typeface="Calibri"/>
              </a:rPr>
              <a:t>	     </a:t>
            </a:r>
            <a:endParaRPr sz="800" b="1" i="0" u="none" strike="noStrike" cap="none">
              <a:solidFill>
                <a:schemeClr val="dk1"/>
              </a:solidFill>
              <a:latin typeface="Calibri"/>
              <a:ea typeface="Calibri"/>
              <a:cs typeface="Calibri"/>
              <a:sym typeface="Calibri"/>
            </a:endParaRPr>
          </a:p>
          <a:p>
            <a:pPr marL="0" marR="0" lvl="0" indent="45720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Enhancement of penalty can only be made after giving an opportunity to the employee.</a:t>
            </a:r>
            <a:endParaRPr/>
          </a:p>
          <a:p>
            <a:pPr marL="0" marR="0" lvl="0" indent="457200" algn="just" rtl="0">
              <a:lnSpc>
                <a:spcPct val="100000"/>
              </a:lnSpc>
              <a:spcBef>
                <a:spcPts val="0"/>
              </a:spcBef>
              <a:spcAft>
                <a:spcPts val="0"/>
              </a:spcAft>
              <a:buNone/>
            </a:pPr>
            <a:r>
              <a:rPr lang="en-US" sz="2400" b="1" i="1" u="none" strike="noStrike" cap="none">
                <a:solidFill>
                  <a:srgbClr val="FF0000"/>
                </a:solidFill>
                <a:latin typeface="Calibri"/>
                <a:ea typeface="Calibri"/>
                <a:cs typeface="Calibri"/>
                <a:sym typeface="Calibri"/>
              </a:rPr>
              <a:t>Memorial (Rule-40)</a:t>
            </a:r>
            <a:endParaRPr/>
          </a:p>
          <a:p>
            <a:pPr marL="0" marR="0" lvl="1" indent="457200" algn="just"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An employee whose appeal has been rejected by an appellate authority  or in whose case the penalty has been enhanced  either on appeal or on review, may address a memorial to Appropriate Memorial Authority as per schedule of authorities in respect  of the relevant matter </a:t>
            </a:r>
            <a:r>
              <a:rPr lang="en-US" sz="2000" b="1" i="0" u="none" strike="noStrike" cap="none">
                <a:solidFill>
                  <a:srgbClr val="FF0000"/>
                </a:solidFill>
                <a:latin typeface="Calibri"/>
                <a:ea typeface="Calibri"/>
                <a:cs typeface="Calibri"/>
                <a:sym typeface="Calibri"/>
              </a:rPr>
              <a:t>within a period of 6 months from </a:t>
            </a:r>
            <a:r>
              <a:rPr lang="en-US" sz="2000" b="1" i="0" u="none" strike="noStrike" cap="none">
                <a:solidFill>
                  <a:schemeClr val="dk1"/>
                </a:solidFill>
                <a:latin typeface="Calibri"/>
                <a:ea typeface="Calibri"/>
                <a:cs typeface="Calibri"/>
                <a:sym typeface="Calibri"/>
              </a:rPr>
              <a:t>the date of receipt of the order of the appellate authority by him.</a:t>
            </a:r>
            <a:endParaRPr/>
          </a:p>
          <a:p>
            <a:pPr marL="0" marR="0" lvl="1" indent="457200" algn="just" rtl="0">
              <a:lnSpc>
                <a:spcPct val="100000"/>
              </a:lnSpc>
              <a:spcBef>
                <a:spcPts val="0"/>
              </a:spcBef>
              <a:spcAft>
                <a:spcPts val="0"/>
              </a:spcAft>
              <a:buNone/>
            </a:pPr>
            <a:r>
              <a:rPr lang="en-US" sz="1600" b="1" i="1" u="none" strike="noStrike" cap="none">
                <a:solidFill>
                  <a:srgbClr val="FF0000"/>
                </a:solidFill>
                <a:latin typeface="Calibri"/>
                <a:ea typeface="Calibri"/>
                <a:cs typeface="Calibri"/>
                <a:sym typeface="Calibri"/>
              </a:rPr>
              <a:t>Canvassing or outside influence (Rule-41)</a:t>
            </a:r>
            <a:endParaRPr/>
          </a:p>
          <a:p>
            <a:pPr marL="0" marR="0" lvl="1" indent="457200" algn="just"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No employee shall bring any political or outside influence for any matter pertaining to his service.</a:t>
            </a:r>
            <a:endParaRPr/>
          </a:p>
          <a:p>
            <a:pPr marL="0" marR="0" lvl="1" indent="457200" algn="just" rtl="0">
              <a:lnSpc>
                <a:spcPct val="100000"/>
              </a:lnSpc>
              <a:spcBef>
                <a:spcPts val="0"/>
              </a:spcBef>
              <a:spcAft>
                <a:spcPts val="0"/>
              </a:spcAft>
              <a:buNone/>
            </a:pPr>
            <a:r>
              <a:rPr lang="en-US" sz="1800" b="1" i="1" u="none" strike="noStrike" cap="none">
                <a:solidFill>
                  <a:srgbClr val="FF0000"/>
                </a:solidFill>
                <a:latin typeface="Calibri"/>
                <a:ea typeface="Calibri"/>
                <a:cs typeface="Calibri"/>
                <a:sym typeface="Calibri"/>
              </a:rPr>
              <a:t>Interpretation (Rule-42)</a:t>
            </a:r>
            <a:endParaRPr/>
          </a:p>
          <a:p>
            <a:pPr marL="0" marR="0" lvl="1" indent="457200" algn="just"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Any question relating to interpretation of these rules shall be referred to the Board whose decision shall be final.</a:t>
            </a:r>
            <a:endParaRPr sz="2800" b="0" i="0" u="none" strike="noStrike" cap="none">
              <a:solidFill>
                <a:schemeClr val="dk1"/>
              </a:solidFill>
              <a:latin typeface="Calibri"/>
              <a:ea typeface="Calibri"/>
              <a:cs typeface="Calibri"/>
              <a:sym typeface="Calibri"/>
            </a:endParaRPr>
          </a:p>
          <a:p>
            <a:pPr marL="0" marR="0" lvl="1" indent="457200" algn="just" rtl="0">
              <a:lnSpc>
                <a:spcPct val="100000"/>
              </a:lnSpc>
              <a:spcBef>
                <a:spcPts val="0"/>
              </a:spcBef>
              <a:spcAft>
                <a:spcPts val="0"/>
              </a:spcAft>
              <a:buNone/>
            </a:pPr>
            <a:endParaRPr sz="2800" b="0" i="0" u="none" strike="noStrike" cap="none">
              <a:solidFill>
                <a:srgbClr val="FF0000"/>
              </a:solidFill>
              <a:latin typeface="Arial"/>
              <a:ea typeface="Arial"/>
              <a:cs typeface="Arial"/>
              <a:sym typeface="Arial"/>
            </a:endParaRPr>
          </a:p>
          <a:p>
            <a:pPr marL="0" marR="0" lvl="1" indent="457200" algn="just"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1" indent="457200" algn="just" rtl="0">
              <a:lnSpc>
                <a:spcPct val="100000"/>
              </a:lnSpc>
              <a:spcBef>
                <a:spcPts val="0"/>
              </a:spcBef>
              <a:spcAft>
                <a:spcPts val="0"/>
              </a:spcAft>
              <a:buNone/>
            </a:pPr>
            <a:endParaRPr sz="1600" b="0" i="0" u="none" strike="noStrike" cap="none">
              <a:solidFill>
                <a:srgbClr val="FF0000"/>
              </a:solidFill>
              <a:latin typeface="Arial"/>
              <a:ea typeface="Arial"/>
              <a:cs typeface="Arial"/>
              <a:sym typeface="Arial"/>
            </a:endParaRPr>
          </a:p>
          <a:p>
            <a:pPr marL="0" marR="0" lvl="1" indent="457200" algn="just" rtl="0">
              <a:lnSpc>
                <a:spcPct val="100000"/>
              </a:lnSpc>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457200" algn="just" rtl="0">
              <a:lnSpc>
                <a:spcPct val="100000"/>
              </a:lnSpc>
              <a:spcBef>
                <a:spcPts val="0"/>
              </a:spcBef>
              <a:spcAft>
                <a:spcPts val="0"/>
              </a:spcAft>
              <a:buNone/>
            </a:pPr>
            <a:endParaRPr sz="2400" b="0" i="0" u="none" strike="noStrike" cap="none">
              <a:solidFill>
                <a:srgbClr val="FF0000"/>
              </a:solidFill>
              <a:latin typeface="Arial"/>
              <a:ea typeface="Arial"/>
              <a:cs typeface="Arial"/>
              <a:sym typeface="Arial"/>
            </a:endParaRPr>
          </a:p>
          <a:p>
            <a:pPr marL="0" marR="0" lvl="0" indent="45720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714" name="Google Shape;714;p106"/>
          <p:cNvSpPr/>
          <p:nvPr/>
        </p:nvSpPr>
        <p:spPr>
          <a:xfrm>
            <a:off x="0" y="0"/>
            <a:ext cx="9144000" cy="523220"/>
          </a:xfrm>
          <a:prstGeom prst="rect">
            <a:avLst/>
          </a:prstGeom>
          <a:solidFill>
            <a:srgbClr val="323F4F"/>
          </a:solidFill>
          <a:ln>
            <a:noFill/>
          </a:ln>
        </p:spPr>
        <p:txBody>
          <a:bodyPr spcFirstLastPara="1" wrap="square" lIns="91425" tIns="45700" rIns="91425" bIns="45700" anchor="t" anchorCtr="0">
            <a:noAutofit/>
          </a:bodyPr>
          <a:lstStyle/>
          <a:p>
            <a:pPr marL="0" marR="0" lvl="0" indent="457200" algn="just" rtl="0">
              <a:lnSpc>
                <a:spcPct val="100000"/>
              </a:lnSpc>
              <a:spcBef>
                <a:spcPts val="0"/>
              </a:spcBef>
              <a:spcAft>
                <a:spcPts val="0"/>
              </a:spcAft>
              <a:buClr>
                <a:srgbClr val="000000"/>
              </a:buClr>
              <a:buSzPts val="2800"/>
              <a:buFont typeface="Arial"/>
              <a:buNone/>
            </a:pPr>
            <a:r>
              <a:rPr lang="en-US" sz="2800" b="1" i="1" u="none" strike="noStrike" cap="none">
                <a:solidFill>
                  <a:srgbClr val="FFFF99"/>
                </a:solidFill>
                <a:latin typeface="Calibri"/>
                <a:ea typeface="Calibri"/>
                <a:cs typeface="Calibri"/>
                <a:sym typeface="Calibri"/>
              </a:rPr>
              <a:t>Appeal (Rule-31 to 37)</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7"/>
          <p:cNvSpPr txBox="1">
            <a:spLocks noGrp="1"/>
          </p:cNvSpPr>
          <p:nvPr>
            <p:ph type="title"/>
          </p:nvPr>
        </p:nvSpPr>
        <p:spPr>
          <a:xfrm>
            <a:off x="1066800" y="2438400"/>
            <a:ext cx="7848600" cy="99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6000">
                <a:solidFill>
                  <a:srgbClr val="FF0000"/>
                </a:solidFill>
              </a:rPr>
              <a:t>THANK YOU</a:t>
            </a:r>
            <a:endParaRPr sz="60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14209</Words>
  <Application>Microsoft Office PowerPoint</Application>
  <PresentationFormat>On-screen Show (4:3)</PresentationFormat>
  <Paragraphs>1670</Paragraphs>
  <Slides>96</Slides>
  <Notes>95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96</vt:i4>
      </vt:variant>
    </vt:vector>
  </HeadingPairs>
  <TitlesOfParts>
    <vt:vector size="110" baseType="lpstr">
      <vt:lpstr>Tahoma</vt:lpstr>
      <vt:lpstr>Impact</vt:lpstr>
      <vt:lpstr>Arimo</vt:lpstr>
      <vt:lpstr>Arial Black</vt:lpstr>
      <vt:lpstr>Trebuchet MS</vt:lpstr>
      <vt:lpstr>Candara</vt:lpstr>
      <vt:lpstr>Federo</vt:lpstr>
      <vt:lpstr>Merriweather</vt:lpstr>
      <vt:lpstr>Calibri</vt:lpstr>
      <vt:lpstr>Libre Baskerville</vt:lpstr>
      <vt:lpstr>Noto Sans Symbols</vt:lpstr>
      <vt:lpstr>Arial</vt:lpstr>
      <vt:lpstr>Times New Roman</vt:lpstr>
      <vt:lpstr>Office Theme</vt:lpstr>
      <vt:lpstr>HR SNAPSHOTS PE 2022 </vt:lpstr>
      <vt:lpstr>CORE BENEFITS</vt:lpstr>
      <vt:lpstr>      PAY SCALES CLASS I  </vt:lpstr>
      <vt:lpstr>Stagnation Increments:</vt:lpstr>
      <vt:lpstr>PAY SCALES &amp; STAGNATION INCREMENTS OF CLASS III/IV EMPLOYEES </vt:lpstr>
      <vt:lpstr>Based on the All India Average Consumer Price Index for Industrial Workers (In the series 1960 = 100 ) as published in the Indian Labor Journal or the Gazette of India on quarterly basis for every four points rise or fall. Rate of DA: 4708 point-----0.10% of Basic pay    </vt:lpstr>
      <vt:lpstr>HOUSE RENT ALLOWANCE (HRA) </vt:lpstr>
      <vt:lpstr>CITY COMPENSATORY ALLOWANCE (CCA) 01/08/2012 </vt:lpstr>
      <vt:lpstr>TRANSPORT ALLOWANCE 01/08/2012  </vt:lpstr>
      <vt:lpstr>GRADUATION ALLOWANCE (For Assistants)                                             01/08/2012</vt:lpstr>
      <vt:lpstr>PowerPoint Presentation</vt:lpstr>
      <vt:lpstr>FIXED PERSONAL ALLOWANCE (FPA) 01/08/2012</vt:lpstr>
      <vt:lpstr>HILL STATION ALLOWANCE 01/02/2016 </vt:lpstr>
      <vt:lpstr> KIT ALLOWANCE wef 01/02/2016</vt:lpstr>
      <vt:lpstr>Allowance for Technical Qualifications for Class II &amp; III/IV employees:(01/08/2012)</vt:lpstr>
      <vt:lpstr>Functional Allowance payable to Class III/IV employees(01/08/2012)</vt:lpstr>
      <vt:lpstr>PowerPoint Presentation</vt:lpstr>
      <vt:lpstr>NON CORE BENEFITS</vt:lpstr>
      <vt:lpstr> LEAVES  (CANNOT BE CLAIMED AS MATTER OF RIGHT—PRIOR SANCTION REQUIRED)</vt:lpstr>
      <vt:lpstr> CONJUNCTION/CONTINUATION RULES: (1) Casual Leave in continuation of or in conjunction with Examination Leave, Quarantine Leave or Leave on Loss of pay. (2) Earned Leave in continuation of or in conjunction with Sick Leave, Maternity Leave, Examination Leave, Quarantine Leave, or Leave on Loss of Pay; </vt:lpstr>
      <vt:lpstr>SPECIAL LEAVES</vt:lpstr>
      <vt:lpstr>PowerPoint Presentation</vt:lpstr>
      <vt:lpstr>Extra ordinary Leave for joining spouse on Foreign posting</vt:lpstr>
      <vt:lpstr>LEAVE ENCASHMENT</vt:lpstr>
      <vt:lpstr>TA &amp; DA  (On Tour over 8 kms from outer ML excl UA limits)</vt:lpstr>
      <vt:lpstr>Officers in Scale II and III will be entitled for air travel while on tour and on transfer, if the distance involved, relating to the said/subject travel, is more than 1000 kms. by surface distance as per the following details :-  1. By Air (Economy Class) provided the air fare does not exceed 125% of the entitled rail (Rajdhani/Duronto Express, if plying on the route) fare, if the distance involved in not exceeding 1000 kms surface distance.  In case of travel by Steamer the Officers may travel by the highest class.  2. By Air (Economy Class), if the distance involved is more than 1000 kms.by surface distance.  3. Insurance protection for travel of official tour by Air : 1. Any officer travelling on official duty by Air may be allowed reimbursement of the premium for air insurance cover. This insurance protection cannot be granted to officer undertaking travel by modes other than Air.  2. An officer may, if he so desires, take out at his own cost an annual personal accident insurance, which provides cover for the air journeys to be undertaken on official duty: DGM &amp; above Rs. 5 Lacs Chief Manager / Manager Rs. 3 lacs AO /AM/ Dy. Manager Rs. 2 Lacs.</vt:lpstr>
      <vt:lpstr>In cases where the officers get the facility of guest house accommodation provided by the Company/Government/Public Sector Undertakings or staying with relatives, friends or acquaintance halting allowance will be paid in full.   When Boarding and Lodging are provided free by the client to an officer on tour such officer will be allowed 25% of the usual halting allowance admissible to him to cover the incidentals during the period of stay at the place of tour.</vt:lpstr>
      <vt:lpstr>In case of Officiating Officiating for officers is allowed for a period exceeding 15 days. Where such officiating  arrangement, according to existing rules, is done it would be in order to pay both officiating allowance and travelling and halting allowance admissible to the officers if he has been deputed to hold temporary charge of post in the higher category at a station other than his headquarters.</vt:lpstr>
      <vt:lpstr>Hotel Charges : 01/01/2013</vt:lpstr>
      <vt:lpstr>Daily Halting Allowance : (Revised 05/01/2017)</vt:lpstr>
      <vt:lpstr>Leave Travel Subsidy: Confirmed employees with sanctioned leave only</vt:lpstr>
      <vt:lpstr>PowerPoint Presentation</vt:lpstr>
      <vt:lpstr>PowerPoint Presentation</vt:lpstr>
      <vt:lpstr>Transfer Benefits for Officers </vt:lpstr>
      <vt:lpstr>PowerPoint Presentation</vt:lpstr>
      <vt:lpstr>Company Accommodation</vt:lpstr>
      <vt:lpstr>Revised Rent Limits for eligible/entitled Officers w.e.f.  01/06/2018 (incl. society maint. Chgs)</vt:lpstr>
      <vt:lpstr>REIMBURSEMENT OF EXPENDITURE ON NEWSPAPER &amp; PERIODICALS FOR CLASS-I OFFICERS </vt:lpstr>
      <vt:lpstr>Reimbursement for purchase of Briefcase/Leather Bag to Officers &amp; Development Officers (other than Administration)                                                 W.e.f.&gt;&gt;01/09/2014</vt:lpstr>
      <vt:lpstr>VEHICLE LOAN</vt:lpstr>
      <vt:lpstr>Lump sum Domiciliary Medical Benefit </vt:lpstr>
      <vt:lpstr>Honorarium, Functional Allowance &amp; Conveyance for Officers &amp; Visiting faculties in Training Centres</vt:lpstr>
      <vt:lpstr>ANNUAL GROUP MEDICLAIM POLICY ON FLOATER BASIS (Revised w.e.f 01.04.2017)</vt:lpstr>
      <vt:lpstr>PowerPoint Presentation</vt:lpstr>
      <vt:lpstr>PowerPoint Presentation</vt:lpstr>
      <vt:lpstr>PowerPoint Presentation</vt:lpstr>
      <vt:lpstr>Group Personal Accident (GPA):  </vt:lpstr>
      <vt:lpstr>                                            </vt:lpstr>
      <vt:lpstr>  HOUSING LOAN  </vt:lpstr>
      <vt:lpstr>PowerPoint Presentation</vt:lpstr>
      <vt:lpstr>PowerPoint Presentation</vt:lpstr>
      <vt:lpstr>PowerPoint Presentation</vt:lpstr>
      <vt:lpstr>PowerPoint Presentation</vt:lpstr>
      <vt:lpstr>PowerPoint Presentation</vt:lpstr>
      <vt:lpstr>PowerPoint Presentation</vt:lpstr>
      <vt:lpstr>RETIREMENT BENEFITS</vt:lpstr>
      <vt:lpstr>PowerPoint Presentation</vt:lpstr>
      <vt:lpstr>PowerPoint Presentation</vt:lpstr>
      <vt:lpstr>PowerPoint Presentation</vt:lpstr>
      <vt:lpstr>PowerPoint Presentation</vt:lpstr>
      <vt:lpstr>PowerPoint Presentation</vt:lpstr>
      <vt:lpstr>PowerPoint Presentation</vt:lpstr>
      <vt:lpstr>    </vt:lpstr>
      <vt:lpstr>Welfare Schemes available under Dr. Babasaheb Ambedkar Welfare Trust of GIC &amp; GIPSA Companies </vt:lpstr>
      <vt:lpstr>ESTABLISHMENT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Scheme of weightage for various criteria: </vt:lpstr>
      <vt:lpstr>PowerPoint Presentation</vt:lpstr>
      <vt:lpstr>  2. FILLING UP UNFILLED VACANCIES UNDER PARA 13.2 IN A       PROMOTION-ZONE Unfilled vacancies for promotion to the cadre of Scale-I under Para 13.2 under any category (UR/SC/ST) in zone, after offering promotion from Contingency List, shall be filled up by selecting candidates from other zones who are eligible to be considered for the promotion and give consent for Out of Zone posting on promotion.  A. Option to be obtained at the time of applying for promotion under para 13.2  B. Common Ranking List (All Zones) shall be prepared in the each category, in the descending order of marks obtained, of the candidates who opted for out of zone promotion and have not been offered promotion in their respective zones.  3.Effect of Non-acceptance of Promotion :- On refusal/ non-acceptance of promotion, the employee shall forfeit his/her right to be considered for promotion to that cadre in next one (01) Promotion Exercise</vt:lpstr>
      <vt:lpstr>PowerPoint Presentation</vt:lpstr>
      <vt:lpstr>PowerPoint Presentation</vt:lpstr>
      <vt:lpstr>PowerPoint Presentation</vt:lpstr>
      <vt:lpstr>PowerPoint Presentation</vt:lpstr>
      <vt:lpstr>PowerPoint Presentation</vt:lpstr>
      <vt:lpstr>       Rs. 10 lakh, 2 children. Rate: 8%--Boy. 7.8%--Girl (simple interest).  ELIGIBILITY : CONFIRMED WHOLE TIME SALARIED EMPLOYEES WITH 5 YEARS SERVICE. MAXIMUM 10 LACS FOR EACH CHILD AND FOR MAX OF TWO CHILDREN DURING ENTIRE SERVICE REPAYMENT PERIOD :-  10 YEARS FOLLOWING THE MONTH OF DISBURSEMENT OF ADVANCE.   IF REMAINING PERIOD OF SERVICE IS LESS THAN 10 YEARS THEN THE OUTSTANDING ADVANCE WOULD BE RECOVERED FROM HIS/HER TERMINAL DUES. EDUCATION ADVANCE FOR COVERING EXPENSES LIKE ADMISSION FEE, TUTION FEE PAYABLE TO INSTITUTION/SCHOOL, NON REFUNDABLE CHARGES PAYABLE FOR HOSTEL FOR HIS/HER DEPENDANT CHILDREN PERSUING HIGHER STUDIES, PROFESSIONAL COURSES IN INDIA AND/OR ABROAD. 1. STUDIES IN INDIA :-   A. GRADUATION/POST GRADUATION INCLUDING REGULAR, TECH. AND PROFESSIONAL DEGREE/DIPLOMA COURSES CONDUCTED BY COLLEGE/UNIVERSITY APPROVED BY UGC/AICTE/ BAR COUNCIL OF INDIA ETC. B. REGULAR DEGREE/DIPLOMA COURSES BY IIT, IIM ETC. C. TEACHER TRAINING/ NURSING COURSES APPROVED BY CENTRAL/STATE GOVT. D. REGULAR DEGREE/DIPLOMA COURSES LIKE AERONAUTICAL, PILOT TRNG, SHIPPING ETC APPROVED BY DIRECTOR GENERAL OF CIVIL AVIATION/SHIPPING. 2. STUDIES ABROAD  -      GRADUATION/POST GRADUATION /DIPLOMA//DEGREE INCLUDING REGULAR TECHNICAL AND PROFESSIONAL DEGREE/DIPLOMA COURSES OFFERED BY REPUTED /ACCREDITED UNIVERSITIES/INSTITUTES. THE ENTITLED AMOUNT OF ADVANCE WILL BE EQUIVALENT TO 85% OF AMOUNT AVAILABLE/ACCRUED TO THE EMPLOYEE ON THE DATE OF APPLICATION OF ADVANCE BY WAY OF GRATUITY/PF/GSLIP ETC. </vt:lpstr>
      <vt:lpstr>SCHEME FOR APPOINTMENT ON COMPASSIONATE GROUNDS</vt:lpstr>
      <vt:lpstr>NATIONAL INSURANCE COMPANY  (CONDUCT,DISCIPLINE &amp; APPEAL) RULES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 SNAPSHOTS PE 2022 </dc:title>
  <dc:creator>Localnic</dc:creator>
  <cp:lastModifiedBy>Localnic</cp:lastModifiedBy>
  <cp:revision>8</cp:revision>
  <dcterms:modified xsi:type="dcterms:W3CDTF">2022-04-07T18:49:38Z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35b769f1-27c7-485d-ae2d-e47a6bb6b77f</vt:lpwstr>
  </property>
  <property fmtid="{D5CDD505-2E9C-101B-9397-08002B2CF9AE}" pid="3" name="Classification">
    <vt:lpwstr>NIC_R3STR1CT3D</vt:lpwstr>
  </property>
</Properties>
</file>