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0"/>
  </p:notesMasterIdLst>
  <p:sldIdLst>
    <p:sldId id="256" r:id="rId2"/>
    <p:sldId id="259" r:id="rId3"/>
    <p:sldId id="262" r:id="rId4"/>
    <p:sldId id="263" r:id="rId5"/>
    <p:sldId id="284" r:id="rId6"/>
    <p:sldId id="285" r:id="rId7"/>
    <p:sldId id="286" r:id="rId8"/>
    <p:sldId id="28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980F51-6444-4B3B-A6C0-E0F5BC281B94}" type="datetimeFigureOut">
              <a:rPr lang="en-IN" smtClean="0"/>
              <a:t>13-08-2021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7D4789-6243-448D-9B4F-33AFA83F331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728236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8/13/2021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8/13/2021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8/13/2021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8/13/2021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 smtClean="0"/>
              <a:t>Industrial All Risk 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N" dirty="0"/>
          </a:p>
        </p:txBody>
      </p:sp>
      <p:pic>
        <p:nvPicPr>
          <p:cNvPr id="4" name="Picture 3" descr="LOG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38966" y="293980"/>
            <a:ext cx="2643206" cy="928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3933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>
                <a:latin typeface="Arial Rounded MT Bold" pitchFamily="34" charset="0"/>
              </a:rPr>
              <a:t>Scope of Covers (</a:t>
            </a:r>
            <a:r>
              <a:rPr lang="en-IN" dirty="0" smtClean="0">
                <a:latin typeface="Arial Rounded MT Bold" pitchFamily="34" charset="0"/>
              </a:rPr>
              <a:t>IAR)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905000"/>
            <a:ext cx="8915400" cy="4006222"/>
          </a:xfrm>
        </p:spPr>
        <p:txBody>
          <a:bodyPr/>
          <a:lstStyle/>
          <a:p>
            <a:pPr lvl="1">
              <a:buFont typeface="Wingdings" pitchFamily="2" charset="2"/>
              <a:buChar char="ü"/>
            </a:pPr>
            <a:r>
              <a:rPr lang="en-GB" dirty="0">
                <a:latin typeface="Arial Rounded MT Bold" pitchFamily="34" charset="0"/>
              </a:rPr>
              <a:t>Section I   -  Material Damage covering</a:t>
            </a:r>
          </a:p>
          <a:p>
            <a:pPr lvl="1">
              <a:spcBef>
                <a:spcPct val="0"/>
              </a:spcBef>
            </a:pPr>
            <a:r>
              <a:rPr lang="en-GB" sz="1400" dirty="0">
                <a:latin typeface="Arial Rounded MT Bold" pitchFamily="34" charset="0"/>
              </a:rPr>
              <a:t>	-  </a:t>
            </a:r>
            <a:r>
              <a:rPr lang="en-GB" dirty="0">
                <a:latin typeface="Arial Rounded MT Bold" pitchFamily="34" charset="0"/>
              </a:rPr>
              <a:t>Fire and all Special Perils</a:t>
            </a:r>
          </a:p>
          <a:p>
            <a:pPr lvl="1">
              <a:spcBef>
                <a:spcPct val="0"/>
              </a:spcBef>
            </a:pPr>
            <a:r>
              <a:rPr lang="en-GB" dirty="0">
                <a:latin typeface="Arial Rounded MT Bold" pitchFamily="34" charset="0"/>
              </a:rPr>
              <a:t>	- Burglary</a:t>
            </a:r>
          </a:p>
          <a:p>
            <a:pPr lvl="1">
              <a:spcBef>
                <a:spcPct val="0"/>
              </a:spcBef>
            </a:pPr>
            <a:r>
              <a:rPr lang="en-GB" dirty="0">
                <a:latin typeface="Arial Rounded MT Bold" pitchFamily="34" charset="0"/>
              </a:rPr>
              <a:t>	- Machinery Breakdown/Boiler Explosion/Electronic Equipment Insurance</a:t>
            </a:r>
            <a:endParaRPr lang="en-US" dirty="0">
              <a:latin typeface="Arial Rounded MT Bold" pitchFamily="34" charset="0"/>
            </a:endParaRPr>
          </a:p>
          <a:p>
            <a:pPr lvl="1">
              <a:buFont typeface="Wingdings" pitchFamily="2" charset="2"/>
              <a:buChar char="ü"/>
            </a:pPr>
            <a:r>
              <a:rPr lang="en-GB" dirty="0">
                <a:latin typeface="Arial Rounded MT Bold" pitchFamily="34" charset="0"/>
              </a:rPr>
              <a:t> Section II  -  Business Interruption</a:t>
            </a:r>
            <a:endParaRPr lang="en-US" dirty="0">
              <a:latin typeface="Arial Rounded MT Bold" pitchFamily="34" charset="0"/>
            </a:endParaRPr>
          </a:p>
          <a:p>
            <a:pPr lvl="1"/>
            <a:r>
              <a:rPr lang="en-GB" dirty="0">
                <a:latin typeface="Arial Rounded MT Bold" pitchFamily="34" charset="0"/>
              </a:rPr>
              <a:t>	- Business Interruption (Fire and all Special Perils)</a:t>
            </a:r>
          </a:p>
          <a:p>
            <a:pPr lvl="1"/>
            <a:r>
              <a:rPr lang="en-GB" dirty="0">
                <a:latin typeface="Arial Rounded MT Bold" pitchFamily="34" charset="0"/>
              </a:rPr>
              <a:t>	- Business Interruption (Machinery Breakdown) – OPTIONAL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516339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571612"/>
            <a:ext cx="8915400" cy="4339610"/>
          </a:xfrm>
        </p:spPr>
        <p:txBody>
          <a:bodyPr>
            <a:normAutofit/>
          </a:bodyPr>
          <a:lstStyle/>
          <a:p>
            <a:pPr lvl="1">
              <a:buFont typeface="Wingdings" pitchFamily="2" charset="2"/>
              <a:buChar char="ü"/>
            </a:pPr>
            <a:r>
              <a:rPr lang="en-IN" dirty="0" smtClean="0">
                <a:latin typeface="Arial Rounded MT Bold" pitchFamily="34" charset="0"/>
              </a:rPr>
              <a:t>Fire, lightning, explosion</a:t>
            </a:r>
          </a:p>
          <a:p>
            <a:pPr lvl="1">
              <a:buFont typeface="Wingdings" pitchFamily="2" charset="2"/>
              <a:buChar char="ü"/>
            </a:pPr>
            <a:r>
              <a:rPr lang="en-IN" dirty="0" smtClean="0">
                <a:latin typeface="Arial Rounded MT Bold" pitchFamily="34" charset="0"/>
              </a:rPr>
              <a:t>Flood, inundation</a:t>
            </a:r>
          </a:p>
          <a:p>
            <a:pPr lvl="1">
              <a:buFont typeface="Wingdings" pitchFamily="2" charset="2"/>
              <a:buChar char="ü"/>
            </a:pPr>
            <a:r>
              <a:rPr lang="en-IN" dirty="0" smtClean="0">
                <a:latin typeface="Arial Rounded MT Bold" pitchFamily="34" charset="0"/>
              </a:rPr>
              <a:t>Windstorm of any kind</a:t>
            </a:r>
          </a:p>
          <a:p>
            <a:pPr lvl="1">
              <a:buFont typeface="Wingdings" pitchFamily="2" charset="2"/>
              <a:buChar char="ü"/>
            </a:pPr>
            <a:r>
              <a:rPr lang="en-IN" dirty="0" smtClean="0">
                <a:latin typeface="Arial Rounded MT Bold" pitchFamily="34" charset="0"/>
              </a:rPr>
              <a:t>Earthquake</a:t>
            </a:r>
          </a:p>
          <a:p>
            <a:pPr lvl="1">
              <a:buFont typeface="Wingdings" pitchFamily="2" charset="2"/>
              <a:buChar char="ü"/>
            </a:pPr>
            <a:r>
              <a:rPr lang="en-IN" dirty="0" smtClean="0">
                <a:solidFill>
                  <a:srgbClr val="FF0000"/>
                </a:solidFill>
                <a:latin typeface="Arial Rounded MT Bold" pitchFamily="34" charset="0"/>
              </a:rPr>
              <a:t>Theft, burglary</a:t>
            </a:r>
          </a:p>
          <a:p>
            <a:pPr lvl="1">
              <a:buFont typeface="Wingdings" pitchFamily="2" charset="2"/>
              <a:buChar char="ü"/>
            </a:pPr>
            <a:r>
              <a:rPr lang="en-IN" dirty="0" smtClean="0">
                <a:latin typeface="Arial Rounded MT Bold" pitchFamily="34" charset="0"/>
              </a:rPr>
              <a:t>Negligence,</a:t>
            </a:r>
          </a:p>
          <a:p>
            <a:pPr lvl="1">
              <a:buFont typeface="Wingdings" pitchFamily="2" charset="2"/>
              <a:buChar char="ü"/>
            </a:pPr>
            <a:r>
              <a:rPr lang="en-IN" dirty="0" smtClean="0">
                <a:latin typeface="Arial Rounded MT Bold" pitchFamily="34" charset="0"/>
              </a:rPr>
              <a:t>Malicious acts, </a:t>
            </a:r>
          </a:p>
          <a:p>
            <a:pPr lvl="1">
              <a:buFont typeface="Wingdings" pitchFamily="2" charset="2"/>
              <a:buChar char="ü"/>
            </a:pPr>
            <a:r>
              <a:rPr lang="en-IN" dirty="0" smtClean="0">
                <a:latin typeface="Arial Rounded MT Bold" pitchFamily="34" charset="0"/>
              </a:rPr>
              <a:t>Riots and Strikes</a:t>
            </a:r>
          </a:p>
          <a:p>
            <a:pPr lvl="1">
              <a:buFont typeface="Wingdings" pitchFamily="2" charset="2"/>
              <a:buChar char="ü"/>
            </a:pPr>
            <a:r>
              <a:rPr lang="en-IN" dirty="0" smtClean="0">
                <a:latin typeface="Arial Rounded MT Bold" pitchFamily="34" charset="0"/>
              </a:rPr>
              <a:t>Short-circuit, arcing, excess voltage</a:t>
            </a:r>
          </a:p>
          <a:p>
            <a:endParaRPr lang="en-IN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428612"/>
            <a:ext cx="8229600" cy="1143000"/>
          </a:xfrm>
        </p:spPr>
        <p:txBody>
          <a:bodyPr>
            <a:noAutofit/>
          </a:bodyPr>
          <a:lstStyle/>
          <a:p>
            <a:r>
              <a:rPr lang="en-IN" dirty="0">
                <a:solidFill>
                  <a:srgbClr val="7030A0"/>
                </a:solidFill>
                <a:latin typeface="Arial Rounded MT Bold" pitchFamily="34" charset="0"/>
              </a:rPr>
              <a:t>Indemnify due to </a:t>
            </a:r>
            <a:br>
              <a:rPr lang="en-IN" dirty="0">
                <a:solidFill>
                  <a:srgbClr val="7030A0"/>
                </a:solidFill>
                <a:latin typeface="Arial Rounded MT Bold" pitchFamily="34" charset="0"/>
              </a:rPr>
            </a:b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566208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Font typeface="Wingdings" pitchFamily="2" charset="2"/>
              <a:buChar char="ü"/>
            </a:pPr>
            <a:r>
              <a:rPr lang="en-IN" dirty="0" smtClean="0">
                <a:latin typeface="Arial Rounded MT Bold" pitchFamily="34" charset="0"/>
              </a:rPr>
              <a:t>War or warlike operations </a:t>
            </a:r>
          </a:p>
          <a:p>
            <a:pPr lvl="1">
              <a:buFont typeface="Wingdings" pitchFamily="2" charset="2"/>
              <a:buChar char="ü"/>
            </a:pPr>
            <a:r>
              <a:rPr lang="en-IN" dirty="0" smtClean="0">
                <a:latin typeface="Arial Rounded MT Bold" pitchFamily="34" charset="0"/>
              </a:rPr>
              <a:t>Nuclear reaction, nuclear radiation or radioactive contamination</a:t>
            </a:r>
          </a:p>
          <a:p>
            <a:pPr lvl="1">
              <a:buFont typeface="Wingdings" pitchFamily="2" charset="2"/>
              <a:buChar char="ü"/>
            </a:pPr>
            <a:r>
              <a:rPr lang="en-IN" dirty="0" smtClean="0">
                <a:latin typeface="Arial Rounded MT Bold" pitchFamily="34" charset="0"/>
              </a:rPr>
              <a:t>Wilful acts or wilful negligence of the insured or of his representatives</a:t>
            </a:r>
          </a:p>
          <a:p>
            <a:pPr lvl="1">
              <a:buFont typeface="Wingdings" pitchFamily="2" charset="2"/>
              <a:buChar char="ü"/>
            </a:pPr>
            <a:r>
              <a:rPr lang="en-IN" dirty="0" smtClean="0">
                <a:latin typeface="Arial Rounded MT Bold" pitchFamily="34" charset="0"/>
              </a:rPr>
              <a:t>Penalties, losses due to delay, lack of performance, loss of contract,</a:t>
            </a:r>
          </a:p>
          <a:p>
            <a:pPr lvl="1">
              <a:buFont typeface="Wingdings" pitchFamily="2" charset="2"/>
              <a:buChar char="ü"/>
            </a:pPr>
            <a:r>
              <a:rPr lang="en-IN" dirty="0" smtClean="0">
                <a:latin typeface="Arial Rounded MT Bold" pitchFamily="34" charset="0"/>
              </a:rPr>
              <a:t>Wear and tear</a:t>
            </a:r>
            <a:endParaRPr lang="en-IN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428612"/>
            <a:ext cx="8229600" cy="1143000"/>
          </a:xfrm>
        </p:spPr>
        <p:txBody>
          <a:bodyPr>
            <a:noAutofit/>
          </a:bodyPr>
          <a:lstStyle/>
          <a:p>
            <a:r>
              <a:rPr lang="en-IN" dirty="0">
                <a:solidFill>
                  <a:srgbClr val="7030A0"/>
                </a:solidFill>
                <a:latin typeface="Arial Rounded MT Bold" pitchFamily="34" charset="0"/>
              </a:rPr>
              <a:t>Excluded  perils-</a:t>
            </a:r>
            <a:br>
              <a:rPr lang="en-IN" dirty="0">
                <a:solidFill>
                  <a:srgbClr val="7030A0"/>
                </a:solidFill>
                <a:latin typeface="Arial Rounded MT Bold" pitchFamily="34" charset="0"/>
              </a:rPr>
            </a:b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819636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Salient Features 		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Underinsurance up to 15% is </a:t>
            </a:r>
            <a:r>
              <a:rPr lang="en-IN" dirty="0" smtClean="0"/>
              <a:t>waived</a:t>
            </a:r>
          </a:p>
          <a:p>
            <a:r>
              <a:rPr lang="en-IN" dirty="0"/>
              <a:t>Transit risk within the premises is </a:t>
            </a:r>
            <a:r>
              <a:rPr lang="en-IN" dirty="0" smtClean="0"/>
              <a:t>covered</a:t>
            </a:r>
          </a:p>
          <a:p>
            <a:r>
              <a:rPr lang="en-IN" dirty="0"/>
              <a:t>Burglary &amp; other accidental damage </a:t>
            </a:r>
            <a:r>
              <a:rPr lang="en-IN" dirty="0" smtClean="0"/>
              <a:t>cover</a:t>
            </a:r>
          </a:p>
          <a:p>
            <a:r>
              <a:rPr lang="en-IN" dirty="0"/>
              <a:t>No depreciation is </a:t>
            </a:r>
            <a:r>
              <a:rPr lang="en-IN" dirty="0" smtClean="0"/>
              <a:t>deducted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116260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Reinstatement Value Clause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only </a:t>
            </a:r>
            <a:r>
              <a:rPr lang="en-IN" dirty="0"/>
              <a:t>building and/or machinery and furniture, fixtures and fittings</a:t>
            </a:r>
            <a:r>
              <a:rPr lang="en-IN" dirty="0" smtClean="0"/>
              <a:t>,</a:t>
            </a:r>
          </a:p>
          <a:p>
            <a:r>
              <a:rPr lang="en-IN" dirty="0" smtClean="0"/>
              <a:t>The </a:t>
            </a:r>
            <a:r>
              <a:rPr lang="en-IN" dirty="0"/>
              <a:t>basis of settlement in the event of destruction is the cost of re‐building of the building or for the plant and machinery, the cost of replacement/ reinstatement of similar property in a condition equal to but not or more expensive that its condition when new</a:t>
            </a:r>
            <a:r>
              <a:rPr lang="en-IN" dirty="0" smtClean="0"/>
              <a:t>.</a:t>
            </a:r>
          </a:p>
          <a:p>
            <a:pPr algn="just"/>
            <a:r>
              <a:rPr lang="en-IN" dirty="0" smtClean="0"/>
              <a:t> </a:t>
            </a:r>
            <a:r>
              <a:rPr lang="en-IN" dirty="0"/>
              <a:t>In other words, the settlement is on </a:t>
            </a:r>
            <a:r>
              <a:rPr lang="en-IN" dirty="0">
                <a:solidFill>
                  <a:srgbClr val="FF0000"/>
                </a:solidFill>
              </a:rPr>
              <a:t>the new for old basis</a:t>
            </a:r>
            <a:r>
              <a:rPr lang="en-IN" dirty="0"/>
              <a:t>. The Reinstatement Policy, therefore, seeks to place the insured in a position better than the one which he enjoyed immediately before the loss</a:t>
            </a:r>
            <a:r>
              <a:rPr lang="en-IN" dirty="0" smtClean="0"/>
              <a:t>.</a:t>
            </a:r>
          </a:p>
          <a:p>
            <a:pPr algn="just"/>
            <a:r>
              <a:rPr lang="en-IN" dirty="0"/>
              <a:t>NO DEPRECIATION IS DEDUCTED </a:t>
            </a:r>
            <a:r>
              <a:rPr lang="en-IN" dirty="0" smtClean="0"/>
              <a:t>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127130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Refund of Premium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Under FLOP adjustment may be till 50% of premium whereas the adjustment in IAR has to be 33 1/3% of premium</a:t>
            </a:r>
          </a:p>
          <a:p>
            <a:endParaRPr lang="en-IN" dirty="0"/>
          </a:p>
          <a:p>
            <a:r>
              <a:rPr lang="en-IN" dirty="0" smtClean="0"/>
              <a:t>Under FLOP refund within 12 months of expiry whereas in IAR it is </a:t>
            </a:r>
            <a:r>
              <a:rPr lang="en-IN" smtClean="0"/>
              <a:t>9 months</a:t>
            </a:r>
            <a:endParaRPr lang="en-IN" dirty="0" smtClean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262402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952861" y="3028820"/>
            <a:ext cx="4353435" cy="900246"/>
          </a:xfrm>
          <a:prstGeom prst="rect">
            <a:avLst/>
          </a:prstGeom>
          <a:noFill/>
        </p:spPr>
        <p:txBody>
          <a:bodyPr vert="horz" wrap="none" lIns="68580" tIns="34290" rIns="68580" bIns="34290" rtlCol="0">
            <a:spAutoFit/>
          </a:bodyPr>
          <a:lstStyle/>
          <a:p>
            <a:pPr algn="ctr" eaLnBrk="1" hangingPunct="1">
              <a:buNone/>
              <a:defRPr/>
            </a:pPr>
            <a:r>
              <a:rPr lang="en-US" sz="5400" b="1" i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000099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2052123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76</TotalTime>
  <Words>269</Words>
  <Application>Microsoft Office PowerPoint</Application>
  <PresentationFormat>Widescreen</PresentationFormat>
  <Paragraphs>40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Arial Rounded MT Bold</vt:lpstr>
      <vt:lpstr>Calibri</vt:lpstr>
      <vt:lpstr>Century Gothic</vt:lpstr>
      <vt:lpstr>Wingdings</vt:lpstr>
      <vt:lpstr>Wingdings 3</vt:lpstr>
      <vt:lpstr>Wisp</vt:lpstr>
      <vt:lpstr>Industrial All Risk </vt:lpstr>
      <vt:lpstr>Scope of Covers (IAR)</vt:lpstr>
      <vt:lpstr>Indemnify due to  </vt:lpstr>
      <vt:lpstr>Excluded  perils- </vt:lpstr>
      <vt:lpstr>Salient Features   </vt:lpstr>
      <vt:lpstr>Reinstatement Value Clause </vt:lpstr>
      <vt:lpstr>Refund of Premium</vt:lpstr>
      <vt:lpstr>PowerPoint Presentation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Presentation on Mega &amp; Specialized Risk</dc:title>
  <dc:creator>Shashwat Srivastava</dc:creator>
  <cp:lastModifiedBy>Shashwat Srivastava</cp:lastModifiedBy>
  <cp:revision>10</cp:revision>
  <dcterms:created xsi:type="dcterms:W3CDTF">2021-08-06T06:53:45Z</dcterms:created>
  <dcterms:modified xsi:type="dcterms:W3CDTF">2021-08-13T10:22:05Z</dcterms:modified>
</cp:coreProperties>
</file>