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2" r:id="rId4"/>
    <p:sldId id="263" r:id="rId5"/>
    <p:sldId id="284" r:id="rId6"/>
    <p:sldId id="285" r:id="rId7"/>
    <p:sldId id="286" r:id="rId8"/>
    <p:sldId id="28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80F51-6444-4B3B-A6C0-E0F5BC281B94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D4789-6243-448D-9B4F-33AFA83F33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823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Industrial All Risk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8966" y="293980"/>
            <a:ext cx="2643206" cy="92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Rounded MT Bold" pitchFamily="34" charset="0"/>
              </a:rPr>
              <a:t>Scope of Covers (</a:t>
            </a:r>
            <a:r>
              <a:rPr lang="en-IN" dirty="0" smtClean="0">
                <a:latin typeface="Arial Rounded MT Bold" pitchFamily="34" charset="0"/>
              </a:rPr>
              <a:t>IAR)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lvl="1">
              <a:buFont typeface="Wingdings" pitchFamily="2" charset="2"/>
              <a:buChar char="ü"/>
            </a:pPr>
            <a:r>
              <a:rPr lang="en-GB" dirty="0">
                <a:latin typeface="Arial Rounded MT Bold" pitchFamily="34" charset="0"/>
              </a:rPr>
              <a:t>Section I   -  Material Damage covering</a:t>
            </a:r>
          </a:p>
          <a:p>
            <a:pPr lvl="1">
              <a:spcBef>
                <a:spcPct val="0"/>
              </a:spcBef>
            </a:pPr>
            <a:r>
              <a:rPr lang="en-GB" sz="1400" dirty="0">
                <a:latin typeface="Arial Rounded MT Bold" pitchFamily="34" charset="0"/>
              </a:rPr>
              <a:t>	-  </a:t>
            </a:r>
            <a:r>
              <a:rPr lang="en-GB" dirty="0">
                <a:latin typeface="Arial Rounded MT Bold" pitchFamily="34" charset="0"/>
              </a:rPr>
              <a:t>Fire and all Special Perils</a:t>
            </a:r>
          </a:p>
          <a:p>
            <a:pPr lvl="1">
              <a:spcBef>
                <a:spcPct val="0"/>
              </a:spcBef>
            </a:pPr>
            <a:r>
              <a:rPr lang="en-GB" dirty="0">
                <a:latin typeface="Arial Rounded MT Bold" pitchFamily="34" charset="0"/>
              </a:rPr>
              <a:t>	- Burglary</a:t>
            </a:r>
          </a:p>
          <a:p>
            <a:pPr lvl="1">
              <a:spcBef>
                <a:spcPct val="0"/>
              </a:spcBef>
            </a:pPr>
            <a:r>
              <a:rPr lang="en-GB" dirty="0">
                <a:latin typeface="Arial Rounded MT Bold" pitchFamily="34" charset="0"/>
              </a:rPr>
              <a:t>	- Machinery Breakdown/Boiler Explosion/Electronic Equipment Insurance</a:t>
            </a:r>
            <a:endParaRPr lang="en-US" dirty="0">
              <a:latin typeface="Arial Rounded MT Bold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dirty="0">
                <a:latin typeface="Arial Rounded MT Bold" pitchFamily="34" charset="0"/>
              </a:rPr>
              <a:t> Section II  -  Business Interruption</a:t>
            </a:r>
            <a:endParaRPr lang="en-US" dirty="0">
              <a:latin typeface="Arial Rounded MT Bold" pitchFamily="34" charset="0"/>
            </a:endParaRPr>
          </a:p>
          <a:p>
            <a:pPr lvl="1"/>
            <a:r>
              <a:rPr lang="en-GB" dirty="0">
                <a:latin typeface="Arial Rounded MT Bold" pitchFamily="34" charset="0"/>
              </a:rPr>
              <a:t>	- Business Interruption (Fire and all Special Perils)</a:t>
            </a:r>
          </a:p>
          <a:p>
            <a:pPr lvl="1"/>
            <a:r>
              <a:rPr lang="en-GB" dirty="0">
                <a:latin typeface="Arial Rounded MT Bold" pitchFamily="34" charset="0"/>
              </a:rPr>
              <a:t>	- Business Interruption (Machinery Breakdown) – OPTIONAL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63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71612"/>
            <a:ext cx="8915400" cy="433961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Fire, lightning, explosion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Flood, inundation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Windstorm of any kind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Earthquake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solidFill>
                  <a:srgbClr val="FF0000"/>
                </a:solidFill>
                <a:latin typeface="Arial Rounded MT Bold" pitchFamily="34" charset="0"/>
              </a:rPr>
              <a:t>Theft, burglary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Negligence,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Malicious acts, 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Riots and Strikes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Short-circuit, arcing, excess voltage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28612"/>
            <a:ext cx="8229600" cy="1143000"/>
          </a:xfrm>
        </p:spPr>
        <p:txBody>
          <a:bodyPr>
            <a:noAutofit/>
          </a:bodyPr>
          <a:lstStyle/>
          <a:p>
            <a:r>
              <a:rPr lang="en-IN" dirty="0">
                <a:solidFill>
                  <a:srgbClr val="7030A0"/>
                </a:solidFill>
                <a:latin typeface="Arial Rounded MT Bold" pitchFamily="34" charset="0"/>
              </a:rPr>
              <a:t>Indemnify due to </a:t>
            </a:r>
            <a:br>
              <a:rPr lang="en-IN" dirty="0">
                <a:solidFill>
                  <a:srgbClr val="7030A0"/>
                </a:solidFill>
                <a:latin typeface="Arial Rounded MT Bold" pitchFamily="34" charset="0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62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War or warlike operations 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Nuclear reaction, nuclear radiation or radioactive contamination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Wilful acts or wilful negligence of the insured or of his representatives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Penalties, losses due to delay, lack of performance, loss of contract,</a:t>
            </a:r>
          </a:p>
          <a:p>
            <a:pPr lvl="1">
              <a:buFont typeface="Wingdings" pitchFamily="2" charset="2"/>
              <a:buChar char="ü"/>
            </a:pPr>
            <a:r>
              <a:rPr lang="en-IN" dirty="0" smtClean="0">
                <a:latin typeface="Arial Rounded MT Bold" pitchFamily="34" charset="0"/>
              </a:rPr>
              <a:t>Wear and tear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28612"/>
            <a:ext cx="8229600" cy="1143000"/>
          </a:xfrm>
        </p:spPr>
        <p:txBody>
          <a:bodyPr>
            <a:noAutofit/>
          </a:bodyPr>
          <a:lstStyle/>
          <a:p>
            <a:r>
              <a:rPr lang="en-IN" dirty="0">
                <a:solidFill>
                  <a:srgbClr val="7030A0"/>
                </a:solidFill>
                <a:latin typeface="Arial Rounded MT Bold" pitchFamily="34" charset="0"/>
              </a:rPr>
              <a:t>Excluded  perils-</a:t>
            </a:r>
            <a:br>
              <a:rPr lang="en-IN" dirty="0">
                <a:solidFill>
                  <a:srgbClr val="7030A0"/>
                </a:solidFill>
                <a:latin typeface="Arial Rounded MT Bold" pitchFamily="34" charset="0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963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Salient Features 	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Underinsurance up to 15% is </a:t>
            </a:r>
            <a:r>
              <a:rPr lang="en-IN" dirty="0" smtClean="0"/>
              <a:t>waived</a:t>
            </a:r>
          </a:p>
          <a:p>
            <a:r>
              <a:rPr lang="en-IN" dirty="0"/>
              <a:t>Transit risk within the premises is </a:t>
            </a:r>
            <a:r>
              <a:rPr lang="en-IN" dirty="0" smtClean="0"/>
              <a:t>covered</a:t>
            </a:r>
          </a:p>
          <a:p>
            <a:r>
              <a:rPr lang="en-IN" dirty="0"/>
              <a:t>Burglary &amp; other accidental damage </a:t>
            </a:r>
            <a:r>
              <a:rPr lang="en-IN" dirty="0" smtClean="0"/>
              <a:t>cover</a:t>
            </a:r>
          </a:p>
          <a:p>
            <a:r>
              <a:rPr lang="en-IN" dirty="0"/>
              <a:t>No depreciation is </a:t>
            </a:r>
            <a:r>
              <a:rPr lang="en-IN" dirty="0" smtClean="0"/>
              <a:t>deducted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62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Reinstatement Value Clause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only </a:t>
            </a:r>
            <a:r>
              <a:rPr lang="en-IN" dirty="0"/>
              <a:t>building and/or machinery and furniture, fixtures and fittings</a:t>
            </a:r>
            <a:r>
              <a:rPr lang="en-IN" dirty="0" smtClean="0"/>
              <a:t>,</a:t>
            </a:r>
          </a:p>
          <a:p>
            <a:r>
              <a:rPr lang="en-IN" dirty="0" smtClean="0"/>
              <a:t>The </a:t>
            </a:r>
            <a:r>
              <a:rPr lang="en-IN" dirty="0"/>
              <a:t>basis of settlement in the event of destruction is the cost of re‐building of the building or for the plant and machinery, the cost of replacement/ reinstatement of similar property in a condition equal to but not or more expensive that its condition when new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In other words, the settlement is on </a:t>
            </a:r>
            <a:r>
              <a:rPr lang="en-IN" dirty="0">
                <a:solidFill>
                  <a:srgbClr val="FF0000"/>
                </a:solidFill>
              </a:rPr>
              <a:t>the new for old basis</a:t>
            </a:r>
            <a:r>
              <a:rPr lang="en-IN" dirty="0"/>
              <a:t>. The Reinstatement Policy, therefore, seeks to place the insured in a position better than the one which he enjoyed immediately before the loss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NO DEPRECIATION IS DEDUCTED 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713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Refund of Premium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Under FLOP adjustment may be till 50% of premium whereas the adjustment in IAR has to be 33 1/3% of premium</a:t>
            </a:r>
          </a:p>
          <a:p>
            <a:endParaRPr lang="en-IN" dirty="0"/>
          </a:p>
          <a:p>
            <a:r>
              <a:rPr lang="en-IN" dirty="0" smtClean="0"/>
              <a:t>Under FLOP refund within 12 months of expiry whereas in IAR it is </a:t>
            </a:r>
            <a:r>
              <a:rPr lang="en-IN" smtClean="0"/>
              <a:t>9 months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240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2861" y="3028820"/>
            <a:ext cx="4353435" cy="900246"/>
          </a:xfrm>
          <a:prstGeom prst="rect">
            <a:avLst/>
          </a:prstGeom>
          <a:noFill/>
        </p:spPr>
        <p:txBody>
          <a:bodyPr vert="horz" wrap="none" lIns="68580" tIns="34290" rIns="68580" bIns="34290" rtlCol="0">
            <a:spAutoFit/>
          </a:bodyPr>
          <a:lstStyle/>
          <a:p>
            <a:pPr algn="ctr" eaLnBrk="1" hangingPunct="1">
              <a:buNone/>
              <a:defRPr/>
            </a:pPr>
            <a:r>
              <a:rPr lang="en-US" sz="5400" b="1" i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5212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</TotalTime>
  <Words>269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Calibri</vt:lpstr>
      <vt:lpstr>Century Gothic</vt:lpstr>
      <vt:lpstr>Wingdings</vt:lpstr>
      <vt:lpstr>Wingdings 3</vt:lpstr>
      <vt:lpstr>Wisp</vt:lpstr>
      <vt:lpstr>Industrial All Risk </vt:lpstr>
      <vt:lpstr>Scope of Covers (IAR)</vt:lpstr>
      <vt:lpstr>Indemnify due to  </vt:lpstr>
      <vt:lpstr>Excluded  perils- </vt:lpstr>
      <vt:lpstr>Salient Features   </vt:lpstr>
      <vt:lpstr>Reinstatement Value Clause </vt:lpstr>
      <vt:lpstr>Refund of Premium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 on Mega &amp; Specialized Risk</dc:title>
  <dc:creator>Shashwat Srivastava</dc:creator>
  <cp:lastModifiedBy>Shashwat Srivastava</cp:lastModifiedBy>
  <cp:revision>10</cp:revision>
  <dcterms:created xsi:type="dcterms:W3CDTF">2021-08-06T06:53:45Z</dcterms:created>
  <dcterms:modified xsi:type="dcterms:W3CDTF">2021-08-13T10:22:05Z</dcterms:modified>
</cp:coreProperties>
</file>