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95" autoAdjust="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8/28/2021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4593"/>
            <a:ext cx="11036808" cy="859535"/>
          </a:xfrm>
          <a:solidFill>
            <a:srgbClr val="FFC000"/>
          </a:solidFill>
        </p:spPr>
        <p:txBody>
          <a:bodyPr>
            <a:normAutofit fontScale="90000"/>
          </a:bodyPr>
          <a:lstStyle/>
          <a:p>
            <a:r>
              <a:rPr lang="en-US" sz="3100" dirty="0" smtClean="0">
                <a:latin typeface="Tahoma" panose="020B0604030504040204" pitchFamily="34" charset="0"/>
                <a:ea typeface="Tahoma" panose="020B0604030504040204" pitchFamily="34" charset="0"/>
                <a:cs typeface="Tahoma" panose="020B0604030504040204" pitchFamily="34" charset="0"/>
              </a:rPr>
              <a:t/>
            </a:r>
            <a:br>
              <a:rPr lang="en-US" sz="3100" dirty="0" smtClean="0">
                <a:latin typeface="Tahoma" panose="020B0604030504040204" pitchFamily="34" charset="0"/>
                <a:ea typeface="Tahoma" panose="020B0604030504040204" pitchFamily="34" charset="0"/>
                <a:cs typeface="Tahoma" panose="020B0604030504040204" pitchFamily="34" charset="0"/>
              </a:rPr>
            </a:br>
            <a:r>
              <a:rPr lang="en-US" sz="3100" b="1" dirty="0" smtClean="0">
                <a:latin typeface="Tahoma" panose="020B0604030504040204" pitchFamily="34" charset="0"/>
                <a:ea typeface="Tahoma" panose="020B0604030504040204" pitchFamily="34" charset="0"/>
                <a:cs typeface="Tahoma" panose="020B0604030504040204" pitchFamily="34" charset="0"/>
              </a:rPr>
              <a:t>MARINE CARGO INSURANCE </a:t>
            </a:r>
            <a:br>
              <a:rPr lang="en-US" sz="3100" b="1" dirty="0" smtClean="0">
                <a:latin typeface="Tahoma" panose="020B0604030504040204" pitchFamily="34" charset="0"/>
                <a:ea typeface="Tahoma" panose="020B0604030504040204" pitchFamily="34" charset="0"/>
                <a:cs typeface="Tahoma" panose="020B0604030504040204" pitchFamily="34" charset="0"/>
              </a:rPr>
            </a:br>
            <a:r>
              <a:rPr lang="en-US" sz="3100" b="1" dirty="0" smtClean="0">
                <a:latin typeface="Tahoma" panose="020B0604030504040204" pitchFamily="34" charset="0"/>
                <a:ea typeface="Tahoma" panose="020B0604030504040204" pitchFamily="34" charset="0"/>
                <a:cs typeface="Tahoma" panose="020B0604030504040204" pitchFamily="34" charset="0"/>
              </a:rPr>
              <a:t>BY SUMON GANGULY</a:t>
            </a:r>
            <a:r>
              <a:rPr lang="en-US" sz="2800" b="1" dirty="0" smtClean="0">
                <a:latin typeface="Tahoma" panose="020B0604030504040204" pitchFamily="34" charset="0"/>
                <a:ea typeface="Tahoma" panose="020B0604030504040204" pitchFamily="34" charset="0"/>
                <a:cs typeface="Tahoma" panose="020B0604030504040204" pitchFamily="34" charset="0"/>
              </a:rPr>
              <a:t>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841248" y="1463040"/>
            <a:ext cx="9599740" cy="5239512"/>
          </a:xfrm>
          <a:solidFill>
            <a:schemeClr val="bg2">
              <a:lumMod val="20000"/>
              <a:lumOff val="80000"/>
            </a:schemeClr>
          </a:solidFill>
        </p:spPr>
        <p:txBody>
          <a:bodyPr/>
          <a:lstStyle/>
          <a:p>
            <a:endParaRPr lang="en-US"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7" y="1129464"/>
            <a:ext cx="10525329" cy="5573088"/>
          </a:xfrm>
          <a:prstGeom prst="rect">
            <a:avLst/>
          </a:prstGeom>
        </p:spPr>
      </p:pic>
    </p:spTree>
    <p:extLst>
      <p:ext uri="{BB962C8B-B14F-4D97-AF65-F5344CB8AC3E}">
        <p14:creationId xmlns:p14="http://schemas.microsoft.com/office/powerpoint/2010/main" val="223474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9145"/>
            <a:ext cx="9985248" cy="731520"/>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FUNDAMENTAL PRINCIPLES OF MARINE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649224" y="896112"/>
            <a:ext cx="9791764" cy="5907024"/>
          </a:xfrm>
        </p:spPr>
        <p:txBody>
          <a:bodyPr>
            <a:normAutofit/>
          </a:bodyPr>
          <a:lstStyle/>
          <a:p>
            <a:pPr algn="l"/>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REPRESENTATIONS</a:t>
            </a:r>
          </a:p>
          <a:p>
            <a:pPr algn="l">
              <a:spcBef>
                <a:spcPts val="0"/>
              </a:spcBef>
            </a:pP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epresentations are the verbal or written statements made to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insurer by the insured or their broker during the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negotiations of effecting the insurance. They are of two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kinds:</a:t>
            </a:r>
          </a:p>
          <a:p>
            <a:pPr marL="342900" indent="-342900" algn="l">
              <a:buAutoNum type="alphaLcPeriod"/>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Matters of fact, and </a:t>
            </a:r>
          </a:p>
          <a:p>
            <a:pPr marL="342900" indent="-342900" algn="l">
              <a:buAutoNum type="alphaLcPeriod"/>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Matters of expectation or belief </a:t>
            </a:r>
          </a:p>
          <a:p>
            <a:pPr algn="l"/>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are of no consequence unless they are material, when they must be true or else the insurer may avoid the contract. A statement of fact is deemed to be true provided that it is substantially correct. This means that the insurer cannot avoid the contract because it is literally true. </a:t>
            </a:r>
            <a:endParaRPr lang="en-IN" sz="1800" cap="none"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a:t>
            </a:r>
          </a:p>
          <a:p>
            <a:pPr algn="l"/>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Sugar was said to be packed in jute gunny bags but on opening the container it was found that the cargo of sugar was packed in polypropylene bag. The change of fact may not prejudice the claim for loss of or damage to cargo.</a:t>
            </a:r>
          </a:p>
        </p:txBody>
      </p:sp>
      <p:pic>
        <p:nvPicPr>
          <p:cNvPr id="4" name="Picture 3" descr="Mid section of businessman sitting at desk holding insurance contract. On white background stock image"/>
          <p:cNvPicPr/>
          <p:nvPr/>
        </p:nvPicPr>
        <p:blipFill>
          <a:blip r:embed="rId2">
            <a:extLst>
              <a:ext uri="{28A0092B-C50C-407E-A947-70E740481C1C}">
                <a14:useLocalDpi xmlns:a14="http://schemas.microsoft.com/office/drawing/2010/main" val="0"/>
              </a:ext>
            </a:extLst>
          </a:blip>
          <a:srcRect/>
          <a:stretch>
            <a:fillRect/>
          </a:stretch>
        </p:blipFill>
        <p:spPr bwMode="auto">
          <a:xfrm>
            <a:off x="6985911" y="1089578"/>
            <a:ext cx="3455077" cy="1879600"/>
          </a:xfrm>
          <a:prstGeom prst="rect">
            <a:avLst/>
          </a:prstGeom>
          <a:noFill/>
          <a:ln>
            <a:noFill/>
          </a:ln>
        </p:spPr>
      </p:pic>
    </p:spTree>
    <p:extLst>
      <p:ext uri="{BB962C8B-B14F-4D97-AF65-F5344CB8AC3E}">
        <p14:creationId xmlns:p14="http://schemas.microsoft.com/office/powerpoint/2010/main" val="141505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392" y="0"/>
            <a:ext cx="10195560" cy="758952"/>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FUNDAMENTAL PRINCIPLES OF MARINE INSURANCE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932688" y="998051"/>
            <a:ext cx="10113264" cy="5695357"/>
          </a:xfrm>
        </p:spPr>
        <p:txBody>
          <a:bodyPr>
            <a:normAutofit/>
          </a:bodyPr>
          <a:lstStyle/>
          <a:p>
            <a:pPr algn="l"/>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INSURABLE INTEREST</a:t>
            </a:r>
          </a:p>
          <a:p>
            <a:pPr algn="l">
              <a:spcBef>
                <a:spcPts val="0"/>
              </a:spcBef>
            </a:pPr>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S</a:t>
            </a:r>
            <a:r>
              <a:rPr lang="en-US" sz="1800" b="1"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ec.</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5 (1) of Marine Insurance Act, 1906 provides that every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 has an insurable interest who is interested in marine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adventure and subsection (2) states that in particular a person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is interested in a marine adventure where he stands in any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legal or equitable relation to the adventure or to any insurable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property at risk therein, in consequence of which he may </a:t>
            </a:r>
          </a:p>
          <a:p>
            <a:pPr algn="l">
              <a:spcBef>
                <a:spcPts val="0"/>
              </a:spcBef>
            </a:pPr>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enefit by </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safety or due arrival of insurable property, or may be prejudiced by its loss, or damage thereto, or by the detention thereof, or may incur liability in respect thereof.</a:t>
            </a:r>
          </a:p>
          <a:p>
            <a:pPr algn="l"/>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a:t>
            </a:r>
            <a:r>
              <a:rPr lang="en-US" sz="1800" b="1"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xample</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A person may insure his cargo which he owns, even if it is mortgaged . In order to recover his claim under a marine policy, he has to show his insurable interest in the goods at the time of loss. </a:t>
            </a:r>
          </a:p>
          <a:p>
            <a:pPr algn="l"/>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IN"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semi accident - damaged cargo stock pictures, royalty-free photos &amp; images"/>
          <p:cNvPicPr/>
          <p:nvPr/>
        </p:nvPicPr>
        <p:blipFill>
          <a:blip r:embed="rId2">
            <a:extLst>
              <a:ext uri="{28A0092B-C50C-407E-A947-70E740481C1C}">
                <a14:useLocalDpi xmlns:a14="http://schemas.microsoft.com/office/drawing/2010/main" val="0"/>
              </a:ext>
            </a:extLst>
          </a:blip>
          <a:srcRect/>
          <a:stretch>
            <a:fillRect/>
          </a:stretch>
        </p:blipFill>
        <p:spPr bwMode="auto">
          <a:xfrm>
            <a:off x="7420525" y="1147378"/>
            <a:ext cx="3625427" cy="2240280"/>
          </a:xfrm>
          <a:prstGeom prst="rect">
            <a:avLst/>
          </a:prstGeom>
          <a:noFill/>
          <a:ln>
            <a:noFill/>
          </a:ln>
        </p:spPr>
      </p:pic>
    </p:spTree>
    <p:extLst>
      <p:ext uri="{BB962C8B-B14F-4D97-AF65-F5344CB8AC3E}">
        <p14:creationId xmlns:p14="http://schemas.microsoft.com/office/powerpoint/2010/main" val="178159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37161"/>
            <a:ext cx="10364451" cy="722375"/>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FUNDAMENTAL PRINCIPLES OF MARINE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996696"/>
            <a:ext cx="10363826" cy="5788152"/>
          </a:xfrm>
        </p:spPr>
        <p:txBody>
          <a:bodyPr>
            <a:normAutofit/>
          </a:bodyPr>
          <a:lstStyle/>
          <a:p>
            <a:pPr marL="0"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INDEMNITY</a:t>
            </a:r>
          </a:p>
          <a:p>
            <a:pPr marL="0" indent="0">
              <a:spcBef>
                <a:spcPts val="0"/>
              </a:spcBef>
              <a:buNone/>
            </a:pPr>
            <a:r>
              <a:rPr lang="en-US" sz="1800" dirty="0" smtClean="0">
                <a:latin typeface="Tahoma" panose="020B0604030504040204" pitchFamily="34" charset="0"/>
                <a:ea typeface="Tahoma" panose="020B0604030504040204" pitchFamily="34" charset="0"/>
                <a:cs typeface="Tahoma" panose="020B0604030504040204" pitchFamily="34" charset="0"/>
              </a:rPr>
              <a:t>T</a:t>
            </a:r>
            <a:r>
              <a:rPr lang="en-US" sz="1800" cap="none" dirty="0" smtClean="0">
                <a:latin typeface="Tahoma" panose="020B0604030504040204" pitchFamily="34" charset="0"/>
                <a:ea typeface="Tahoma" panose="020B0604030504040204" pitchFamily="34" charset="0"/>
                <a:cs typeface="Tahoma" panose="020B0604030504040204" pitchFamily="34" charset="0"/>
              </a:rPr>
              <a:t>he basis of contract of marine insurance is to indemnify  the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pecuniary loss of the insured by the insurer. Sec.1 of the Marine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Insurance Act, 1906 provides that, “ A contract of marine insurance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is a contract whereby the insurer undertakes to indemnify the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assured, in the manner and to the extent thereby agreed, against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marine losses, that is to say, the losses incident to marine adventure”.</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 contract of marine insurance is not a perfect contract of indemnity. The reason behind it is that the price of the cargo may not be the same at different places of transit. If the contract is made on the principles of strict indemnity, in some cases the insured may be over indemnified for his loss, while in other, he may stay under indemnified. This happens due to variation in price of the cargo at different places. Thus, Sec. 27(3) of MI Act, 1906 provides that in the absence of fraud, the value fixed by the policy  is, as between the insurer and assured, conclusive of the insurable value of the subject intended to be insured, whether the loss be total or partial. </a:t>
            </a:r>
          </a:p>
          <a:p>
            <a:pPr marL="0" indent="0">
              <a:buNone/>
            </a:pPr>
            <a:endParaRPr lang="en-IN"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hip in a stormy sea. And flashes of lightning on the horizon stock image"/>
          <p:cNvPicPr/>
          <p:nvPr/>
        </p:nvPicPr>
        <p:blipFill>
          <a:blip r:embed="rId2">
            <a:extLst>
              <a:ext uri="{28A0092B-C50C-407E-A947-70E740481C1C}">
                <a14:useLocalDpi xmlns:a14="http://schemas.microsoft.com/office/drawing/2010/main" val="0"/>
              </a:ext>
            </a:extLst>
          </a:blip>
          <a:srcRect/>
          <a:stretch>
            <a:fillRect/>
          </a:stretch>
        </p:blipFill>
        <p:spPr bwMode="auto">
          <a:xfrm>
            <a:off x="8022337" y="1435479"/>
            <a:ext cx="3255263" cy="1764792"/>
          </a:xfrm>
          <a:prstGeom prst="rect">
            <a:avLst/>
          </a:prstGeom>
          <a:noFill/>
          <a:ln>
            <a:noFill/>
          </a:ln>
        </p:spPr>
      </p:pic>
    </p:spTree>
    <p:extLst>
      <p:ext uri="{BB962C8B-B14F-4D97-AF65-F5344CB8AC3E}">
        <p14:creationId xmlns:p14="http://schemas.microsoft.com/office/powerpoint/2010/main" val="27449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9143"/>
            <a:ext cx="10802739" cy="804672"/>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FUNDAMENTAL PRINCIPLES OF MARINE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475488" y="1005840"/>
            <a:ext cx="11018520" cy="5660136"/>
          </a:xfrm>
        </p:spPr>
        <p:txBody>
          <a:bodyPr>
            <a:normAutofit/>
          </a:bodyPr>
          <a:lstStyle/>
          <a:p>
            <a:pPr marL="0"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PROXIMATE CAUSE</a:t>
            </a:r>
            <a:endParaRPr lang="en-IN" sz="1600" b="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en-US" sz="1800" dirty="0" smtClean="0">
                <a:latin typeface="Tahoma" panose="020B0604030504040204" pitchFamily="34" charset="0"/>
                <a:ea typeface="Tahoma" panose="020B0604030504040204" pitchFamily="34" charset="0"/>
                <a:cs typeface="Tahoma" panose="020B0604030504040204" pitchFamily="34" charset="0"/>
              </a:rPr>
              <a:t>S</a:t>
            </a:r>
            <a:r>
              <a:rPr lang="en-US" sz="1800" cap="none" dirty="0" smtClean="0">
                <a:latin typeface="Tahoma" panose="020B0604030504040204" pitchFamily="34" charset="0"/>
                <a:ea typeface="Tahoma" panose="020B0604030504040204" pitchFamily="34" charset="0"/>
                <a:cs typeface="Tahoma" panose="020B0604030504040204" pitchFamily="34" charset="0"/>
              </a:rPr>
              <a:t>ec</a:t>
            </a:r>
            <a:r>
              <a:rPr lang="en-US" sz="1800" dirty="0" smtClean="0">
                <a:latin typeface="Tahoma" panose="020B0604030504040204" pitchFamily="34" charset="0"/>
                <a:ea typeface="Tahoma" panose="020B0604030504040204" pitchFamily="34" charset="0"/>
                <a:cs typeface="Tahoma" panose="020B0604030504040204" pitchFamily="34" charset="0"/>
              </a:rPr>
              <a:t>.55 (1) </a:t>
            </a:r>
            <a:r>
              <a:rPr lang="en-US" sz="1800" cap="none" dirty="0" smtClean="0">
                <a:latin typeface="Tahoma" panose="020B0604030504040204" pitchFamily="34" charset="0"/>
                <a:ea typeface="Tahoma" panose="020B0604030504040204" pitchFamily="34" charset="0"/>
                <a:cs typeface="Tahoma" panose="020B0604030504040204" pitchFamily="34" charset="0"/>
              </a:rPr>
              <a:t>of the Marine Insurance Act,1906 provides “ Subject to</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the provisions of this Act, and unless the policy otherwise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provides, the insurer is liable for any loss proximately caused by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 peril insured against, but, subject as aforesaid, he is not liable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for any loss which is not proximately caused by a peril insured </a:t>
            </a:r>
          </a:p>
          <a:p>
            <a:pPr marL="0" indent="0">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against”</a:t>
            </a:r>
          </a:p>
          <a:p>
            <a:pPr marL="0" indent="0">
              <a:buNone/>
            </a:pPr>
            <a:endParaRPr lang="en-US" sz="18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The act further states that it is the proximate cause that must be looked up to and not the remote cause. However, if the risks covered are named in the policy (for example ICC(B) or (ICC (C) ), the onus of proof will be on the claimant to show that the cause of the loss is due to an insured peril named in the policy.</a:t>
            </a:r>
            <a:endParaRPr lang="en-IN"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https://gcaptain.com/wp-content/uploads/2018/03/MOL_Comfort.jpeg"/>
          <p:cNvPicPr/>
          <p:nvPr/>
        </p:nvPicPr>
        <p:blipFill>
          <a:blip r:embed="rId2">
            <a:extLst>
              <a:ext uri="{28A0092B-C50C-407E-A947-70E740481C1C}">
                <a14:useLocalDpi xmlns:a14="http://schemas.microsoft.com/office/drawing/2010/main" val="0"/>
              </a:ext>
            </a:extLst>
          </a:blip>
          <a:srcRect/>
          <a:stretch>
            <a:fillRect/>
          </a:stretch>
        </p:blipFill>
        <p:spPr bwMode="auto">
          <a:xfrm>
            <a:off x="7245724" y="1376172"/>
            <a:ext cx="4032503" cy="2459736"/>
          </a:xfrm>
          <a:prstGeom prst="rect">
            <a:avLst/>
          </a:prstGeom>
          <a:noFill/>
          <a:ln>
            <a:noFill/>
          </a:ln>
        </p:spPr>
      </p:pic>
    </p:spTree>
    <p:extLst>
      <p:ext uri="{BB962C8B-B14F-4D97-AF65-F5344CB8AC3E}">
        <p14:creationId xmlns:p14="http://schemas.microsoft.com/office/powerpoint/2010/main" val="414780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 y="128017"/>
            <a:ext cx="11247119" cy="685799"/>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DURATION OF COVER</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p:cNvPicPr>
          <p:nvPr>
            <p:ph sz="quarter" idx="13"/>
          </p:nvPr>
        </p:nvPicPr>
        <p:blipFill>
          <a:blip r:embed="rId2"/>
          <a:stretch>
            <a:fillRect/>
          </a:stretch>
        </p:blipFill>
        <p:spPr>
          <a:xfrm>
            <a:off x="338328" y="1143000"/>
            <a:ext cx="11100816" cy="5504688"/>
          </a:xfrm>
          <a:prstGeom prst="rect">
            <a:avLst/>
          </a:prstGeom>
        </p:spPr>
      </p:pic>
    </p:spTree>
    <p:extLst>
      <p:ext uri="{BB962C8B-B14F-4D97-AF65-F5344CB8AC3E}">
        <p14:creationId xmlns:p14="http://schemas.microsoft.com/office/powerpoint/2010/main" val="255683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8289"/>
            <a:ext cx="11183111" cy="722376"/>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TERMINATION OF COVER</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p:cNvPicPr>
          <p:nvPr>
            <p:ph sz="quarter" idx="13"/>
          </p:nvPr>
        </p:nvPicPr>
        <p:blipFill>
          <a:blip r:embed="rId2"/>
          <a:stretch>
            <a:fillRect/>
          </a:stretch>
        </p:blipFill>
        <p:spPr>
          <a:xfrm>
            <a:off x="374904" y="877824"/>
            <a:ext cx="11365991" cy="5916168"/>
          </a:xfrm>
          <a:prstGeom prst="rect">
            <a:avLst/>
          </a:prstGeom>
        </p:spPr>
      </p:pic>
    </p:spTree>
    <p:extLst>
      <p:ext uri="{BB962C8B-B14F-4D97-AF65-F5344CB8AC3E}">
        <p14:creationId xmlns:p14="http://schemas.microsoft.com/office/powerpoint/2010/main" val="366171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7431"/>
            <a:ext cx="11064239" cy="640080"/>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TERMINATION OF COVER</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p:cNvPicPr>
          <p:nvPr>
            <p:ph sz="quarter" idx="13"/>
          </p:nvPr>
        </p:nvPicPr>
        <p:blipFill>
          <a:blip r:embed="rId2"/>
          <a:stretch>
            <a:fillRect/>
          </a:stretch>
        </p:blipFill>
        <p:spPr>
          <a:xfrm>
            <a:off x="493776" y="841248"/>
            <a:ext cx="11128248" cy="5888737"/>
          </a:xfrm>
          <a:prstGeom prst="rect">
            <a:avLst/>
          </a:prstGeom>
        </p:spPr>
      </p:pic>
    </p:spTree>
    <p:extLst>
      <p:ext uri="{BB962C8B-B14F-4D97-AF65-F5344CB8AC3E}">
        <p14:creationId xmlns:p14="http://schemas.microsoft.com/office/powerpoint/2010/main" val="2684960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46889"/>
            <a:ext cx="10364451" cy="658367"/>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DURATION OF COVER (INLAND TRANSIT)</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804672" y="1243584"/>
            <a:ext cx="10472928" cy="5440680"/>
          </a:xfrm>
        </p:spPr>
        <p:txBody>
          <a:bodyPr>
            <a:normAutofit/>
          </a:bodyPr>
          <a:lstStyle/>
          <a:p>
            <a:endParaRPr lang="en-IN" sz="1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1554399322"/>
              </p:ext>
            </p:extLst>
          </p:nvPr>
        </p:nvGraphicFramePr>
        <p:xfrm>
          <a:off x="804672" y="1207008"/>
          <a:ext cx="10472928" cy="5276088"/>
        </p:xfrm>
        <a:graphic>
          <a:graphicData uri="http://schemas.openxmlformats.org/presentationml/2006/ole">
            <mc:AlternateContent xmlns:mc="http://schemas.openxmlformats.org/markup-compatibility/2006">
              <mc:Choice xmlns:v="urn:schemas-microsoft-com:vml" Requires="v">
                <p:oleObj spid="_x0000_s2136" name="Slide" r:id="rId3" imgW="4570532" imgH="3427618" progId="PowerPoint.Slide.8">
                  <p:embed/>
                </p:oleObj>
              </mc:Choice>
              <mc:Fallback>
                <p:oleObj name="Slide" r:id="rId3" imgW="4570532" imgH="3427618"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2" y="1207008"/>
                        <a:ext cx="10472928" cy="5276088"/>
                      </a:xfrm>
                      <a:prstGeom prst="rect">
                        <a:avLst/>
                      </a:prstGeom>
                      <a:noFill/>
                    </p:spPr>
                  </p:pic>
                </p:oleObj>
              </mc:Fallback>
            </mc:AlternateContent>
          </a:graphicData>
        </a:graphic>
      </p:graphicFrame>
    </p:spTree>
    <p:extLst>
      <p:ext uri="{BB962C8B-B14F-4D97-AF65-F5344CB8AC3E}">
        <p14:creationId xmlns:p14="http://schemas.microsoft.com/office/powerpoint/2010/main" val="11965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6305"/>
            <a:ext cx="10364451" cy="722375"/>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INSURACE COVERAGE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014984"/>
            <a:ext cx="10363826" cy="5641848"/>
          </a:xfrm>
        </p:spPr>
        <p:txBody>
          <a:bodyPr>
            <a:normAutofit/>
          </a:bodyPr>
          <a:lstStyle/>
          <a:p>
            <a:pPr marL="0" indent="0">
              <a:buNone/>
            </a:pPr>
            <a:r>
              <a:rPr lang="en-US" sz="1800" b="1" cap="none" dirty="0">
                <a:latin typeface="Tahoma" panose="020B0604030504040204" pitchFamily="34" charset="0"/>
                <a:ea typeface="Tahoma" panose="020B0604030504040204" pitchFamily="34" charset="0"/>
                <a:cs typeface="Tahoma" panose="020B0604030504040204" pitchFamily="34" charset="0"/>
              </a:rPr>
              <a:t>I</a:t>
            </a:r>
            <a:r>
              <a:rPr lang="en-US" sz="1800" b="1" cap="none" dirty="0" smtClean="0">
                <a:latin typeface="Tahoma" panose="020B0604030504040204" pitchFamily="34" charset="0"/>
                <a:ea typeface="Tahoma" panose="020B0604030504040204" pitchFamily="34" charset="0"/>
                <a:cs typeface="Tahoma" panose="020B0604030504040204" pitchFamily="34" charset="0"/>
              </a:rPr>
              <a:t>nstitute Cargo </a:t>
            </a:r>
            <a:r>
              <a:rPr lang="en-US" sz="1800" b="1" cap="none" dirty="0">
                <a:latin typeface="Tahoma" panose="020B0604030504040204" pitchFamily="34" charset="0"/>
                <a:ea typeface="Tahoma" panose="020B0604030504040204" pitchFamily="34" charset="0"/>
                <a:cs typeface="Tahoma" panose="020B0604030504040204" pitchFamily="34" charset="0"/>
              </a:rPr>
              <a:t>C</a:t>
            </a:r>
            <a:r>
              <a:rPr lang="en-US" sz="1800" b="1" cap="none" dirty="0" smtClean="0">
                <a:latin typeface="Tahoma" panose="020B0604030504040204" pitchFamily="34" charset="0"/>
                <a:ea typeface="Tahoma" panose="020B0604030504040204" pitchFamily="34" charset="0"/>
                <a:cs typeface="Tahoma" panose="020B0604030504040204" pitchFamily="34" charset="0"/>
              </a:rPr>
              <a:t>lauses (B) and (C) </a:t>
            </a:r>
            <a:endParaRPr lang="en-IN" sz="18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Insurer may restrict the cover where they do not wish to offer “All risk” terms. Under a named peril policy of any sort, it has to be established by the insured as to which named peril has operated to cause loss of or damage to cargo and how it is linked to one of the named perils. The details of cover are as under:</a:t>
            </a:r>
          </a:p>
          <a:p>
            <a:pPr marL="0" indent="0">
              <a:buNone/>
            </a:pPr>
            <a:endParaRPr lang="en-IN" sz="1800" cap="none"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4934778"/>
              </p:ext>
            </p:extLst>
          </p:nvPr>
        </p:nvGraphicFramePr>
        <p:xfrm>
          <a:off x="1455313" y="2537138"/>
          <a:ext cx="9276855" cy="4159267"/>
        </p:xfrm>
        <a:graphic>
          <a:graphicData uri="http://schemas.openxmlformats.org/drawingml/2006/table">
            <a:tbl>
              <a:tblPr firstRow="1" bandRow="1">
                <a:tableStyleId>{073A0DAA-6AF3-43AB-8588-CEC1D06C72B9}</a:tableStyleId>
              </a:tblPr>
              <a:tblGrid>
                <a:gridCol w="4704525"/>
                <a:gridCol w="4572330"/>
              </a:tblGrid>
              <a:tr h="375145">
                <a:tc>
                  <a:txBody>
                    <a:bodyPr/>
                    <a:lstStyle/>
                    <a:p>
                      <a:r>
                        <a:rPr lang="en-US" dirty="0" smtClean="0">
                          <a:solidFill>
                            <a:schemeClr val="bg1"/>
                          </a:solidFill>
                        </a:rPr>
                        <a:t>Institute Cargo Clauses (B)</a:t>
                      </a:r>
                      <a:endParaRPr lang="en-IN" dirty="0">
                        <a:solidFill>
                          <a:schemeClr val="bg1"/>
                        </a:solidFill>
                      </a:endParaRPr>
                    </a:p>
                  </a:txBody>
                  <a:tcPr/>
                </a:tc>
                <a:tc>
                  <a:txBody>
                    <a:bodyPr/>
                    <a:lstStyle/>
                    <a:p>
                      <a:r>
                        <a:rPr lang="en-US" dirty="0" smtClean="0"/>
                        <a:t>Institute Cargo Clauses ( C )</a:t>
                      </a:r>
                      <a:endParaRPr lang="en-IN" dirty="0"/>
                    </a:p>
                  </a:txBody>
                  <a:tcPr/>
                </a:tc>
              </a:tr>
              <a:tr h="387338">
                <a:tc>
                  <a:txBody>
                    <a:bodyPr/>
                    <a:lstStyle/>
                    <a:p>
                      <a:r>
                        <a:rPr lang="en-US" dirty="0" smtClean="0"/>
                        <a:t>Fire or Explosion</a:t>
                      </a:r>
                      <a:endParaRPr lang="en-IN" dirty="0"/>
                    </a:p>
                  </a:txBody>
                  <a:tcPr/>
                </a:tc>
                <a:tc>
                  <a:txBody>
                    <a:bodyPr/>
                    <a:lstStyle/>
                    <a:p>
                      <a:r>
                        <a:rPr lang="en-US" dirty="0" smtClean="0"/>
                        <a:t>Fire or Explosion</a:t>
                      </a:r>
                      <a:endParaRPr lang="en-IN" dirty="0"/>
                    </a:p>
                  </a:txBody>
                  <a:tcPr/>
                </a:tc>
              </a:tr>
              <a:tr h="656505">
                <a:tc>
                  <a:txBody>
                    <a:bodyPr/>
                    <a:lstStyle/>
                    <a:p>
                      <a:r>
                        <a:rPr lang="en-US" dirty="0" smtClean="0"/>
                        <a:t>Vessel or craft</a:t>
                      </a:r>
                      <a:r>
                        <a:rPr lang="en-US" baseline="0" dirty="0" smtClean="0"/>
                        <a:t> being stranded, grounded, sunk or capsized</a:t>
                      </a:r>
                      <a:endParaRPr lang="en-IN" dirty="0"/>
                    </a:p>
                  </a:txBody>
                  <a:tcPr/>
                </a:tc>
                <a:tc>
                  <a:txBody>
                    <a:bodyPr/>
                    <a:lstStyle/>
                    <a:p>
                      <a:r>
                        <a:rPr lang="en-US" dirty="0" smtClean="0"/>
                        <a:t>Vessel or craft</a:t>
                      </a:r>
                      <a:r>
                        <a:rPr lang="en-US" baseline="0" dirty="0" smtClean="0"/>
                        <a:t> being stranded, grounded, sunk or capsized</a:t>
                      </a:r>
                      <a:endParaRPr lang="en-IN" dirty="0"/>
                    </a:p>
                  </a:txBody>
                  <a:tcPr/>
                </a:tc>
              </a:tr>
              <a:tr h="656505">
                <a:tc>
                  <a:txBody>
                    <a:bodyPr/>
                    <a:lstStyle/>
                    <a:p>
                      <a:r>
                        <a:rPr lang="en-US" dirty="0" smtClean="0"/>
                        <a:t>Overturning or</a:t>
                      </a:r>
                      <a:r>
                        <a:rPr lang="en-US" baseline="0" dirty="0" smtClean="0"/>
                        <a:t> derailment of the land conveyance</a:t>
                      </a:r>
                      <a:endParaRPr lang="en-IN" dirty="0"/>
                    </a:p>
                  </a:txBody>
                  <a:tcPr/>
                </a:tc>
                <a:tc>
                  <a:txBody>
                    <a:bodyPr/>
                    <a:lstStyle/>
                    <a:p>
                      <a:r>
                        <a:rPr lang="en-US" dirty="0" smtClean="0"/>
                        <a:t>Overturning or</a:t>
                      </a:r>
                      <a:r>
                        <a:rPr lang="en-US" baseline="0" dirty="0" smtClean="0"/>
                        <a:t> derailment of the land conveyance</a:t>
                      </a:r>
                      <a:endParaRPr lang="en-IN" dirty="0"/>
                    </a:p>
                  </a:txBody>
                  <a:tcPr/>
                </a:tc>
              </a:tr>
              <a:tr h="921760">
                <a:tc>
                  <a:txBody>
                    <a:bodyPr/>
                    <a:lstStyle/>
                    <a:p>
                      <a:r>
                        <a:rPr lang="en-US" dirty="0" smtClean="0"/>
                        <a:t>Collision or contact of vessel, craft or conveyance with any external object…..</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Collision or contact of vessel, craft or conveyance with any external object…..</a:t>
                      </a:r>
                      <a:endParaRPr lang="en-IN" dirty="0" smtClean="0"/>
                    </a:p>
                    <a:p>
                      <a:endParaRPr lang="en-IN" dirty="0"/>
                    </a:p>
                  </a:txBody>
                  <a:tcPr/>
                </a:tc>
              </a:tr>
              <a:tr h="387338">
                <a:tc>
                  <a:txBody>
                    <a:bodyPr/>
                    <a:lstStyle/>
                    <a:p>
                      <a:r>
                        <a:rPr lang="en-US" dirty="0" smtClean="0"/>
                        <a:t>Discharge</a:t>
                      </a:r>
                      <a:r>
                        <a:rPr lang="en-US" baseline="0" dirty="0" smtClean="0"/>
                        <a:t> of cargo at a port of distress</a:t>
                      </a:r>
                      <a:endParaRPr lang="en-IN" dirty="0"/>
                    </a:p>
                  </a:txBody>
                  <a:tcPr/>
                </a:tc>
                <a:tc>
                  <a:txBody>
                    <a:bodyPr/>
                    <a:lstStyle/>
                    <a:p>
                      <a:r>
                        <a:rPr lang="en-US" dirty="0" smtClean="0"/>
                        <a:t>Discharge</a:t>
                      </a:r>
                      <a:r>
                        <a:rPr lang="en-US" baseline="0" dirty="0" smtClean="0"/>
                        <a:t> of cargo at a port of distress</a:t>
                      </a:r>
                      <a:endParaRPr lang="en-IN" dirty="0"/>
                    </a:p>
                  </a:txBody>
                  <a:tcPr/>
                </a:tc>
              </a:tr>
              <a:tr h="387338">
                <a:tc>
                  <a:txBody>
                    <a:bodyPr/>
                    <a:lstStyle/>
                    <a:p>
                      <a:r>
                        <a:rPr lang="en-US" dirty="0" smtClean="0"/>
                        <a:t>Earthquake, volcanic eruption or lightning</a:t>
                      </a:r>
                      <a:endParaRPr lang="en-IN" dirty="0"/>
                    </a:p>
                  </a:txBody>
                  <a:tcPr/>
                </a:tc>
                <a:tc>
                  <a:txBody>
                    <a:bodyPr/>
                    <a:lstStyle/>
                    <a:p>
                      <a:r>
                        <a:rPr lang="en-US" dirty="0" smtClean="0"/>
                        <a:t>-</a:t>
                      </a:r>
                      <a:endParaRPr lang="en-IN" dirty="0"/>
                    </a:p>
                  </a:txBody>
                  <a:tcPr/>
                </a:tc>
              </a:tr>
              <a:tr h="387338">
                <a:tc>
                  <a:txBody>
                    <a:bodyPr/>
                    <a:lstStyle/>
                    <a:p>
                      <a:r>
                        <a:rPr lang="en-US" dirty="0" smtClean="0"/>
                        <a:t>General Average Sacrifice</a:t>
                      </a:r>
                      <a:endParaRPr lang="en-IN" dirty="0"/>
                    </a:p>
                  </a:txBody>
                  <a:tcPr/>
                </a:tc>
                <a:tc>
                  <a:txBody>
                    <a:bodyPr/>
                    <a:lstStyle/>
                    <a:p>
                      <a:r>
                        <a:rPr lang="en-US" dirty="0" smtClean="0"/>
                        <a:t>General Average Sacrifice</a:t>
                      </a:r>
                      <a:endParaRPr lang="en-IN" dirty="0"/>
                    </a:p>
                  </a:txBody>
                  <a:tcPr/>
                </a:tc>
              </a:tr>
            </a:tbl>
          </a:graphicData>
        </a:graphic>
      </p:graphicFrame>
    </p:spTree>
    <p:extLst>
      <p:ext uri="{BB962C8B-B14F-4D97-AF65-F5344CB8AC3E}">
        <p14:creationId xmlns:p14="http://schemas.microsoft.com/office/powerpoint/2010/main" val="186034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59882"/>
            <a:ext cx="10364451" cy="741145"/>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INSURANCE COVERAGE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5944157"/>
              </p:ext>
            </p:extLst>
          </p:nvPr>
        </p:nvGraphicFramePr>
        <p:xfrm>
          <a:off x="1748665" y="2390648"/>
          <a:ext cx="8128000" cy="4220464"/>
        </p:xfrm>
        <a:graphic>
          <a:graphicData uri="http://schemas.openxmlformats.org/drawingml/2006/table">
            <a:tbl>
              <a:tblPr firstRow="1" bandRow="1">
                <a:tableStyleId>{073A0DAA-6AF3-43AB-8588-CEC1D06C72B9}</a:tableStyleId>
              </a:tblPr>
              <a:tblGrid>
                <a:gridCol w="4064000"/>
                <a:gridCol w="4064000"/>
              </a:tblGrid>
              <a:tr h="577212">
                <a:tc>
                  <a:txBody>
                    <a:bodyPr/>
                    <a:lstStyle/>
                    <a:p>
                      <a:r>
                        <a:rPr lang="en-US" sz="1800" dirty="0" smtClean="0"/>
                        <a:t>Institute Cargo Clauses (B)</a:t>
                      </a:r>
                      <a:endParaRPr lang="en-IN" sz="1800" dirty="0">
                        <a:solidFill>
                          <a:schemeClr val="bg1"/>
                        </a:solidFill>
                        <a:latin typeface="+mj-lt"/>
                        <a:ea typeface="Tahoma" panose="020B0604030504040204" pitchFamily="34" charset="0"/>
                        <a:cs typeface="Tahoma" panose="020B0604030504040204" pitchFamily="34" charset="0"/>
                      </a:endParaRPr>
                    </a:p>
                  </a:txBody>
                  <a:tcPr/>
                </a:tc>
                <a:tc>
                  <a:txBody>
                    <a:bodyPr/>
                    <a:lstStyle/>
                    <a:p>
                      <a:r>
                        <a:rPr lang="en-US" dirty="0" smtClean="0"/>
                        <a:t>Institute Cargo Clauses (C)</a:t>
                      </a:r>
                      <a:endParaRPr lang="en-IN" dirty="0"/>
                    </a:p>
                  </a:txBody>
                  <a:tcPr/>
                </a:tc>
              </a:tr>
              <a:tr h="991068">
                <a:tc>
                  <a:txBody>
                    <a:bodyPr/>
                    <a:lstStyle/>
                    <a:p>
                      <a:r>
                        <a:rPr lang="en-US" dirty="0" smtClean="0"/>
                        <a:t>Jettison or washing overboard</a:t>
                      </a:r>
                      <a:endParaRPr lang="en-IN" dirty="0"/>
                    </a:p>
                  </a:txBody>
                  <a:tcPr/>
                </a:tc>
                <a:tc>
                  <a:txBody>
                    <a:bodyPr/>
                    <a:lstStyle/>
                    <a:p>
                      <a:r>
                        <a:rPr lang="en-US" dirty="0" smtClean="0"/>
                        <a:t>Jettison </a:t>
                      </a:r>
                      <a:endParaRPr lang="en-IN" dirty="0"/>
                    </a:p>
                  </a:txBody>
                  <a:tcPr/>
                </a:tc>
              </a:tr>
              <a:tr h="1326092">
                <a:tc>
                  <a:txBody>
                    <a:bodyPr/>
                    <a:lstStyle/>
                    <a:p>
                      <a:r>
                        <a:rPr lang="en-US" dirty="0" smtClean="0"/>
                        <a:t>Entry of sea, lake or river water into vessel, craft, conveyance or place of storage </a:t>
                      </a:r>
                      <a:endParaRPr lang="en-IN" dirty="0"/>
                    </a:p>
                  </a:txBody>
                  <a:tcPr/>
                </a:tc>
                <a:tc>
                  <a:txBody>
                    <a:bodyPr/>
                    <a:lstStyle/>
                    <a:p>
                      <a:r>
                        <a:rPr lang="en-US" dirty="0" smtClean="0"/>
                        <a:t>-</a:t>
                      </a:r>
                      <a:endParaRPr lang="en-IN" dirty="0"/>
                    </a:p>
                  </a:txBody>
                  <a:tcPr/>
                </a:tc>
              </a:tr>
              <a:tr h="1326092">
                <a:tc>
                  <a:txBody>
                    <a:bodyPr/>
                    <a:lstStyle/>
                    <a:p>
                      <a:r>
                        <a:rPr lang="en-US" dirty="0" smtClean="0"/>
                        <a:t>Total loss of any package lost over board or dropped whilst loading on to, or unloading from vessel or craft</a:t>
                      </a:r>
                      <a:endParaRPr lang="en-IN" dirty="0"/>
                    </a:p>
                  </a:txBody>
                  <a:tcPr/>
                </a:tc>
                <a:tc>
                  <a:txBody>
                    <a:bodyPr/>
                    <a:lstStyle/>
                    <a:p>
                      <a:r>
                        <a:rPr lang="en-US" dirty="0" smtClean="0"/>
                        <a:t>-</a:t>
                      </a:r>
                      <a:endParaRPr lang="en-IN" dirty="0"/>
                    </a:p>
                  </a:txBody>
                  <a:tcPr/>
                </a:tc>
              </a:tr>
            </a:tbl>
          </a:graphicData>
        </a:graphic>
      </p:graphicFrame>
      <p:sp>
        <p:nvSpPr>
          <p:cNvPr id="5" name="Content Placeholder 4"/>
          <p:cNvSpPr>
            <a:spLocks noGrp="1"/>
          </p:cNvSpPr>
          <p:nvPr>
            <p:ph sz="quarter" idx="13"/>
          </p:nvPr>
        </p:nvSpPr>
        <p:spPr>
          <a:xfrm>
            <a:off x="913774" y="1202267"/>
            <a:ext cx="10363826" cy="987141"/>
          </a:xfrm>
        </p:spPr>
        <p:txBody>
          <a:bodyPr>
            <a:normAutofit/>
          </a:bodyPr>
          <a:lstStyle/>
          <a:p>
            <a:pPr marL="0" indent="0">
              <a:buNone/>
            </a:pPr>
            <a:r>
              <a:rPr lang="en-US" sz="1600" cap="none" dirty="0" smtClean="0">
                <a:latin typeface="Tahoma" panose="020B0604030504040204" pitchFamily="34" charset="0"/>
                <a:ea typeface="Tahoma" panose="020B0604030504040204" pitchFamily="34" charset="0"/>
                <a:cs typeface="Tahoma" panose="020B0604030504040204" pitchFamily="34" charset="0"/>
              </a:rPr>
              <a:t> ICC(B) and ICC (C ) Clauses cover the following named perils. The ICC( B) and ICC( C) may be extended to cover additional perils like theft, pilferage, non delivery of entire consignment, malicious damage, impact damage, flood, storm etc. subject to payment of additional premium.</a:t>
            </a:r>
          </a:p>
        </p:txBody>
      </p:sp>
    </p:spTree>
    <p:extLst>
      <p:ext uri="{BB962C8B-B14F-4D97-AF65-F5344CB8AC3E}">
        <p14:creationId xmlns:p14="http://schemas.microsoft.com/office/powerpoint/2010/main" val="10766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9" y="-9144"/>
            <a:ext cx="11009376" cy="768095"/>
          </a:xfrm>
          <a:solidFill>
            <a:srgbClr val="FFC000"/>
          </a:solidFill>
          <a:ln>
            <a:solidFill>
              <a:schemeClr val="accent1"/>
            </a:solidFill>
          </a:ln>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MARINE CARGO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393192" y="1005840"/>
            <a:ext cx="11091672" cy="5724144"/>
          </a:xfrm>
        </p:spPr>
        <p:txBody>
          <a:bodyPr>
            <a:normAutofit/>
          </a:bodyPr>
          <a:lstStyle/>
          <a:p>
            <a:pPr marL="0" indent="0" algn="just">
              <a:spcBef>
                <a:spcPts val="0"/>
              </a:spcBef>
              <a:buNone/>
            </a:pPr>
            <a:r>
              <a:rPr lang="en-US" sz="1600" b="1" cap="none" dirty="0" smtClean="0">
                <a:latin typeface="Tahoma" panose="020B0604030504040204" pitchFamily="34" charset="0"/>
                <a:ea typeface="Tahoma" panose="020B0604030504040204" pitchFamily="34" charset="0"/>
                <a:cs typeface="Tahoma" panose="020B0604030504040204" pitchFamily="34" charset="0"/>
              </a:rPr>
              <a:t>INTRODUCTION</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Marine cargo insurance is possibly the oldest of all the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classes of the insurance dating back to the 16</a:t>
            </a:r>
            <a:r>
              <a:rPr lang="en-US" sz="1800" cap="none" baseline="30000" dirty="0" smtClean="0">
                <a:latin typeface="Tahoma" panose="020B0604030504040204" pitchFamily="34" charset="0"/>
                <a:ea typeface="Tahoma" panose="020B0604030504040204" pitchFamily="34" charset="0"/>
                <a:cs typeface="Tahoma" panose="020B0604030504040204" pitchFamily="34" charset="0"/>
              </a:rPr>
              <a:t>th</a:t>
            </a:r>
            <a:r>
              <a:rPr lang="en-US" sz="1800" cap="none" dirty="0" smtClean="0">
                <a:latin typeface="Tahoma" panose="020B0604030504040204" pitchFamily="34" charset="0"/>
                <a:ea typeface="Tahoma" panose="020B0604030504040204" pitchFamily="34" charset="0"/>
                <a:cs typeface="Tahoma" panose="020B0604030504040204" pitchFamily="34" charset="0"/>
              </a:rPr>
              <a:t> century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and earlier, when merchants gathered together to discuss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their trading and decided to share in each other’s losses.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The traders living and working around the ports of England</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in 1688 used to meet in a small coffee house owned by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Edward </a:t>
            </a:r>
            <a:r>
              <a:rPr lang="en-US" sz="1800" cap="none" dirty="0">
                <a:latin typeface="Tahoma" panose="020B0604030504040204" pitchFamily="34" charset="0"/>
                <a:ea typeface="Tahoma" panose="020B0604030504040204" pitchFamily="34" charset="0"/>
                <a:cs typeface="Tahoma" panose="020B0604030504040204" pitchFamily="34" charset="0"/>
              </a:rPr>
              <a:t>L</a:t>
            </a:r>
            <a:r>
              <a:rPr lang="en-US" sz="1800" cap="none" dirty="0" smtClean="0">
                <a:latin typeface="Tahoma" panose="020B0604030504040204" pitchFamily="34" charset="0"/>
                <a:ea typeface="Tahoma" panose="020B0604030504040204" pitchFamily="34" charset="0"/>
                <a:cs typeface="Tahoma" panose="020B0604030504040204" pitchFamily="34" charset="0"/>
              </a:rPr>
              <a:t>loyd. Historical records show that marine </a:t>
            </a:r>
          </a:p>
          <a:p>
            <a:pPr marL="0" indent="0" algn="just">
              <a:spcBef>
                <a:spcPts val="0"/>
              </a:spcBef>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insurance was practiced in a coffee house in </a:t>
            </a:r>
            <a:r>
              <a:rPr lang="en-US" sz="1800" cap="none" dirty="0">
                <a:latin typeface="Tahoma" panose="020B0604030504040204" pitchFamily="34" charset="0"/>
                <a:ea typeface="Tahoma" panose="020B0604030504040204" pitchFamily="34" charset="0"/>
                <a:cs typeface="Tahoma" panose="020B0604030504040204" pitchFamily="34" charset="0"/>
              </a:rPr>
              <a:t>L</a:t>
            </a:r>
            <a:r>
              <a:rPr lang="en-US" sz="1800" cap="none" dirty="0" smtClean="0">
                <a:latin typeface="Tahoma" panose="020B0604030504040204" pitchFamily="34" charset="0"/>
                <a:ea typeface="Tahoma" panose="020B0604030504040204" pitchFamily="34" charset="0"/>
                <a:cs typeface="Tahoma" panose="020B0604030504040204" pitchFamily="34" charset="0"/>
              </a:rPr>
              <a:t>ombard street, to which </a:t>
            </a:r>
            <a:r>
              <a:rPr lang="en-US" sz="1800" cap="none" dirty="0">
                <a:latin typeface="Tahoma" panose="020B0604030504040204" pitchFamily="34" charset="0"/>
                <a:ea typeface="Tahoma" panose="020B0604030504040204" pitchFamily="34" charset="0"/>
                <a:cs typeface="Tahoma" panose="020B0604030504040204" pitchFamily="34" charset="0"/>
              </a:rPr>
              <a:t>E</a:t>
            </a:r>
            <a:r>
              <a:rPr lang="en-US" sz="1800" cap="none" dirty="0" smtClean="0">
                <a:latin typeface="Tahoma" panose="020B0604030504040204" pitchFamily="34" charset="0"/>
                <a:ea typeface="Tahoma" panose="020B0604030504040204" pitchFamily="34" charset="0"/>
                <a:cs typeface="Tahoma" panose="020B0604030504040204" pitchFamily="34" charset="0"/>
              </a:rPr>
              <a:t>dward </a:t>
            </a:r>
            <a:r>
              <a:rPr lang="en-US" sz="1800" cap="none" dirty="0">
                <a:latin typeface="Tahoma" panose="020B0604030504040204" pitchFamily="34" charset="0"/>
                <a:ea typeface="Tahoma" panose="020B0604030504040204" pitchFamily="34" charset="0"/>
                <a:cs typeface="Tahoma" panose="020B0604030504040204" pitchFamily="34" charset="0"/>
              </a:rPr>
              <a:t>L</a:t>
            </a:r>
            <a:r>
              <a:rPr lang="en-US" sz="1800" cap="none" dirty="0" smtClean="0">
                <a:latin typeface="Tahoma" panose="020B0604030504040204" pitchFamily="34" charset="0"/>
                <a:ea typeface="Tahoma" panose="020B0604030504040204" pitchFamily="34" charset="0"/>
                <a:cs typeface="Tahoma" panose="020B0604030504040204" pitchFamily="34" charset="0"/>
              </a:rPr>
              <a:t>loyd moved in 1691. This was the beginning of what is now the world renowned </a:t>
            </a:r>
            <a:r>
              <a:rPr lang="en-US" sz="1800" cap="none" dirty="0">
                <a:latin typeface="Tahoma" panose="020B0604030504040204" pitchFamily="34" charset="0"/>
                <a:ea typeface="Tahoma" panose="020B0604030504040204" pitchFamily="34" charset="0"/>
                <a:cs typeface="Tahoma" panose="020B0604030504040204" pitchFamily="34" charset="0"/>
              </a:rPr>
              <a:t>L</a:t>
            </a:r>
            <a:r>
              <a:rPr lang="en-US" sz="1800" cap="none" dirty="0" smtClean="0">
                <a:latin typeface="Tahoma" panose="020B0604030504040204" pitchFamily="34" charset="0"/>
                <a:ea typeface="Tahoma" panose="020B0604030504040204" pitchFamily="34" charset="0"/>
                <a:cs typeface="Tahoma" panose="020B0604030504040204" pitchFamily="34" charset="0"/>
              </a:rPr>
              <a:t>loyd’s of London and the </a:t>
            </a:r>
            <a:r>
              <a:rPr lang="en-US" sz="1800" cap="none" dirty="0">
                <a:latin typeface="Tahoma" panose="020B0604030504040204" pitchFamily="34" charset="0"/>
                <a:ea typeface="Tahoma" panose="020B0604030504040204" pitchFamily="34" charset="0"/>
                <a:cs typeface="Tahoma" panose="020B0604030504040204" pitchFamily="34" charset="0"/>
              </a:rPr>
              <a:t>L</a:t>
            </a:r>
            <a:r>
              <a:rPr lang="en-US" sz="1800" cap="none" dirty="0" smtClean="0">
                <a:latin typeface="Tahoma" panose="020B0604030504040204" pitchFamily="34" charset="0"/>
                <a:ea typeface="Tahoma" panose="020B0604030504040204" pitchFamily="34" charset="0"/>
                <a:cs typeface="Tahoma" panose="020B0604030504040204" pitchFamily="34" charset="0"/>
              </a:rPr>
              <a:t>ondon insurance market.</a:t>
            </a:r>
          </a:p>
          <a:p>
            <a:pPr marL="0" indent="0" algn="just">
              <a:buNone/>
            </a:pPr>
            <a:endParaRPr lang="en-US" sz="1800" cap="none"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All trade operations of any scope, until the 17</a:t>
            </a:r>
            <a:r>
              <a:rPr lang="en-US" sz="1800" cap="none" baseline="30000" dirty="0" smtClean="0">
                <a:latin typeface="Tahoma" panose="020B0604030504040204" pitchFamily="34" charset="0"/>
                <a:ea typeface="Tahoma" panose="020B0604030504040204" pitchFamily="34" charset="0"/>
                <a:cs typeface="Tahoma" panose="020B0604030504040204" pitchFamily="34" charset="0"/>
              </a:rPr>
              <a:t>th</a:t>
            </a:r>
            <a:r>
              <a:rPr lang="en-US" sz="1800" cap="none" dirty="0" smtClean="0">
                <a:latin typeface="Tahoma" panose="020B0604030504040204" pitchFamily="34" charset="0"/>
                <a:ea typeface="Tahoma" panose="020B0604030504040204" pitchFamily="34" charset="0"/>
                <a:cs typeface="Tahoma" panose="020B0604030504040204" pitchFamily="34" charset="0"/>
              </a:rPr>
              <a:t> Century, used to take place by sea, from port to port. When other means of transport developed, by river, land and later by air, Marine insurance expanded to include other modes of transportation. It is now possible to have insurance for cargoes travelling by any means of conveyance that is, ocean vessel, ferry, ocean barge, air, inland barge, truck, van</a:t>
            </a:r>
            <a:r>
              <a:rPr lang="en-US" sz="1800" cap="none" dirty="0">
                <a:latin typeface="Tahoma" panose="020B0604030504040204" pitchFamily="34" charset="0"/>
                <a:ea typeface="Tahoma" panose="020B0604030504040204" pitchFamily="34" charset="0"/>
                <a:cs typeface="Tahoma" panose="020B0604030504040204" pitchFamily="34" charset="0"/>
              </a:rPr>
              <a:t> </a:t>
            </a:r>
            <a:r>
              <a:rPr lang="en-US" sz="1800" cap="none" dirty="0" smtClean="0">
                <a:latin typeface="Tahoma" panose="020B0604030504040204" pitchFamily="34" charset="0"/>
                <a:ea typeface="Tahoma" panose="020B0604030504040204" pitchFamily="34" charset="0"/>
                <a:cs typeface="Tahoma" panose="020B0604030504040204" pitchFamily="34" charset="0"/>
              </a:rPr>
              <a:t>and even courier.</a:t>
            </a:r>
            <a:endParaRPr lang="en-IN" sz="1800" cap="none"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Scrubbers are wild card for container shipping edge | J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135" y="1005841"/>
            <a:ext cx="4800729" cy="235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7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8534"/>
            <a:ext cx="10364451" cy="609600"/>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ALL RISK COVER AND EXCLUSIONS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863601"/>
            <a:ext cx="10363826" cy="5782732"/>
          </a:xfrm>
        </p:spPr>
        <p:txBody>
          <a:bodyPr>
            <a:normAutofit/>
          </a:bodyPr>
          <a:lstStyle/>
          <a:p>
            <a:pPr marL="0"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 All Risk” Clause begins with “ This insurance covers all risks of loss of or damage to the subject matter insured “. There is a tendency to interpret this phrase to say that the term all risks include any of the financial losses in addition to the physical losses. This is not so. The all risk covers only physical loss of or damage to cargo subject to the following general exclusions:</a:t>
            </a:r>
          </a:p>
          <a:p>
            <a:pPr marL="0" lvl="0" indent="0">
              <a:buNone/>
            </a:pPr>
            <a:r>
              <a:rPr lang="en-US" sz="1800" cap="none" dirty="0" smtClean="0">
                <a:latin typeface="Tahoma" panose="020B0604030504040204" pitchFamily="34" charset="0"/>
                <a:ea typeface="Tahoma" panose="020B0604030504040204" pitchFamily="34" charset="0"/>
                <a:cs typeface="Tahoma" panose="020B0604030504040204" pitchFamily="34" charset="0"/>
              </a:rPr>
              <a:t>1.</a:t>
            </a:r>
            <a:r>
              <a:rPr lang="en-US" sz="1800" b="1" dirty="0"/>
              <a:t> </a:t>
            </a:r>
            <a:r>
              <a:rPr lang="en-US" sz="1600" b="1" cap="none" dirty="0">
                <a:latin typeface="Tahoma" panose="020B0604030504040204" pitchFamily="34" charset="0"/>
                <a:ea typeface="Tahoma" panose="020B0604030504040204" pitchFamily="34" charset="0"/>
                <a:cs typeface="Tahoma" panose="020B0604030504040204" pitchFamily="34" charset="0"/>
              </a:rPr>
              <a:t>W</a:t>
            </a:r>
            <a:r>
              <a:rPr lang="en-US" sz="1600" b="1" cap="none" dirty="0" smtClean="0">
                <a:latin typeface="Tahoma" panose="020B0604030504040204" pitchFamily="34" charset="0"/>
                <a:ea typeface="Tahoma" panose="020B0604030504040204" pitchFamily="34" charset="0"/>
                <a:cs typeface="Tahoma" panose="020B0604030504040204" pitchFamily="34" charset="0"/>
              </a:rPr>
              <a:t>ilful misconduct of the assured</a:t>
            </a:r>
            <a:endParaRPr lang="en-IN"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cover excludes loss of or damage to cargo due to </a:t>
            </a:r>
            <a:r>
              <a:rPr lang="en-US" sz="1600" cap="none" dirty="0" err="1" smtClean="0">
                <a:latin typeface="Tahoma" panose="020B0604030504040204" pitchFamily="34" charset="0"/>
                <a:ea typeface="Tahoma" panose="020B0604030504040204" pitchFamily="34" charset="0"/>
                <a:cs typeface="Tahoma" panose="020B0604030504040204" pitchFamily="34" charset="0"/>
              </a:rPr>
              <a:t>wilful</a:t>
            </a:r>
            <a:r>
              <a:rPr lang="en-US" sz="1600" cap="none" dirty="0" smtClean="0">
                <a:latin typeface="Tahoma" panose="020B0604030504040204" pitchFamily="34" charset="0"/>
                <a:ea typeface="Tahoma" panose="020B0604030504040204" pitchFamily="34" charset="0"/>
                <a:cs typeface="Tahoma" panose="020B0604030504040204" pitchFamily="34" charset="0"/>
              </a:rPr>
              <a:t> misconduct (deliberate damage) of the insured, which means an action taken by the insured either deliberately or recklessly, without caring whether it is right or wrong. (4.1)</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t>2.</a:t>
            </a:r>
            <a:r>
              <a:rPr lang="en-IN" sz="1800" dirty="0"/>
              <a:t> </a:t>
            </a:r>
            <a:r>
              <a:rPr lang="en-US" sz="1600" b="1" dirty="0" smtClean="0">
                <a:latin typeface="Tahoma" panose="020B0604030504040204" pitchFamily="34" charset="0"/>
                <a:ea typeface="Tahoma" panose="020B0604030504040204" pitchFamily="34" charset="0"/>
                <a:cs typeface="Tahoma" panose="020B0604030504040204" pitchFamily="34" charset="0"/>
              </a:rPr>
              <a:t>O</a:t>
            </a:r>
            <a:r>
              <a:rPr lang="en-US" sz="1600" b="1" cap="none" dirty="0" smtClean="0">
                <a:latin typeface="Tahoma" panose="020B0604030504040204" pitchFamily="34" charset="0"/>
                <a:ea typeface="Tahoma" panose="020B0604030504040204" pitchFamily="34" charset="0"/>
                <a:cs typeface="Tahoma" panose="020B0604030504040204" pitchFamily="34" charset="0"/>
              </a:rPr>
              <a:t>rdinary leakage, ordinary loss in weight or volume or ordinary wear and tear</a:t>
            </a:r>
            <a:endParaRPr lang="en-IN"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cover excludes shortage of quantity due to temperature variations, evaporation, faulty calibration, density variation etc. (clause 4.2)</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dirty="0" smtClean="0"/>
              <a:t>3. </a:t>
            </a:r>
            <a:r>
              <a:rPr lang="en-US" sz="1800" dirty="0"/>
              <a:t> </a:t>
            </a:r>
            <a:r>
              <a:rPr lang="en-US" sz="1800" b="1" dirty="0" smtClean="0"/>
              <a:t>I</a:t>
            </a:r>
            <a:r>
              <a:rPr lang="en-US" sz="1600" b="1" cap="none" dirty="0" smtClean="0">
                <a:latin typeface="Tahoma" panose="020B0604030504040204" pitchFamily="34" charset="0"/>
                <a:ea typeface="Tahoma" panose="020B0604030504040204" pitchFamily="34" charset="0"/>
                <a:cs typeface="Tahoma" panose="020B0604030504040204" pitchFamily="34" charset="0"/>
              </a:rPr>
              <a:t>nsufficiency or unsuitability of packing or preparation of subject matter insured</a:t>
            </a:r>
            <a:endParaRPr lang="en-IN"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700" cap="none" dirty="0">
                <a:latin typeface="Tahoma" panose="020B0604030504040204" pitchFamily="34" charset="0"/>
                <a:ea typeface="Tahoma" panose="020B0604030504040204" pitchFamily="34" charset="0"/>
                <a:cs typeface="Tahoma" panose="020B0604030504040204" pitchFamily="34" charset="0"/>
              </a:rPr>
              <a:t>U</a:t>
            </a:r>
            <a:r>
              <a:rPr lang="en-US" sz="1700" cap="none" dirty="0" smtClean="0">
                <a:latin typeface="Tahoma" panose="020B0604030504040204" pitchFamily="34" charset="0"/>
                <a:ea typeface="Tahoma" panose="020B0604030504040204" pitchFamily="34" charset="0"/>
                <a:cs typeface="Tahoma" panose="020B0604030504040204" pitchFamily="34" charset="0"/>
              </a:rPr>
              <a:t>nder ICC 2009, the insufficiency of packing or preparation exclusion is limited to cases where (</a:t>
            </a:r>
            <a:r>
              <a:rPr lang="en-US" sz="1700" cap="none" dirty="0" err="1" smtClean="0">
                <a:latin typeface="Tahoma" panose="020B0604030504040204" pitchFamily="34" charset="0"/>
                <a:ea typeface="Tahoma" panose="020B0604030504040204" pitchFamily="34" charset="0"/>
                <a:cs typeface="Tahoma" panose="020B0604030504040204" pitchFamily="34" charset="0"/>
              </a:rPr>
              <a:t>i</a:t>
            </a:r>
            <a:r>
              <a:rPr lang="en-US" sz="1700" cap="none" dirty="0" smtClean="0">
                <a:latin typeface="Tahoma" panose="020B0604030504040204" pitchFamily="34" charset="0"/>
                <a:ea typeface="Tahoma" panose="020B0604030504040204" pitchFamily="34" charset="0"/>
                <a:cs typeface="Tahoma" panose="020B0604030504040204" pitchFamily="34" charset="0"/>
              </a:rPr>
              <a:t>) the assured or their employees are themselves responsible for the poor packing or preparation, at whatever time it is carried out; or (ii) the packing or preparation is carried out prior to the attachment of the risk. </a:t>
            </a:r>
            <a:endParaRPr lang="en-IN" sz="17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IN" sz="1800" dirty="0"/>
          </a:p>
          <a:p>
            <a:pPr marL="0" indent="0">
              <a:buNone/>
            </a:pPr>
            <a:endParaRPr lang="en-IN" sz="1800" cap="non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17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62468"/>
            <a:ext cx="10364451" cy="795866"/>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ALL RISK COVER AND EXCLUSIONS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303867"/>
            <a:ext cx="10363826" cy="5325533"/>
          </a:xfrm>
        </p:spPr>
        <p:txBody>
          <a:bodyPr>
            <a:normAutofit/>
          </a:bodyPr>
          <a:lstStyle/>
          <a:p>
            <a:pPr marL="0" lvl="0" indent="0">
              <a:buNone/>
            </a:pPr>
            <a:r>
              <a:rPr lang="en-US" sz="1600" b="1" cap="none" dirty="0" smtClean="0">
                <a:latin typeface="Tahoma" panose="020B0604030504040204" pitchFamily="34" charset="0"/>
                <a:ea typeface="Tahoma" panose="020B0604030504040204" pitchFamily="34" charset="0"/>
                <a:cs typeface="Tahoma" panose="020B0604030504040204" pitchFamily="34" charset="0"/>
              </a:rPr>
              <a:t>4. Inherent vice or nature of the subject matter insured</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cover excludes loss of or damage to cargo due to its own nature (Clause 4.4). The damage to coal due to spontaneous combustion is an example of inherent vice.</a:t>
            </a:r>
            <a:endParaRPr lang="en-IN" dirty="0"/>
          </a:p>
          <a:p>
            <a:pPr marL="0" lvl="0" indent="0">
              <a:buNone/>
            </a:pPr>
            <a:r>
              <a:rPr lang="en-US" sz="1600" b="1" dirty="0" smtClean="0"/>
              <a:t>5. D</a:t>
            </a:r>
            <a:r>
              <a:rPr lang="en-US" sz="1600" b="1" cap="none" dirty="0" smtClean="0">
                <a:latin typeface="Tahoma" panose="020B0604030504040204" pitchFamily="34" charset="0"/>
                <a:ea typeface="Tahoma" panose="020B0604030504040204" pitchFamily="34" charset="0"/>
                <a:cs typeface="Tahoma" panose="020B0604030504040204" pitchFamily="34" charset="0"/>
              </a:rPr>
              <a:t>elay</a:t>
            </a:r>
            <a:endParaRPr lang="en-IN" sz="16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cover excludes loss, damage or expense proximately caused by delay, even though the delay be caused by a risk insured against. Losses due to delay will include loss of market or deterioration in respect of perishable goods which would not be recoverable even if the delay be caused due to the peril insured against, such as Collision ( Clause 4.5)</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b="1" cap="none" dirty="0" smtClean="0">
                <a:latin typeface="Tahoma" panose="020B0604030504040204" pitchFamily="34" charset="0"/>
                <a:ea typeface="Tahoma" panose="020B0604030504040204" pitchFamily="34" charset="0"/>
                <a:cs typeface="Tahoma" panose="020B0604030504040204" pitchFamily="34" charset="0"/>
              </a:rPr>
              <a:t>6. Insolvency or financial default of Carriers</a:t>
            </a: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his exclusion under Institute </a:t>
            </a:r>
            <a:r>
              <a:rPr lang="en-US" sz="1600" cap="none" dirty="0">
                <a:latin typeface="Tahoma" panose="020B0604030504040204" pitchFamily="34" charset="0"/>
                <a:ea typeface="Tahoma" panose="020B0604030504040204" pitchFamily="34" charset="0"/>
                <a:cs typeface="Tahoma" panose="020B0604030504040204" pitchFamily="34" charset="0"/>
              </a:rPr>
              <a:t>C</a:t>
            </a:r>
            <a:r>
              <a:rPr lang="en-US" sz="1600" cap="none" dirty="0" smtClean="0">
                <a:latin typeface="Tahoma" panose="020B0604030504040204" pitchFamily="34" charset="0"/>
                <a:ea typeface="Tahoma" panose="020B0604030504040204" pitchFamily="34" charset="0"/>
                <a:cs typeface="Tahoma" panose="020B0604030504040204" pitchFamily="34" charset="0"/>
              </a:rPr>
              <a:t>argo </a:t>
            </a:r>
            <a:r>
              <a:rPr lang="en-US" sz="1600" cap="none" dirty="0">
                <a:latin typeface="Tahoma" panose="020B0604030504040204" pitchFamily="34" charset="0"/>
                <a:ea typeface="Tahoma" panose="020B0604030504040204" pitchFamily="34" charset="0"/>
                <a:cs typeface="Tahoma" panose="020B0604030504040204" pitchFamily="34" charset="0"/>
              </a:rPr>
              <a:t>C</a:t>
            </a:r>
            <a:r>
              <a:rPr lang="en-US" sz="1600" cap="none" dirty="0" smtClean="0">
                <a:latin typeface="Tahoma" panose="020B0604030504040204" pitchFamily="34" charset="0"/>
                <a:ea typeface="Tahoma" panose="020B0604030504040204" pitchFamily="34" charset="0"/>
                <a:cs typeface="Tahoma" panose="020B0604030504040204" pitchFamily="34" charset="0"/>
              </a:rPr>
              <a:t>lauses 1/1/2009 will not apply unless the insurers can prove that, at the time the subject matter is loaded on board the vessel, the assured are aware, or in the ordinary course of business should be aware, that such insolvency or financial default could prevent the normal prosecution of the voyage.  Further, this exclusion will not apply under ICC 2009</a:t>
            </a:r>
            <a:r>
              <a:rPr lang="en-US" sz="1600" b="1" cap="none" dirty="0" smtClean="0">
                <a:latin typeface="Tahoma" panose="020B0604030504040204" pitchFamily="34" charset="0"/>
                <a:ea typeface="Tahoma" panose="020B0604030504040204" pitchFamily="34" charset="0"/>
                <a:cs typeface="Tahoma" panose="020B0604030504040204" pitchFamily="34" charset="0"/>
              </a:rPr>
              <a:t>,</a:t>
            </a:r>
            <a:r>
              <a:rPr lang="en-US" sz="1600" cap="none" dirty="0" smtClean="0">
                <a:latin typeface="Tahoma" panose="020B0604030504040204" pitchFamily="34" charset="0"/>
                <a:ea typeface="Tahoma" panose="020B0604030504040204" pitchFamily="34" charset="0"/>
                <a:cs typeface="Tahoma" panose="020B0604030504040204" pitchFamily="34" charset="0"/>
              </a:rPr>
              <a:t> where the contract of insurance has been assigned to the party claiming hereunder who has bought or agreed to buy the subject matter insured in good faith under a binding contract. </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IN" sz="1600" cap="non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531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3934"/>
            <a:ext cx="10364451" cy="762000"/>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ALL RISK COVER AND EXCLUSIONS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092200"/>
            <a:ext cx="10363826" cy="5596467"/>
          </a:xfrm>
        </p:spPr>
        <p:txBody>
          <a:bodyPr/>
          <a:lstStyle/>
          <a:p>
            <a:pPr marL="0" indent="0">
              <a:buNone/>
            </a:pPr>
            <a:r>
              <a:rPr lang="en-US" sz="1600" b="1" cap="none" dirty="0" smtClean="0">
                <a:latin typeface="Tahoma" panose="020B0604030504040204" pitchFamily="34" charset="0"/>
                <a:ea typeface="Tahoma" panose="020B0604030504040204" pitchFamily="34" charset="0"/>
                <a:cs typeface="Tahoma" panose="020B0604030504040204" pitchFamily="34" charset="0"/>
              </a:rPr>
              <a:t>7. Un-seaworthiness and unfitness exclusion</a:t>
            </a: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institute cargo clauses 2009  states that in no case shall this insurance cover loss damage or expense arising from unseaworthiness of vessel or craft or unfitness of vessel or craft  for the safe carriage of the subject matter insured, where the assured are privy to such unseaworthiness or  unfitness , at the time the subject-matter insured is loaded therein. </a:t>
            </a:r>
            <a:endParaRPr lang="en-IN" sz="1600" dirty="0"/>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 clause 5.1.2 of  ICC 2009 excludes unfitness of container or conveyance for the safe carriage of the interest insured, where loading therein or thereon is carried out prior to attachment of this insurance or by the assured or their employees and they are privy to such unfitness at the time of loading</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b="1" cap="none" smtClean="0">
                <a:latin typeface="Tahoma" panose="020B0604030504040204" pitchFamily="34" charset="0"/>
                <a:ea typeface="Tahoma" panose="020B0604030504040204" pitchFamily="34" charset="0"/>
                <a:cs typeface="Tahoma" panose="020B0604030504040204" pitchFamily="34" charset="0"/>
              </a:rPr>
              <a:t>8. War</a:t>
            </a:r>
            <a:r>
              <a:rPr lang="en-US" sz="1600" b="1" cap="none" dirty="0" smtClean="0">
                <a:latin typeface="Tahoma" panose="020B0604030504040204" pitchFamily="34" charset="0"/>
                <a:ea typeface="Tahoma" panose="020B0604030504040204" pitchFamily="34" charset="0"/>
                <a:cs typeface="Tahoma" panose="020B0604030504040204" pitchFamily="34" charset="0"/>
              </a:rPr>
              <a:t>, strikes, riots and civil commotions</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1600" cap="none" dirty="0">
                <a:latin typeface="Tahoma" panose="020B0604030504040204" pitchFamily="34" charset="0"/>
                <a:ea typeface="Tahoma" panose="020B0604030504040204" pitchFamily="34" charset="0"/>
                <a:cs typeface="Tahoma" panose="020B0604030504040204" pitchFamily="34" charset="0"/>
              </a:rPr>
              <a:t>T</a:t>
            </a:r>
            <a:r>
              <a:rPr lang="en-US" sz="1600" cap="none" dirty="0" smtClean="0">
                <a:latin typeface="Tahoma" panose="020B0604030504040204" pitchFamily="34" charset="0"/>
                <a:ea typeface="Tahoma" panose="020B0604030504040204" pitchFamily="34" charset="0"/>
                <a:cs typeface="Tahoma" panose="020B0604030504040204" pitchFamily="34" charset="0"/>
              </a:rPr>
              <a:t>hese risks are excluded under ‘A’, ‘B’ and ‘C’ clauses but may be covered by payment of additional premium. War risk clauses do not operate during land transit. War cover operates whilst waterborne or airborne. The war cover does not commence unless the subject matter insured and as to any part as that part is loaded on the vessel.</a:t>
            </a: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652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7745"/>
            <a:ext cx="10364451" cy="859535"/>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CASE STUDIES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517904"/>
            <a:ext cx="10363826" cy="5102352"/>
          </a:xfrm>
        </p:spPr>
        <p:txBody>
          <a:bodyPr>
            <a:normAutofit/>
          </a:bodyPr>
          <a:lstStyle/>
          <a:p>
            <a:pPr marL="109728" indent="0" algn="just">
              <a:buNone/>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109728" indent="0" algn="just">
              <a:buNone/>
            </a:pPr>
            <a:r>
              <a:rPr lang="en-US" sz="1600" b="1" dirty="0">
                <a:latin typeface="Tahoma" panose="020B0604030504040204" pitchFamily="34" charset="0"/>
                <a:ea typeface="Tahoma" panose="020B0604030504040204" pitchFamily="34" charset="0"/>
                <a:cs typeface="Tahoma" panose="020B0604030504040204" pitchFamily="34" charset="0"/>
              </a:rPr>
              <a:t>O</a:t>
            </a:r>
            <a:r>
              <a:rPr lang="en-US" sz="1600" cap="none" dirty="0" smtClean="0">
                <a:latin typeface="Tahoma" panose="020B0604030504040204" pitchFamily="34" charset="0"/>
                <a:ea typeface="Tahoma" panose="020B0604030504040204" pitchFamily="34" charset="0"/>
                <a:cs typeface="Tahoma" panose="020B0604030504040204" pitchFamily="34" charset="0"/>
              </a:rPr>
              <a:t>n</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cap="none" dirty="0" smtClean="0">
                <a:latin typeface="Tahoma" panose="020B0604030504040204" pitchFamily="34" charset="0"/>
                <a:ea typeface="Tahoma" panose="020B0604030504040204" pitchFamily="34" charset="0"/>
                <a:cs typeface="Tahoma" panose="020B0604030504040204" pitchFamily="34" charset="0"/>
              </a:rPr>
              <a:t>arrival of the vehicle at an industrial estate, the employees of the insured were employed for unloading and carrying the printing machine up to the 5</a:t>
            </a:r>
            <a:r>
              <a:rPr lang="en-US" sz="1600" cap="none" baseline="30000" dirty="0" smtClean="0">
                <a:latin typeface="Tahoma" panose="020B0604030504040204" pitchFamily="34" charset="0"/>
                <a:ea typeface="Tahoma" panose="020B0604030504040204" pitchFamily="34" charset="0"/>
                <a:cs typeface="Tahoma" panose="020B0604030504040204" pitchFamily="34" charset="0"/>
              </a:rPr>
              <a:t>th</a:t>
            </a:r>
            <a:r>
              <a:rPr lang="en-US" sz="1600" cap="none" dirty="0" smtClean="0">
                <a:latin typeface="Tahoma" panose="020B0604030504040204" pitchFamily="34" charset="0"/>
                <a:ea typeface="Tahoma" panose="020B0604030504040204" pitchFamily="34" charset="0"/>
                <a:cs typeface="Tahoma" panose="020B0604030504040204" pitchFamily="34" charset="0"/>
              </a:rPr>
              <a:t> floor of the building for installation. </a:t>
            </a:r>
            <a:r>
              <a:rPr lang="en-US" sz="1600" cap="none" dirty="0" smtClean="0">
                <a:latin typeface="Tahoma" panose="020B0604030504040204" pitchFamily="34" charset="0"/>
                <a:ea typeface="Tahoma" panose="020B0604030504040204" pitchFamily="34" charset="0"/>
                <a:cs typeface="Tahoma" panose="020B0604030504040204" pitchFamily="34" charset="0"/>
              </a:rPr>
              <a:t>The </a:t>
            </a:r>
            <a:r>
              <a:rPr lang="en-US" sz="1600" cap="none" dirty="0" smtClean="0">
                <a:latin typeface="Tahoma" panose="020B0604030504040204" pitchFamily="34" charset="0"/>
                <a:ea typeface="Tahoma" panose="020B0604030504040204" pitchFamily="34" charset="0"/>
                <a:cs typeface="Tahoma" panose="020B0604030504040204" pitchFamily="34" charset="0"/>
              </a:rPr>
              <a:t>machine fell down at the level of 2</a:t>
            </a:r>
            <a:r>
              <a:rPr lang="en-US" sz="1600" cap="none" baseline="30000" dirty="0" smtClean="0">
                <a:latin typeface="Tahoma" panose="020B0604030504040204" pitchFamily="34" charset="0"/>
                <a:ea typeface="Tahoma" panose="020B0604030504040204" pitchFamily="34" charset="0"/>
                <a:cs typeface="Tahoma" panose="020B0604030504040204" pitchFamily="34" charset="0"/>
              </a:rPr>
              <a:t>nd</a:t>
            </a:r>
            <a:r>
              <a:rPr lang="en-US" sz="1600" cap="none" dirty="0" smtClean="0">
                <a:latin typeface="Tahoma" panose="020B0604030504040204" pitchFamily="34" charset="0"/>
                <a:ea typeface="Tahoma" panose="020B0604030504040204" pitchFamily="34" charset="0"/>
                <a:cs typeface="Tahoma" panose="020B0604030504040204" pitchFamily="34" charset="0"/>
              </a:rPr>
              <a:t> floor and sustained damage.</a:t>
            </a:r>
            <a:endParaRPr lang="en-US" sz="1600" dirty="0">
              <a:latin typeface="Tahoma" panose="020B0604030504040204" pitchFamily="34" charset="0"/>
              <a:ea typeface="Tahoma" panose="020B0604030504040204" pitchFamily="34" charset="0"/>
              <a:cs typeface="Tahoma" panose="020B0604030504040204" pitchFamily="34" charset="0"/>
            </a:endParaRPr>
          </a:p>
          <a:p>
            <a:pPr marL="109728" indent="0" algn="just">
              <a:buNone/>
            </a:pPr>
            <a:r>
              <a:rPr lang="en-US" sz="1600" b="1" dirty="0" smtClean="0">
                <a:latin typeface="Tahoma" panose="020B0604030504040204" pitchFamily="34" charset="0"/>
                <a:ea typeface="Tahoma" panose="020B0604030504040204" pitchFamily="34" charset="0"/>
                <a:cs typeface="Tahoma" panose="020B0604030504040204" pitchFamily="34" charset="0"/>
              </a:rPr>
              <a:t>Transit </a:t>
            </a:r>
            <a:r>
              <a:rPr lang="en-US" sz="1600" b="1" dirty="0">
                <a:latin typeface="Tahoma" panose="020B0604030504040204" pitchFamily="34" charset="0"/>
                <a:ea typeface="Tahoma" panose="020B0604030504040204" pitchFamily="34" charset="0"/>
                <a:cs typeface="Tahoma" panose="020B0604030504040204" pitchFamily="34" charset="0"/>
              </a:rPr>
              <a:t>details as per proposal: Mumbai  to Kolkata</a:t>
            </a:r>
            <a:r>
              <a:rPr lang="en-US" sz="1600" dirty="0">
                <a:latin typeface="Tahoma" panose="020B0604030504040204" pitchFamily="34" charset="0"/>
                <a:ea typeface="Tahoma" panose="020B0604030504040204" pitchFamily="34" charset="0"/>
                <a:cs typeface="Tahoma" panose="020B0604030504040204" pitchFamily="34" charset="0"/>
              </a:rPr>
              <a:t> </a:t>
            </a:r>
          </a:p>
          <a:p>
            <a:pPr marL="109728" indent="0" algn="just">
              <a:buNone/>
            </a:pPr>
            <a:r>
              <a:rPr lang="en-US" sz="1600" dirty="0">
                <a:latin typeface="Tahoma" panose="020B0604030504040204" pitchFamily="34" charset="0"/>
                <a:ea typeface="Tahoma" panose="020B0604030504040204" pitchFamily="34" charset="0"/>
                <a:cs typeface="Tahoma" panose="020B0604030504040204" pitchFamily="34" charset="0"/>
              </a:rPr>
              <a:t>Cover: Inland Transit Rail or Road Clause (A) - All Risk with Loading and Unloading  and SRCC </a:t>
            </a:r>
          </a:p>
          <a:p>
            <a:pPr marL="109728" indent="0" algn="just">
              <a:buNone/>
            </a:pPr>
            <a:r>
              <a:rPr lang="en-US" sz="1600" b="1" dirty="0" smtClean="0">
                <a:latin typeface="Tahoma" panose="020B0604030504040204" pitchFamily="34" charset="0"/>
                <a:ea typeface="Tahoma" panose="020B0604030504040204" pitchFamily="34" charset="0"/>
                <a:cs typeface="Tahoma" panose="020B0604030504040204" pitchFamily="34" charset="0"/>
              </a:rPr>
              <a:t>W</a:t>
            </a:r>
            <a:r>
              <a:rPr lang="en-US" sz="1600" cap="none" dirty="0" smtClean="0">
                <a:latin typeface="Tahoma" panose="020B0604030504040204" pitchFamily="34" charset="0"/>
                <a:ea typeface="Tahoma" panose="020B0604030504040204" pitchFamily="34" charset="0"/>
                <a:cs typeface="Tahoma" panose="020B0604030504040204" pitchFamily="34" charset="0"/>
              </a:rPr>
              <a:t>hat will be the treatment of the claim</a:t>
            </a:r>
            <a:r>
              <a:rPr lang="en-US"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IN" sz="1600" dirty="0"/>
          </a:p>
        </p:txBody>
      </p:sp>
    </p:spTree>
    <p:extLst>
      <p:ext uri="{BB962C8B-B14F-4D97-AF65-F5344CB8AC3E}">
        <p14:creationId xmlns:p14="http://schemas.microsoft.com/office/powerpoint/2010/main" val="108761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02337"/>
            <a:ext cx="10364451" cy="777239"/>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CASE STUDIES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380744"/>
            <a:ext cx="10363826" cy="5166360"/>
          </a:xfrm>
        </p:spPr>
        <p:txBody>
          <a:bodyPr/>
          <a:lstStyle/>
          <a:p>
            <a:pPr marL="0" indent="0" algn="just">
              <a:buNone/>
            </a:pPr>
            <a:endParaRPr lang="en-US" dirty="0" smtClean="0">
              <a:latin typeface="Arial" pitchFamily="34" charset="0"/>
              <a:cs typeface="Arial" pitchFamily="34" charset="0"/>
            </a:endParaRPr>
          </a:p>
          <a:p>
            <a:pPr marL="0" indent="0" algn="just">
              <a:buNone/>
            </a:pPr>
            <a:r>
              <a:rPr lang="en-US" dirty="0" smtClean="0">
                <a:latin typeface="Arial" pitchFamily="34" charset="0"/>
                <a:cs typeface="Arial" pitchFamily="34" charset="0"/>
              </a:rPr>
              <a:t>A</a:t>
            </a:r>
            <a:r>
              <a:rPr lang="en-US" sz="1600" cap="none" dirty="0" smtClean="0">
                <a:latin typeface="Arial" pitchFamily="34" charset="0"/>
                <a:cs typeface="Arial" pitchFamily="34" charset="0"/>
              </a:rPr>
              <a:t>n oversized cargo was transported by multi axle  vehicle from </a:t>
            </a:r>
            <a:r>
              <a:rPr lang="en-US" sz="1600" cap="none" dirty="0">
                <a:latin typeface="Arial" pitchFamily="34" charset="0"/>
                <a:cs typeface="Arial" pitchFamily="34" charset="0"/>
              </a:rPr>
              <a:t>C</a:t>
            </a:r>
            <a:r>
              <a:rPr lang="en-US" sz="1600" cap="none" dirty="0" smtClean="0">
                <a:latin typeface="Arial" pitchFamily="34" charset="0"/>
                <a:cs typeface="Arial" pitchFamily="34" charset="0"/>
              </a:rPr>
              <a:t>hennai  port to </a:t>
            </a:r>
            <a:r>
              <a:rPr lang="en-US" sz="1600" cap="none" dirty="0">
                <a:latin typeface="Arial" pitchFamily="34" charset="0"/>
                <a:cs typeface="Arial" pitchFamily="34" charset="0"/>
              </a:rPr>
              <a:t>B</a:t>
            </a:r>
            <a:r>
              <a:rPr lang="en-US" sz="1600" cap="none" dirty="0" smtClean="0">
                <a:latin typeface="Arial" pitchFamily="34" charset="0"/>
                <a:cs typeface="Arial" pitchFamily="34" charset="0"/>
              </a:rPr>
              <a:t>angalore. </a:t>
            </a:r>
            <a:r>
              <a:rPr lang="en-US" sz="1600" cap="none" dirty="0" smtClean="0">
                <a:latin typeface="Arial" pitchFamily="34" charset="0"/>
                <a:cs typeface="Arial" pitchFamily="34" charset="0"/>
              </a:rPr>
              <a:t>The </a:t>
            </a:r>
            <a:r>
              <a:rPr lang="en-US" sz="1600" cap="none" dirty="0" smtClean="0">
                <a:latin typeface="Arial" pitchFamily="34" charset="0"/>
                <a:cs typeface="Arial" pitchFamily="34" charset="0"/>
              </a:rPr>
              <a:t>accident to the carrying vehicle occurred  </a:t>
            </a:r>
            <a:r>
              <a:rPr lang="en-US" sz="1600" cap="none" dirty="0" smtClean="0">
                <a:latin typeface="Arial" pitchFamily="34" charset="0"/>
                <a:cs typeface="Arial" pitchFamily="34" charset="0"/>
              </a:rPr>
              <a:t>on </a:t>
            </a:r>
            <a:r>
              <a:rPr lang="en-US" sz="1600" cap="none" dirty="0" smtClean="0">
                <a:latin typeface="Arial" pitchFamily="34" charset="0"/>
                <a:cs typeface="Arial" pitchFamily="34" charset="0"/>
              </a:rPr>
              <a:t>61</a:t>
            </a:r>
            <a:r>
              <a:rPr lang="en-US" sz="1600" cap="none" baseline="30000" dirty="0" smtClean="0">
                <a:latin typeface="Arial" pitchFamily="34" charset="0"/>
                <a:cs typeface="Arial" pitchFamily="34" charset="0"/>
              </a:rPr>
              <a:t>st</a:t>
            </a:r>
            <a:r>
              <a:rPr lang="en-US" sz="1600" cap="none" dirty="0" smtClean="0">
                <a:latin typeface="Arial" pitchFamily="34" charset="0"/>
                <a:cs typeface="Arial" pitchFamily="34" charset="0"/>
              </a:rPr>
              <a:t> day of  landing  the cargo  at </a:t>
            </a:r>
            <a:r>
              <a:rPr lang="en-US" sz="1600" cap="none" dirty="0">
                <a:latin typeface="Arial" pitchFamily="34" charset="0"/>
                <a:cs typeface="Arial" pitchFamily="34" charset="0"/>
              </a:rPr>
              <a:t>C</a:t>
            </a:r>
            <a:r>
              <a:rPr lang="en-US" sz="1600" cap="none" dirty="0" smtClean="0">
                <a:latin typeface="Arial" pitchFamily="34" charset="0"/>
                <a:cs typeface="Arial" pitchFamily="34" charset="0"/>
              </a:rPr>
              <a:t>hennai port.</a:t>
            </a:r>
          </a:p>
          <a:p>
            <a:pPr marL="0" indent="0" algn="just">
              <a:buNone/>
            </a:pPr>
            <a:r>
              <a:rPr lang="en-US" sz="1600" cap="none" dirty="0">
                <a:latin typeface="Arial" pitchFamily="34" charset="0"/>
                <a:cs typeface="Arial" pitchFamily="34" charset="0"/>
              </a:rPr>
              <a:t>T</a:t>
            </a:r>
            <a:r>
              <a:rPr lang="en-US" sz="1600" cap="none" dirty="0" smtClean="0">
                <a:latin typeface="Arial" pitchFamily="34" charset="0"/>
                <a:cs typeface="Arial" pitchFamily="34" charset="0"/>
              </a:rPr>
              <a:t>he cause of delay in transit was due to severe storm. </a:t>
            </a:r>
            <a:r>
              <a:rPr lang="en-US" sz="1600" cap="none" dirty="0" smtClean="0">
                <a:latin typeface="Arial" pitchFamily="34" charset="0"/>
                <a:cs typeface="Arial" pitchFamily="34" charset="0"/>
              </a:rPr>
              <a:t>The </a:t>
            </a:r>
            <a:r>
              <a:rPr lang="en-US" sz="1600" cap="none" dirty="0" smtClean="0">
                <a:latin typeface="Arial" pitchFamily="34" charset="0"/>
                <a:cs typeface="Arial" pitchFamily="34" charset="0"/>
              </a:rPr>
              <a:t>policy was issued under </a:t>
            </a:r>
            <a:r>
              <a:rPr lang="en-US" sz="1600" cap="none" dirty="0" smtClean="0">
                <a:latin typeface="Arial" pitchFamily="34" charset="0"/>
                <a:cs typeface="Arial" pitchFamily="34" charset="0"/>
              </a:rPr>
              <a:t>ICC</a:t>
            </a:r>
            <a:r>
              <a:rPr lang="en-US" sz="1600" cap="none" dirty="0" smtClean="0">
                <a:latin typeface="Arial" pitchFamily="34" charset="0"/>
                <a:cs typeface="Arial" pitchFamily="34" charset="0"/>
              </a:rPr>
              <a:t>(A) </a:t>
            </a:r>
            <a:r>
              <a:rPr lang="en-US" sz="1600" cap="none" dirty="0" smtClean="0">
                <a:latin typeface="Arial" pitchFamily="34" charset="0"/>
                <a:cs typeface="Arial" pitchFamily="34" charset="0"/>
              </a:rPr>
              <a:t>terms. </a:t>
            </a:r>
          </a:p>
          <a:p>
            <a:pPr algn="just">
              <a:buNone/>
            </a:pPr>
            <a:r>
              <a:rPr lang="en-US" sz="1600" b="1" cap="none" dirty="0" smtClean="0">
                <a:latin typeface="Arial" pitchFamily="34" charset="0"/>
                <a:cs typeface="Arial" pitchFamily="34" charset="0"/>
              </a:rPr>
              <a:t>   </a:t>
            </a:r>
          </a:p>
          <a:p>
            <a:pPr algn="just">
              <a:buNone/>
            </a:pPr>
            <a:r>
              <a:rPr lang="en-US" sz="1600" b="1" cap="none" dirty="0" smtClean="0">
                <a:latin typeface="Arial" pitchFamily="34" charset="0"/>
                <a:cs typeface="Arial" pitchFamily="34" charset="0"/>
              </a:rPr>
              <a:t>Whether the claim is admitted due to delay beyond  control of the insured?</a:t>
            </a:r>
          </a:p>
          <a:p>
            <a:endParaRPr lang="en-IN" dirty="0"/>
          </a:p>
        </p:txBody>
      </p:sp>
    </p:spTree>
    <p:extLst>
      <p:ext uri="{BB962C8B-B14F-4D97-AF65-F5344CB8AC3E}">
        <p14:creationId xmlns:p14="http://schemas.microsoft.com/office/powerpoint/2010/main" val="173023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8873"/>
            <a:ext cx="10364451" cy="603503"/>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CASE STUDIES</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1014984"/>
            <a:ext cx="10363826" cy="5669280"/>
          </a:xfrm>
        </p:spPr>
        <p:txBody>
          <a:bodyPr>
            <a:normAutofit/>
          </a:bodyPr>
          <a:lstStyle/>
          <a:p>
            <a:pPr algn="just"/>
            <a:r>
              <a:rPr lang="en-US" sz="1600" b="1" dirty="0">
                <a:latin typeface="Arial" pitchFamily="34" charset="0"/>
                <a:cs typeface="Arial" pitchFamily="34" charset="0"/>
              </a:rPr>
              <a:t>A</a:t>
            </a:r>
            <a:r>
              <a:rPr lang="en-US" sz="1600" dirty="0">
                <a:latin typeface="Arial" pitchFamily="34" charset="0"/>
                <a:cs typeface="Arial" pitchFamily="34" charset="0"/>
              </a:rPr>
              <a:t> </a:t>
            </a:r>
            <a:r>
              <a:rPr lang="en-US" sz="1600" cap="none" dirty="0" smtClean="0">
                <a:latin typeface="Arial" pitchFamily="34" charset="0"/>
                <a:cs typeface="Arial" pitchFamily="34" charset="0"/>
              </a:rPr>
              <a:t>consignment of 40 cotton bales of </a:t>
            </a:r>
            <a:r>
              <a:rPr lang="en-US" sz="1600" cap="none" dirty="0" err="1" smtClean="0">
                <a:latin typeface="Arial" pitchFamily="34" charset="0"/>
                <a:cs typeface="Arial" pitchFamily="34" charset="0"/>
              </a:rPr>
              <a:t>Rs</a:t>
            </a:r>
            <a:r>
              <a:rPr lang="en-US" sz="1600" cap="none" dirty="0" smtClean="0">
                <a:latin typeface="Arial" pitchFamily="34" charset="0"/>
                <a:cs typeface="Arial" pitchFamily="34" charset="0"/>
              </a:rPr>
              <a:t> 5,60,000 was dispatched by vehicle from </a:t>
            </a:r>
            <a:r>
              <a:rPr lang="en-US" sz="1600" cap="none" dirty="0" err="1" smtClean="0">
                <a:latin typeface="Arial" pitchFamily="34" charset="0"/>
                <a:cs typeface="Arial" pitchFamily="34" charset="0"/>
              </a:rPr>
              <a:t>kolkata</a:t>
            </a:r>
            <a:r>
              <a:rPr lang="en-US" sz="1600" cap="none" dirty="0" smtClean="0">
                <a:latin typeface="Arial" pitchFamily="34" charset="0"/>
                <a:cs typeface="Arial" pitchFamily="34" charset="0"/>
              </a:rPr>
              <a:t> to </a:t>
            </a:r>
            <a:r>
              <a:rPr lang="en-US" sz="1600" cap="none" dirty="0">
                <a:latin typeface="Arial" pitchFamily="34" charset="0"/>
                <a:cs typeface="Arial" pitchFamily="34" charset="0"/>
              </a:rPr>
              <a:t>I</a:t>
            </a:r>
            <a:r>
              <a:rPr lang="en-US" sz="1600" cap="none" dirty="0" smtClean="0">
                <a:latin typeface="Arial" pitchFamily="34" charset="0"/>
                <a:cs typeface="Arial" pitchFamily="34" charset="0"/>
              </a:rPr>
              <a:t>ndore. the policy was issued to cover the transit risk under </a:t>
            </a:r>
            <a:r>
              <a:rPr lang="en-US" sz="1600" cap="none" dirty="0" smtClean="0">
                <a:latin typeface="Arial" pitchFamily="34" charset="0"/>
                <a:cs typeface="Arial" pitchFamily="34" charset="0"/>
              </a:rPr>
              <a:t>Inland </a:t>
            </a:r>
            <a:r>
              <a:rPr lang="en-US" sz="1600" cap="none" dirty="0" smtClean="0">
                <a:latin typeface="Arial" pitchFamily="34" charset="0"/>
                <a:cs typeface="Arial" pitchFamily="34" charset="0"/>
              </a:rPr>
              <a:t>transit ( rail or road) </a:t>
            </a:r>
            <a:r>
              <a:rPr lang="en-US" sz="1600" cap="none" dirty="0">
                <a:latin typeface="Arial" pitchFamily="34" charset="0"/>
                <a:cs typeface="Arial" pitchFamily="34" charset="0"/>
              </a:rPr>
              <a:t>C</a:t>
            </a:r>
            <a:r>
              <a:rPr lang="en-US" sz="1600" cap="none" dirty="0" smtClean="0">
                <a:latin typeface="Arial" pitchFamily="34" charset="0"/>
                <a:cs typeface="Arial" pitchFamily="34" charset="0"/>
              </a:rPr>
              <a:t>lause –B  ( Basic cover). </a:t>
            </a:r>
            <a:r>
              <a:rPr lang="en-US" sz="1600" cap="none" dirty="0" smtClean="0">
                <a:latin typeface="Arial" pitchFamily="34" charset="0"/>
                <a:cs typeface="Arial" pitchFamily="34" charset="0"/>
              </a:rPr>
              <a:t>The </a:t>
            </a:r>
            <a:r>
              <a:rPr lang="en-US" sz="1600" cap="none" dirty="0" smtClean="0">
                <a:latin typeface="Arial" pitchFamily="34" charset="0"/>
                <a:cs typeface="Arial" pitchFamily="34" charset="0"/>
              </a:rPr>
              <a:t>vehicle was </a:t>
            </a:r>
            <a:r>
              <a:rPr lang="en-US" sz="1600" cap="none" dirty="0" smtClean="0">
                <a:latin typeface="Arial" pitchFamily="34" charset="0"/>
                <a:cs typeface="Arial" pitchFamily="34" charset="0"/>
              </a:rPr>
              <a:t>overturned during transit </a:t>
            </a:r>
            <a:r>
              <a:rPr lang="en-US" sz="1600" cap="none" dirty="0" smtClean="0">
                <a:latin typeface="Arial" pitchFamily="34" charset="0"/>
                <a:cs typeface="Arial" pitchFamily="34" charset="0"/>
              </a:rPr>
              <a:t>and 5 bales were damaged due to heavy weight of the vehicle. </a:t>
            </a:r>
            <a:r>
              <a:rPr lang="en-US" sz="1600" cap="none" dirty="0" smtClean="0">
                <a:latin typeface="Arial" pitchFamily="34" charset="0"/>
                <a:cs typeface="Arial" pitchFamily="34" charset="0"/>
              </a:rPr>
              <a:t>The </a:t>
            </a:r>
            <a:r>
              <a:rPr lang="en-US" sz="1600" cap="none" dirty="0" smtClean="0">
                <a:latin typeface="Arial" pitchFamily="34" charset="0"/>
                <a:cs typeface="Arial" pitchFamily="34" charset="0"/>
              </a:rPr>
              <a:t>remaining  35 bales found sound.   </a:t>
            </a:r>
            <a:r>
              <a:rPr lang="en-US" sz="1600" cap="none" dirty="0" smtClean="0">
                <a:latin typeface="Arial" pitchFamily="34" charset="0"/>
                <a:cs typeface="Arial" pitchFamily="34" charset="0"/>
              </a:rPr>
              <a:t>Since </a:t>
            </a:r>
            <a:r>
              <a:rPr lang="en-US" sz="1600" cap="none" dirty="0" smtClean="0">
                <a:latin typeface="Arial" pitchFamily="34" charset="0"/>
                <a:cs typeface="Arial" pitchFamily="34" charset="0"/>
              </a:rPr>
              <a:t>it was raining, the carriers covered the sound bales by a tarpaulin. </a:t>
            </a:r>
          </a:p>
          <a:p>
            <a:pPr algn="just"/>
            <a:r>
              <a:rPr lang="en-US" sz="1600" b="1" cap="none" dirty="0">
                <a:latin typeface="Arial" pitchFamily="34" charset="0"/>
                <a:cs typeface="Arial" pitchFamily="34" charset="0"/>
              </a:rPr>
              <a:t>W</a:t>
            </a:r>
            <a:r>
              <a:rPr lang="en-US" sz="1600" cap="none" dirty="0" smtClean="0">
                <a:latin typeface="Arial" pitchFamily="34" charset="0"/>
                <a:cs typeface="Arial" pitchFamily="34" charset="0"/>
              </a:rPr>
              <a:t>hen the surveyor went to the place of </a:t>
            </a:r>
            <a:r>
              <a:rPr lang="en-US" sz="1600" cap="none" dirty="0" smtClean="0">
                <a:latin typeface="Arial" pitchFamily="34" charset="0"/>
                <a:cs typeface="Arial" pitchFamily="34" charset="0"/>
              </a:rPr>
              <a:t>accident, </a:t>
            </a:r>
            <a:r>
              <a:rPr lang="en-US" sz="1600" cap="none" dirty="0" smtClean="0">
                <a:latin typeface="Arial" pitchFamily="34" charset="0"/>
                <a:cs typeface="Arial" pitchFamily="34" charset="0"/>
              </a:rPr>
              <a:t>he </a:t>
            </a:r>
            <a:r>
              <a:rPr lang="en-US" sz="1600" cap="none" dirty="0" smtClean="0">
                <a:latin typeface="Arial" pitchFamily="34" charset="0"/>
                <a:cs typeface="Arial" pitchFamily="34" charset="0"/>
              </a:rPr>
              <a:t>observed </a:t>
            </a:r>
            <a:r>
              <a:rPr lang="en-US" sz="1600" cap="none" dirty="0" smtClean="0">
                <a:latin typeface="Arial" pitchFamily="34" charset="0"/>
                <a:cs typeface="Arial" pitchFamily="34" charset="0"/>
              </a:rPr>
              <a:t>5 </a:t>
            </a:r>
            <a:r>
              <a:rPr lang="en-US" sz="1600" cap="none" dirty="0" smtClean="0">
                <a:latin typeface="Arial" pitchFamily="34" charset="0"/>
                <a:cs typeface="Arial" pitchFamily="34" charset="0"/>
              </a:rPr>
              <a:t>bales in </a:t>
            </a:r>
            <a:r>
              <a:rPr lang="en-US" sz="1600" cap="none" dirty="0" smtClean="0">
                <a:latin typeface="Arial" pitchFamily="34" charset="0"/>
                <a:cs typeface="Arial" pitchFamily="34" charset="0"/>
              </a:rPr>
              <a:t>severely </a:t>
            </a:r>
            <a:r>
              <a:rPr lang="en-US" sz="1600" cap="none" dirty="0" smtClean="0">
                <a:latin typeface="Arial" pitchFamily="34" charset="0"/>
                <a:cs typeface="Arial" pitchFamily="34" charset="0"/>
              </a:rPr>
              <a:t>damaged condition </a:t>
            </a:r>
            <a:r>
              <a:rPr lang="en-US" sz="1600" cap="none" dirty="0" smtClean="0">
                <a:latin typeface="Arial" pitchFamily="34" charset="0"/>
                <a:cs typeface="Arial" pitchFamily="34" charset="0"/>
              </a:rPr>
              <a:t>due to overturning of the carrying vehicle. </a:t>
            </a:r>
            <a:r>
              <a:rPr lang="en-US" sz="1600" cap="none" dirty="0" smtClean="0">
                <a:latin typeface="Arial" pitchFamily="34" charset="0"/>
                <a:cs typeface="Arial" pitchFamily="34" charset="0"/>
              </a:rPr>
              <a:t>However</a:t>
            </a:r>
            <a:r>
              <a:rPr lang="en-US" sz="1600" cap="none" dirty="0" smtClean="0">
                <a:latin typeface="Arial" pitchFamily="34" charset="0"/>
                <a:cs typeface="Arial" pitchFamily="34" charset="0"/>
              </a:rPr>
              <a:t>, the balance 35  bales although sound even after overturning of the vehicle, were extensively  damaged due to rain.</a:t>
            </a:r>
          </a:p>
          <a:p>
            <a:pPr marL="0" indent="0" algn="just">
              <a:buNone/>
            </a:pPr>
            <a:r>
              <a:rPr lang="en-US" sz="1600" cap="none" dirty="0" smtClean="0">
                <a:latin typeface="Arial" pitchFamily="34" charset="0"/>
                <a:cs typeface="Arial" pitchFamily="34" charset="0"/>
              </a:rPr>
              <a:t>     The surveyors declared all 40 bales as “Total loss”. </a:t>
            </a:r>
          </a:p>
          <a:p>
            <a:pPr marL="109728" indent="0" algn="just">
              <a:buNone/>
            </a:pPr>
            <a:r>
              <a:rPr lang="en-US" sz="1600" b="1" cap="none" dirty="0" smtClean="0">
                <a:latin typeface="Arial" pitchFamily="34" charset="0"/>
                <a:cs typeface="Arial" pitchFamily="34" charset="0"/>
              </a:rPr>
              <a:t>   W</a:t>
            </a:r>
            <a:r>
              <a:rPr lang="en-US" sz="1600" cap="none" dirty="0" smtClean="0">
                <a:latin typeface="Arial" pitchFamily="34" charset="0"/>
                <a:cs typeface="Arial" pitchFamily="34" charset="0"/>
              </a:rPr>
              <a:t>hat will be the liability under the policy ?  </a:t>
            </a:r>
            <a:endParaRPr lang="en-US" sz="1600" b="1" u="sng" cap="none" dirty="0" smtClean="0">
              <a:latin typeface="Arial" pitchFamily="34" charset="0"/>
              <a:cs typeface="Arial" pitchFamily="34" charset="0"/>
            </a:endParaRPr>
          </a:p>
          <a:p>
            <a:endParaRPr lang="en-IN" dirty="0"/>
          </a:p>
        </p:txBody>
      </p:sp>
    </p:spTree>
    <p:extLst>
      <p:ext uri="{BB962C8B-B14F-4D97-AF65-F5344CB8AC3E}">
        <p14:creationId xmlns:p14="http://schemas.microsoft.com/office/powerpoint/2010/main" val="340604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64067"/>
            <a:ext cx="10364451" cy="626533"/>
          </a:xfrm>
        </p:spPr>
        <p:txBody>
          <a:bodyPr/>
          <a:lstStyle/>
          <a:p>
            <a:endParaRPr lang="en-IN" dirty="0"/>
          </a:p>
        </p:txBody>
      </p:sp>
      <p:sp>
        <p:nvSpPr>
          <p:cNvPr id="3" name="Content Placeholder 2"/>
          <p:cNvSpPr>
            <a:spLocks noGrp="1"/>
          </p:cNvSpPr>
          <p:nvPr>
            <p:ph sz="quarter" idx="13"/>
          </p:nvPr>
        </p:nvSpPr>
        <p:spPr>
          <a:xfrm>
            <a:off x="913774" y="1210733"/>
            <a:ext cx="10363826" cy="5054599"/>
          </a:xfrm>
          <a:solidFill>
            <a:srgbClr val="FFC000"/>
          </a:solidFill>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r>
              <a:rPr lang="en-US" sz="4000" b="1" dirty="0" smtClean="0">
                <a:latin typeface="Tahoma" panose="020B0604030504040204" pitchFamily="34" charset="0"/>
                <a:ea typeface="Tahoma" panose="020B0604030504040204" pitchFamily="34" charset="0"/>
                <a:cs typeface="Tahoma" panose="020B0604030504040204" pitchFamily="34" charset="0"/>
              </a:rPr>
              <a:t>THANK YOU</a:t>
            </a:r>
            <a:endParaRPr lang="en-IN"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717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264" y="310897"/>
            <a:ext cx="9848088" cy="685799"/>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MARINE CARGO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042416" y="1335024"/>
            <a:ext cx="9710928" cy="5431536"/>
          </a:xfrm>
        </p:spPr>
        <p:txBody>
          <a:bodyPr>
            <a:normAutofit/>
          </a:bodyPr>
          <a:lstStyle/>
          <a:p>
            <a:pPr algn="l"/>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Role of ILU and LIRMA</a:t>
            </a:r>
            <a:r>
              <a:rPr lang="en-IN"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IN" sz="16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T</a:t>
            </a:r>
            <a:r>
              <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he Institute of London Underwriter (ILU) was the representative body for London Market Companies outside Lloyd’s, underwriting marine insurance.</a:t>
            </a:r>
          </a:p>
          <a:p>
            <a:pPr algn="l"/>
            <a:endParaRPr lang="en-US" sz="1600" cap="none"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endPar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endPar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endPar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endParaRPr lang="en-US" sz="1600" cap="none"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Lloyd’s of London</a:t>
            </a:r>
          </a:p>
          <a:p>
            <a:pPr algn="l"/>
            <a:r>
              <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Similarly, the association for non-marine companies was the London Insurance and Reinsurance Market Association ( LIRMA)</a:t>
            </a:r>
          </a:p>
          <a:p>
            <a:pPr algn="l"/>
            <a:r>
              <a:rPr lang="en-US" sz="16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In December 1988, ILU and LIRMA were merged to create The International Underwriting Association of London ( IUA). The IUA is actually involved in underwriting and claims initiatives across the industry apart from implementation of process reforms</a:t>
            </a:r>
            <a:endParaRPr lang="en-IN"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the Lloyds Building in London A photograph of the Lloyds Building in London from ground Lloyds of London Stock Photo"/>
          <p:cNvPicPr/>
          <p:nvPr/>
        </p:nvPicPr>
        <p:blipFill>
          <a:blip r:embed="rId2">
            <a:extLst>
              <a:ext uri="{28A0092B-C50C-407E-A947-70E740481C1C}">
                <a14:useLocalDpi xmlns:a14="http://schemas.microsoft.com/office/drawing/2010/main" val="0"/>
              </a:ext>
            </a:extLst>
          </a:blip>
          <a:srcRect/>
          <a:stretch>
            <a:fillRect/>
          </a:stretch>
        </p:blipFill>
        <p:spPr bwMode="auto">
          <a:xfrm>
            <a:off x="6199632" y="2322577"/>
            <a:ext cx="4078224" cy="2240279"/>
          </a:xfrm>
          <a:prstGeom prst="rect">
            <a:avLst/>
          </a:prstGeom>
          <a:noFill/>
          <a:ln>
            <a:noFill/>
          </a:ln>
        </p:spPr>
      </p:pic>
    </p:spTree>
    <p:extLst>
      <p:ext uri="{BB962C8B-B14F-4D97-AF65-F5344CB8AC3E}">
        <p14:creationId xmlns:p14="http://schemas.microsoft.com/office/powerpoint/2010/main" val="357922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7" y="-45719"/>
            <a:ext cx="10738730" cy="704087"/>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MARINE CARGO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384675" y="1005840"/>
            <a:ext cx="10893552" cy="5614416"/>
          </a:xfrm>
        </p:spPr>
        <p:txBody>
          <a:bodyPr>
            <a:normAutofit fontScale="77500" lnSpcReduction="20000"/>
          </a:bodyPr>
          <a:lstStyle/>
          <a:p>
            <a:pPr marL="0" indent="0" algn="just">
              <a:buNone/>
            </a:pPr>
            <a:r>
              <a:rPr lang="en-US" sz="2100" b="1" cap="none" dirty="0" smtClean="0">
                <a:latin typeface="Tahoma" panose="020B0604030504040204" pitchFamily="34" charset="0"/>
                <a:ea typeface="Tahoma" panose="020B0604030504040204" pitchFamily="34" charset="0"/>
                <a:cs typeface="Tahoma" panose="020B0604030504040204" pitchFamily="34" charset="0"/>
              </a:rPr>
              <a:t>Who Needs Marine Cargo Insurance?</a:t>
            </a:r>
          </a:p>
          <a:p>
            <a:pPr marL="0" indent="0" algn="just">
              <a:buNone/>
            </a:pPr>
            <a:r>
              <a:rPr lang="en-US" sz="2100" cap="none" dirty="0" smtClean="0">
                <a:latin typeface="Tahoma" panose="020B0604030504040204" pitchFamily="34" charset="0"/>
                <a:ea typeface="Tahoma" panose="020B0604030504040204" pitchFamily="34" charset="0"/>
                <a:cs typeface="Tahoma" panose="020B0604030504040204" pitchFamily="34" charset="0"/>
              </a:rPr>
              <a:t>There are many risks associated with the carriage of goods around the world. Transit insurance is not compulsory but the need for it is very real. The transport company under whose custody the loss happens cannot, in most circumstances, be held responsible for loss of or damage to cargo. This makes it difficult to obtain recovery from them. This is so because almost all types of transport companies are able to limit their liability for loss of or damage to cargo under various international conventions. This results into limitation of liability to a far lower value than the actual value of the cargo or the liability of the carrier can be even nil where for example, loss or damage is beyond their control. Therefore, who needs marine cargo insurance?</a:t>
            </a:r>
            <a:endParaRPr lang="en-IN" sz="2100" cap="none" dirty="0" smtClean="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100" cap="none" dirty="0" smtClean="0">
                <a:latin typeface="Tahoma" panose="020B0604030504040204" pitchFamily="34" charset="0"/>
                <a:ea typeface="Tahoma" panose="020B0604030504040204" pitchFamily="34" charset="0"/>
                <a:cs typeface="Tahoma" panose="020B0604030504040204" pitchFamily="34" charset="0"/>
              </a:rPr>
              <a:t>Trader needs protection against the cargo being damaged in transit</a:t>
            </a:r>
          </a:p>
          <a:p>
            <a:pPr marL="342900" indent="-342900">
              <a:buAutoNum type="arabicPeriod"/>
            </a:pPr>
            <a:r>
              <a:rPr lang="en-US" sz="2100" cap="none" dirty="0" smtClean="0">
                <a:latin typeface="Tahoma" panose="020B0604030504040204" pitchFamily="34" charset="0"/>
                <a:ea typeface="Tahoma" panose="020B0604030504040204" pitchFamily="34" charset="0"/>
                <a:cs typeface="Tahoma" panose="020B0604030504040204" pitchFamily="34" charset="0"/>
              </a:rPr>
              <a:t>Companies that have large internal movements between subsidiaries </a:t>
            </a:r>
          </a:p>
          <a:p>
            <a:pPr marL="342900" indent="-342900">
              <a:buAutoNum type="arabicPeriod"/>
            </a:pPr>
            <a:r>
              <a:rPr lang="en-US" sz="2100" cap="none" dirty="0" smtClean="0">
                <a:latin typeface="Tahoma" panose="020B0604030504040204" pitchFamily="34" charset="0"/>
                <a:ea typeface="Tahoma" panose="020B0604030504040204" pitchFamily="34" charset="0"/>
                <a:cs typeface="Tahoma" panose="020B0604030504040204" pitchFamily="34" charset="0"/>
              </a:rPr>
              <a:t>Despatches of raw materials and  finished products by owner of the goods</a:t>
            </a:r>
          </a:p>
          <a:p>
            <a:pPr marL="342900" indent="-342900">
              <a:buAutoNum type="arabicPeriod"/>
            </a:pPr>
            <a:r>
              <a:rPr lang="en-US" sz="2100" cap="none" dirty="0" smtClean="0">
                <a:latin typeface="Tahoma" panose="020B0604030504040204" pitchFamily="34" charset="0"/>
                <a:ea typeface="Tahoma" panose="020B0604030504040204" pitchFamily="34" charset="0"/>
                <a:cs typeface="Tahoma" panose="020B0604030504040204" pitchFamily="34" charset="0"/>
              </a:rPr>
              <a:t>Procurement of the project cargo by the principal for construction of their project</a:t>
            </a:r>
          </a:p>
          <a:p>
            <a:pPr marL="0" lvl="0" indent="0">
              <a:buNone/>
            </a:pPr>
            <a:r>
              <a:rPr lang="en-US" sz="2100" dirty="0" smtClean="0"/>
              <a:t>5.  </a:t>
            </a:r>
            <a:r>
              <a:rPr lang="en-US" sz="2100" cap="none" dirty="0">
                <a:latin typeface="Tahoma" panose="020B0604030504040204" pitchFamily="34" charset="0"/>
                <a:ea typeface="Tahoma" panose="020B0604030504040204" pitchFamily="34" charset="0"/>
                <a:cs typeface="Tahoma" panose="020B0604030504040204" pitchFamily="34" charset="0"/>
              </a:rPr>
              <a:t>B</a:t>
            </a:r>
            <a:r>
              <a:rPr lang="en-US" sz="2100" cap="none" dirty="0" smtClean="0">
                <a:latin typeface="Tahoma" panose="020B0604030504040204" pitchFamily="34" charset="0"/>
                <a:ea typeface="Tahoma" panose="020B0604030504040204" pitchFamily="34" charset="0"/>
                <a:cs typeface="Tahoma" panose="020B0604030504040204" pitchFamily="34" charset="0"/>
              </a:rPr>
              <a:t>anks and other lending or financial institutions may also require the borrowing company to purchase insurance in order to safeguard the investment in the trade</a:t>
            </a:r>
          </a:p>
          <a:p>
            <a:pPr marL="0" lvl="0" indent="0">
              <a:buNone/>
            </a:pPr>
            <a:r>
              <a:rPr lang="en-US" sz="2100" cap="none" dirty="0" smtClean="0">
                <a:latin typeface="Tahoma" panose="020B0604030504040204" pitchFamily="34" charset="0"/>
                <a:ea typeface="Tahoma" panose="020B0604030504040204" pitchFamily="34" charset="0"/>
                <a:cs typeface="Tahoma" panose="020B0604030504040204" pitchFamily="34" charset="0"/>
              </a:rPr>
              <a:t>6. Even individuals shifting home from one city to another may need transit insurance for the household stuffs</a:t>
            </a:r>
            <a:endParaRPr lang="en-IN" sz="2100" dirty="0">
              <a:latin typeface="Tahoma" panose="020B0604030504040204" pitchFamily="34" charset="0"/>
              <a:ea typeface="Tahoma" panose="020B0604030504040204" pitchFamily="34" charset="0"/>
              <a:cs typeface="Tahoma" panose="020B0604030504040204" pitchFamily="34" charset="0"/>
            </a:endParaRPr>
          </a:p>
          <a:p>
            <a:endParaRPr lang="en-IN" sz="1800" dirty="0"/>
          </a:p>
          <a:p>
            <a:pPr marL="342900" indent="-342900">
              <a:buAutoNum type="arabicPeriod"/>
            </a:pPr>
            <a:endParaRPr lang="en-IN"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Marine Insurance Cartoon , Free Transparent Clipart - ClipartKey"/>
          <p:cNvPicPr/>
          <p:nvPr/>
        </p:nvPicPr>
        <p:blipFill>
          <a:blip r:embed="rId2">
            <a:extLst>
              <a:ext uri="{28A0092B-C50C-407E-A947-70E740481C1C}">
                <a14:useLocalDpi xmlns:a14="http://schemas.microsoft.com/office/drawing/2010/main" val="0"/>
              </a:ext>
            </a:extLst>
          </a:blip>
          <a:srcRect/>
          <a:stretch>
            <a:fillRect/>
          </a:stretch>
        </p:blipFill>
        <p:spPr bwMode="auto">
          <a:xfrm>
            <a:off x="8330185" y="3017520"/>
            <a:ext cx="2948042" cy="1371600"/>
          </a:xfrm>
          <a:prstGeom prst="rect">
            <a:avLst/>
          </a:prstGeom>
          <a:noFill/>
          <a:ln>
            <a:noFill/>
          </a:ln>
        </p:spPr>
      </p:pic>
    </p:spTree>
    <p:extLst>
      <p:ext uri="{BB962C8B-B14F-4D97-AF65-F5344CB8AC3E}">
        <p14:creationId xmlns:p14="http://schemas.microsoft.com/office/powerpoint/2010/main" val="3687875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28" y="91442"/>
            <a:ext cx="10954512" cy="685797"/>
          </a:xfrm>
          <a:solidFill>
            <a:srgbClr val="FFC000"/>
          </a:solidFill>
        </p:spPr>
        <p:txBody>
          <a:bodyPr>
            <a:normAutofit fontScale="90000"/>
          </a:bodyPr>
          <a:lstStyle/>
          <a:p>
            <a:r>
              <a:rPr lang="en-US" sz="3100" b="1" dirty="0" smtClean="0">
                <a:latin typeface="Tahoma" panose="020B0604030504040204" pitchFamily="34" charset="0"/>
                <a:ea typeface="Tahoma" panose="020B0604030504040204" pitchFamily="34" charset="0"/>
                <a:cs typeface="Tahoma" panose="020B0604030504040204" pitchFamily="34" charset="0"/>
              </a:rPr>
              <a:t>MARINE CARGO INSURANCE</a:t>
            </a:r>
            <a:r>
              <a:rPr lang="en-US" dirty="0" smtClean="0"/>
              <a:t> </a:t>
            </a:r>
            <a:endParaRPr lang="en-IN" dirty="0"/>
          </a:p>
        </p:txBody>
      </p:sp>
      <p:sp>
        <p:nvSpPr>
          <p:cNvPr id="3" name="Subtitle 2"/>
          <p:cNvSpPr>
            <a:spLocks noGrp="1"/>
          </p:cNvSpPr>
          <p:nvPr>
            <p:ph type="subTitle" idx="1"/>
          </p:nvPr>
        </p:nvSpPr>
        <p:spPr>
          <a:xfrm>
            <a:off x="566928" y="960120"/>
            <a:ext cx="10954512" cy="5742432"/>
          </a:xfrm>
        </p:spPr>
        <p:txBody>
          <a:bodyPr>
            <a:normAutofit/>
          </a:bodyPr>
          <a:lstStyle/>
          <a:p>
            <a:pPr algn="l"/>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CARGO?</a:t>
            </a:r>
          </a:p>
          <a:p>
            <a:pPr marL="285750" indent="-285750" algn="l">
              <a:spcBef>
                <a:spcPts val="0"/>
              </a:spcBef>
              <a:buFont typeface="Wingdings" panose="05000000000000000000" pitchFamily="2" charset="2"/>
              <a:buChar char="§"/>
            </a:pP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ny property transported from one place to another</a:t>
            </a:r>
          </a:p>
          <a:p>
            <a:pPr algn="l">
              <a:spcBef>
                <a:spcPts val="0"/>
              </a:spcBef>
            </a:pPr>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place is called “Cargo”</a:t>
            </a:r>
          </a:p>
          <a:p>
            <a:pPr algn="l">
              <a:spcBef>
                <a:spcPts val="0"/>
              </a:spcBef>
            </a:pPr>
            <a:endPar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a:lnSpc>
                <a:spcPct val="100000"/>
              </a:lnSpc>
              <a:spcBef>
                <a:spcPts val="0"/>
              </a:spcBef>
              <a:buFont typeface="Wingdings" panose="05000000000000000000" pitchFamily="2" charset="2"/>
              <a:buChar char="§"/>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If the cargo is moved on its own power, it is not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termed as cargo. For example, The cargo clauses </a:t>
            </a:r>
            <a:endPar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generally imagine a situation where some kind of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loading aid for example a crane, is used to load the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cargo into the ship’s hold. Now a days in case of a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RO-RO  vessel where automobile are transported,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vehicle often roll in and roll out on its own power</a:t>
            </a:r>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l">
              <a:lnSpc>
                <a:spcPct val="100000"/>
              </a:lnSpc>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simple  Institute Cargo </a:t>
            </a:r>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lauses may not adequate to cover such kind of loading and unloading unless specifically mentioned the commencement and termination of cover. </a:t>
            </a:r>
          </a:p>
          <a:p>
            <a:pPr algn="l"/>
            <a:endParaRPr lang="en-IN"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People and cars coming out of the M2M ferry, on August 20, 2020 in Mumbai, India. The Ro Ro service which was started in March have resumed services..."/>
          <p:cNvPicPr/>
          <p:nvPr/>
        </p:nvPicPr>
        <p:blipFill>
          <a:blip r:embed="rId2">
            <a:extLst>
              <a:ext uri="{28A0092B-C50C-407E-A947-70E740481C1C}">
                <a14:useLocalDpi xmlns:a14="http://schemas.microsoft.com/office/drawing/2010/main" val="0"/>
              </a:ext>
            </a:extLst>
          </a:blip>
          <a:srcRect/>
          <a:stretch>
            <a:fillRect/>
          </a:stretch>
        </p:blipFill>
        <p:spPr bwMode="auto">
          <a:xfrm>
            <a:off x="6217285" y="1413457"/>
            <a:ext cx="5304155" cy="2816352"/>
          </a:xfrm>
          <a:prstGeom prst="rect">
            <a:avLst/>
          </a:prstGeom>
          <a:noFill/>
          <a:ln>
            <a:noFill/>
          </a:ln>
        </p:spPr>
      </p:pic>
    </p:spTree>
    <p:extLst>
      <p:ext uri="{BB962C8B-B14F-4D97-AF65-F5344CB8AC3E}">
        <p14:creationId xmlns:p14="http://schemas.microsoft.com/office/powerpoint/2010/main" val="2210673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37159"/>
            <a:ext cx="10364451" cy="548640"/>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MARINE CARGO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3774" y="932688"/>
            <a:ext cx="10363826" cy="5916168"/>
          </a:xfrm>
        </p:spPr>
        <p:txBody>
          <a:bodyPr/>
          <a:lstStyle/>
          <a:p>
            <a:pPr marL="0" indent="0">
              <a:buNone/>
            </a:pPr>
            <a:r>
              <a:rPr lang="en-US" sz="1600" b="1" cap="none" dirty="0" smtClean="0">
                <a:latin typeface="Tahoma" panose="020B0604030504040204" pitchFamily="34" charset="0"/>
                <a:ea typeface="Tahoma" panose="020B0604030504040204" pitchFamily="34" charset="0"/>
                <a:cs typeface="Tahoma" panose="020B0604030504040204" pitchFamily="34" charset="0"/>
              </a:rPr>
              <a:t>WHO CAN OBTAIN MARINE POLICY?</a:t>
            </a:r>
          </a:p>
          <a:p>
            <a:pPr marL="0" indent="0">
              <a:buNone/>
            </a:pPr>
            <a:r>
              <a:rPr lang="en-US" sz="1600" cap="none" dirty="0" smtClean="0">
                <a:latin typeface="Tahoma" panose="020B0604030504040204" pitchFamily="34" charset="0"/>
                <a:ea typeface="Tahoma" panose="020B0604030504040204" pitchFamily="34" charset="0"/>
                <a:cs typeface="Tahoma" panose="020B0604030504040204" pitchFamily="34" charset="0"/>
              </a:rPr>
              <a:t>The insurers do not grant marine insurance cover to the Carriers, freight forwarders, stevedores, clearing and forwarding agents, commission agents, either in their own name or jointly with the owner  of the cargo, except where the cargo is owned by them. This is because , in this case, the proposers do not have and also do not reasonably expect to acquire insurable interest at the time of loss. </a:t>
            </a:r>
          </a:p>
          <a:p>
            <a:pPr marL="0" indent="0">
              <a:buNone/>
            </a:pPr>
            <a:endParaRPr lang="en-IN"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cap="none"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smtClean="0">
                <a:latin typeface="Tahoma" panose="020B0604030504040204" pitchFamily="34" charset="0"/>
                <a:ea typeface="Tahoma" panose="020B0604030504040204" pitchFamily="34" charset="0"/>
                <a:cs typeface="Tahoma" panose="020B0604030504040204" pitchFamily="34" charset="0"/>
              </a:rPr>
              <a:t>However, the Insurers may issue the policy to the Carriers as a very special case, where the goods are transported by a carrier for a particular client through out the year under a specific contract and the responsibility to insure the cargo is with the transporter. The policy, however, will be issued in the name of the owner of the goods with “ Loss payee Clause”. The owner of the goods will be indemnified, if they do not recover the loss amount from the Carriers.</a:t>
            </a:r>
          </a:p>
          <a:p>
            <a:pPr marL="0" indent="0">
              <a:buNone/>
            </a:pPr>
            <a:endParaRPr lang="en-IN" sz="1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Trailers sit parked at a loading bays at the Kuehne + Nagel International AG logistics center in Haiger, Germany, on Thursday, Aug. 6, 2020...."/>
          <p:cNvPicPr/>
          <p:nvPr/>
        </p:nvPicPr>
        <p:blipFill>
          <a:blip r:embed="rId2">
            <a:extLst>
              <a:ext uri="{28A0092B-C50C-407E-A947-70E740481C1C}">
                <a14:useLocalDpi xmlns:a14="http://schemas.microsoft.com/office/drawing/2010/main" val="0"/>
              </a:ext>
            </a:extLst>
          </a:blip>
          <a:srcRect/>
          <a:stretch>
            <a:fillRect/>
          </a:stretch>
        </p:blipFill>
        <p:spPr bwMode="auto">
          <a:xfrm>
            <a:off x="3230245" y="2551176"/>
            <a:ext cx="5365115" cy="2642616"/>
          </a:xfrm>
          <a:prstGeom prst="rect">
            <a:avLst/>
          </a:prstGeom>
          <a:noFill/>
          <a:ln>
            <a:noFill/>
          </a:ln>
        </p:spPr>
      </p:pic>
    </p:spTree>
    <p:extLst>
      <p:ext uri="{BB962C8B-B14F-4D97-AF65-F5344CB8AC3E}">
        <p14:creationId xmlns:p14="http://schemas.microsoft.com/office/powerpoint/2010/main" val="2676351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704088"/>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INCOTERMS 2020</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descr="what-are-incoterms-guide-image"/>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58368" y="822621"/>
            <a:ext cx="10725912" cy="6154189"/>
          </a:xfrm>
          <a:prstGeom prst="rect">
            <a:avLst/>
          </a:prstGeom>
          <a:noFill/>
          <a:ln>
            <a:noFill/>
          </a:ln>
        </p:spPr>
      </p:pic>
    </p:spTree>
    <p:extLst>
      <p:ext uri="{BB962C8B-B14F-4D97-AF65-F5344CB8AC3E}">
        <p14:creationId xmlns:p14="http://schemas.microsoft.com/office/powerpoint/2010/main" val="428905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968" y="91441"/>
            <a:ext cx="10085832" cy="722376"/>
          </a:xfrm>
          <a:solidFill>
            <a:srgbClr val="FFC000"/>
          </a:solidFill>
        </p:spPr>
        <p:txBody>
          <a:bodyPr>
            <a:normAutofit/>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INCOTERMS </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804672" y="1033272"/>
            <a:ext cx="10259568" cy="5751576"/>
          </a:xfrm>
        </p:spPr>
        <p:txBody>
          <a:bodyPr>
            <a:normAutofit/>
          </a:bodyPr>
          <a:lstStyle/>
          <a:p>
            <a:pPr algn="l">
              <a:spcBef>
                <a:spcPts val="0"/>
              </a:spcBef>
            </a:pPr>
            <a:r>
              <a:rPr lang="en-US" sz="1800" cap="none" dirty="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hile accepting a risk the underwriters should examine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sale or purchase contract of the client with their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suppliers or buyers. The contract negotiated between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a buyer and seller will be subject to “Terms of Sale”,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which will determine the rights and obligation of both </a:t>
            </a:r>
          </a:p>
          <a:p>
            <a:pPr algn="l">
              <a:spcBef>
                <a:spcPts val="0"/>
              </a:spcBef>
            </a:pPr>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 parties.</a:t>
            </a:r>
          </a:p>
          <a:p>
            <a:pPr algn="l"/>
            <a:r>
              <a:rPr lang="en-US" sz="1800" cap="none"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are instances where the Insurers issue policy under “Warehouse to Warehouse” terms without examining the terms of sale of the client. The issue of policy irrespective of terms of sale can not waive the requirement to establish insurable interest in the goods at the date of loss, nor does it create an insurable interest in the goods where the interest of the insured in the successful voyage of the cargo has already ceased irretrievably before completion of the insured voyage . The claim lodged by the seller will not be admitted for want of insurable interest.</a:t>
            </a:r>
            <a:endParaRPr lang="en-IN"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Intermodal Container Stacked on Port"/>
          <p:cNvPicPr/>
          <p:nvPr/>
        </p:nvPicPr>
        <p:blipFill>
          <a:blip r:embed="rId2">
            <a:extLst>
              <a:ext uri="{28A0092B-C50C-407E-A947-70E740481C1C}">
                <a14:useLocalDpi xmlns:a14="http://schemas.microsoft.com/office/drawing/2010/main" val="0"/>
              </a:ext>
            </a:extLst>
          </a:blip>
          <a:srcRect/>
          <a:stretch>
            <a:fillRect/>
          </a:stretch>
        </p:blipFill>
        <p:spPr bwMode="auto">
          <a:xfrm>
            <a:off x="6601968" y="1033272"/>
            <a:ext cx="4370832" cy="2020824"/>
          </a:xfrm>
          <a:prstGeom prst="rect">
            <a:avLst/>
          </a:prstGeom>
          <a:noFill/>
          <a:ln>
            <a:noFill/>
          </a:ln>
        </p:spPr>
      </p:pic>
    </p:spTree>
    <p:extLst>
      <p:ext uri="{BB962C8B-B14F-4D97-AF65-F5344CB8AC3E}">
        <p14:creationId xmlns:p14="http://schemas.microsoft.com/office/powerpoint/2010/main" val="1498706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4865"/>
            <a:ext cx="10364451" cy="758951"/>
          </a:xfrm>
          <a:solidFill>
            <a:srgbClr val="FFC000"/>
          </a:solidFill>
        </p:spPr>
        <p:txBody>
          <a:bodyPr/>
          <a:lstStyle/>
          <a:p>
            <a:r>
              <a:rPr lang="en-US" sz="2800" b="1" dirty="0" smtClean="0">
                <a:latin typeface="Tahoma" panose="020B0604030504040204" pitchFamily="34" charset="0"/>
                <a:ea typeface="Tahoma" panose="020B0604030504040204" pitchFamily="34" charset="0"/>
                <a:cs typeface="Tahoma" panose="020B0604030504040204" pitchFamily="34" charset="0"/>
              </a:rPr>
              <a:t>FUNDAMENTAL PRINCIPLES OF MARINE INSURANCE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3"/>
          </p:nvPr>
        </p:nvSpPr>
        <p:spPr>
          <a:xfrm>
            <a:off x="914400" y="1005840"/>
            <a:ext cx="10363826" cy="5797296"/>
          </a:xfrm>
        </p:spPr>
        <p:txBody>
          <a:bodyPr/>
          <a:lstStyle/>
          <a:p>
            <a:pPr marL="0" indent="0">
              <a:buNone/>
            </a:pPr>
            <a:r>
              <a:rPr lang="en-US" sz="1800" b="1" cap="none" dirty="0" smtClean="0">
                <a:latin typeface="Tahoma" panose="020B0604030504040204" pitchFamily="34" charset="0"/>
                <a:ea typeface="Tahoma" panose="020B0604030504040204" pitchFamily="34" charset="0"/>
                <a:cs typeface="Tahoma" panose="020B0604030504040204" pitchFamily="34" charset="0"/>
              </a:rPr>
              <a:t>Utmost good faith, non disclosure and misrepresentation</a:t>
            </a: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A </a:t>
            </a:r>
            <a:r>
              <a:rPr lang="en-US" sz="1800" cap="none" dirty="0" smtClean="0">
                <a:latin typeface="Tahoma" panose="020B0604030504040204" pitchFamily="34" charset="0"/>
                <a:ea typeface="Tahoma" panose="020B0604030504040204" pitchFamily="34" charset="0"/>
                <a:cs typeface="Tahoma" panose="020B0604030504040204" pitchFamily="34" charset="0"/>
              </a:rPr>
              <a:t>contract of insurance is based on utmost good faith. While accepting a risk the Insurers should consider the following</a:t>
            </a:r>
          </a:p>
          <a:p>
            <a:pPr marL="342900" indent="-342900">
              <a:buAutoNum type="arabicPeriod"/>
            </a:pPr>
            <a:r>
              <a:rPr lang="en-US" sz="1800" cap="none" dirty="0" smtClean="0">
                <a:latin typeface="Tahoma" panose="020B0604030504040204" pitchFamily="34" charset="0"/>
                <a:ea typeface="Tahoma" panose="020B0604030504040204" pitchFamily="34" charset="0"/>
                <a:cs typeface="Tahoma" panose="020B0604030504040204" pitchFamily="34" charset="0"/>
              </a:rPr>
              <a:t>Whether the risk can be accepted on the information provided by the proposer?</a:t>
            </a:r>
          </a:p>
          <a:p>
            <a:pPr marL="342900" indent="-342900">
              <a:buAutoNum type="arabicPeriod"/>
            </a:pPr>
            <a:r>
              <a:rPr lang="en-US" sz="1800" cap="none" dirty="0" smtClean="0">
                <a:latin typeface="Tahoma" panose="020B0604030504040204" pitchFamily="34" charset="0"/>
                <a:ea typeface="Tahoma" panose="020B0604030504040204" pitchFamily="34" charset="0"/>
                <a:cs typeface="Tahoma" panose="020B0604030504040204" pitchFamily="34" charset="0"/>
              </a:rPr>
              <a:t>If accepted, what will be the rates, terms and conditions of the policy</a:t>
            </a:r>
          </a:p>
          <a:p>
            <a:pPr marL="0" indent="0">
              <a:buNone/>
            </a:pPr>
            <a:r>
              <a:rPr lang="en-US" sz="1800" dirty="0" smtClean="0">
                <a:latin typeface="Tahoma" panose="020B0604030504040204" pitchFamily="34" charset="0"/>
                <a:ea typeface="Tahoma" panose="020B0604030504040204" pitchFamily="34" charset="0"/>
                <a:cs typeface="Tahoma" panose="020B0604030504040204" pitchFamily="34" charset="0"/>
              </a:rPr>
              <a:t>T</a:t>
            </a:r>
            <a:r>
              <a:rPr lang="en-US" sz="1800" cap="none" dirty="0" smtClean="0">
                <a:latin typeface="Tahoma" panose="020B0604030504040204" pitchFamily="34" charset="0"/>
                <a:ea typeface="Tahoma" panose="020B0604030504040204" pitchFamily="34" charset="0"/>
                <a:cs typeface="Tahoma" panose="020B0604030504040204" pitchFamily="34" charset="0"/>
              </a:rPr>
              <a:t>he insurers are dependent on the information provided by the proposer and non-disclosure of the fact will enable the insurers to avoid the contract. </a:t>
            </a:r>
          </a:p>
          <a:p>
            <a:pPr marL="0" indent="0">
              <a:buNone/>
            </a:pPr>
            <a:r>
              <a:rPr lang="en-US" sz="1800" b="1" cap="none" dirty="0" smtClean="0">
                <a:latin typeface="Tahoma" panose="020B0604030504040204" pitchFamily="34" charset="0"/>
                <a:ea typeface="Tahoma" panose="020B0604030504040204" pitchFamily="34" charset="0"/>
                <a:cs typeface="Tahoma" panose="020B0604030504040204" pitchFamily="34" charset="0"/>
              </a:rPr>
              <a:t>Example</a:t>
            </a:r>
            <a:r>
              <a:rPr lang="en-US" sz="1800" cap="none" dirty="0" smtClean="0">
                <a:latin typeface="Tahoma" panose="020B0604030504040204" pitchFamily="34" charset="0"/>
                <a:ea typeface="Tahoma" panose="020B0604030504040204" pitchFamily="34" charset="0"/>
                <a:cs typeface="Tahoma" panose="020B0604030504040204" pitchFamily="34" charset="0"/>
              </a:rPr>
              <a:t>: If the subject matter insurance describes project materials in customary packing and the item damaged turns out to be an over dimensional cargo  moving without packing, the insurer can claim that the initial description of cargo did not disclose that ODC was also a subject matter of insurance.</a:t>
            </a:r>
          </a:p>
          <a:p>
            <a:pPr marL="0" indent="0">
              <a:buNone/>
            </a:pPr>
            <a:r>
              <a:rPr lang="en-US" sz="1800" cap="none" dirty="0">
                <a:latin typeface="Tahoma" panose="020B0604030504040204" pitchFamily="34" charset="0"/>
                <a:ea typeface="Tahoma" panose="020B0604030504040204" pitchFamily="34" charset="0"/>
                <a:cs typeface="Tahoma" panose="020B0604030504040204" pitchFamily="34" charset="0"/>
              </a:rPr>
              <a:t> </a:t>
            </a:r>
            <a:r>
              <a:rPr lang="en-US" sz="1800" cap="none" dirty="0" smtClean="0">
                <a:latin typeface="Tahoma" panose="020B0604030504040204" pitchFamily="34" charset="0"/>
                <a:ea typeface="Tahoma" panose="020B0604030504040204" pitchFamily="34" charset="0"/>
                <a:cs typeface="Tahoma" panose="020B0604030504040204" pitchFamily="34" charset="0"/>
              </a:rPr>
              <a:t>                                                                  </a:t>
            </a:r>
            <a:endParaRPr lang="en-US" sz="1800" cap="non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900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898</TotalTime>
  <Words>3068</Words>
  <Application>Microsoft Office PowerPoint</Application>
  <PresentationFormat>Widescreen</PresentationFormat>
  <Paragraphs>189</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Tahoma</vt:lpstr>
      <vt:lpstr>Tw Cen MT</vt:lpstr>
      <vt:lpstr>Wingdings</vt:lpstr>
      <vt:lpstr>Droplet</vt:lpstr>
      <vt:lpstr>Slide</vt:lpstr>
      <vt:lpstr> MARINE CARGO INSURANCE  BY SUMON GANGULY </vt:lpstr>
      <vt:lpstr>MARINE CARGO INSURANCE</vt:lpstr>
      <vt:lpstr>MARINE CARGO INSURANCE</vt:lpstr>
      <vt:lpstr>MARINE CARGO INSURANCE</vt:lpstr>
      <vt:lpstr>MARINE CARGO INSURANCE </vt:lpstr>
      <vt:lpstr>MARINE CARGO INSURANCE</vt:lpstr>
      <vt:lpstr>INCOTERMS 2020</vt:lpstr>
      <vt:lpstr>INCOTERMS </vt:lpstr>
      <vt:lpstr>FUNDAMENTAL PRINCIPLES OF MARINE INSURANCE</vt:lpstr>
      <vt:lpstr>FUNDAMENTAL PRINCIPLES OF MARINE INSURANCE</vt:lpstr>
      <vt:lpstr>FUNDAMENTAL PRINCIPLES OF MARINE INSURANCE </vt:lpstr>
      <vt:lpstr>FUNDAMENTAL PRINCIPLES OF MARINE INSURANCE</vt:lpstr>
      <vt:lpstr>FUNDAMENTAL PRINCIPLES OF MARINE INSURANCE</vt:lpstr>
      <vt:lpstr>DURATION OF COVER</vt:lpstr>
      <vt:lpstr>TERMINATION OF COVER</vt:lpstr>
      <vt:lpstr>TERMINATION OF COVER</vt:lpstr>
      <vt:lpstr>DURATION OF COVER (INLAND TRANSIT)</vt:lpstr>
      <vt:lpstr>INSURACE COVERAGE</vt:lpstr>
      <vt:lpstr>INSURANCE COVERAGE</vt:lpstr>
      <vt:lpstr>ALL RISK COVER AND EXCLUSIONS</vt:lpstr>
      <vt:lpstr>ALL RISK COVER AND EXCLUSIONS</vt:lpstr>
      <vt:lpstr>ALL RISK COVER AND EXCLUSIONS</vt:lpstr>
      <vt:lpstr>CASE STUDIES </vt:lpstr>
      <vt:lpstr>CASE STUDIES</vt:lpstr>
      <vt:lpstr>CASE STUDIES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208</cp:revision>
  <dcterms:created xsi:type="dcterms:W3CDTF">2021-05-29T17:44:16Z</dcterms:created>
  <dcterms:modified xsi:type="dcterms:W3CDTF">2021-08-28T05:21:53Z</dcterms:modified>
</cp:coreProperties>
</file>