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308" r:id="rId3"/>
    <p:sldId id="309" r:id="rId4"/>
    <p:sldId id="260" r:id="rId5"/>
    <p:sldId id="304" r:id="rId6"/>
    <p:sldId id="305" r:id="rId7"/>
    <p:sldId id="265" r:id="rId8"/>
    <p:sldId id="262" r:id="rId9"/>
    <p:sldId id="263" r:id="rId10"/>
    <p:sldId id="264" r:id="rId11"/>
    <p:sldId id="268" r:id="rId12"/>
    <p:sldId id="269" r:id="rId13"/>
    <p:sldId id="270" r:id="rId14"/>
    <p:sldId id="272" r:id="rId15"/>
    <p:sldId id="267"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9" r:id="rId33"/>
    <p:sldId id="288" r:id="rId34"/>
    <p:sldId id="290" r:id="rId35"/>
    <p:sldId id="291" r:id="rId36"/>
    <p:sldId id="292" r:id="rId37"/>
    <p:sldId id="293" r:id="rId38"/>
    <p:sldId id="294" r:id="rId39"/>
    <p:sldId id="258" r:id="rId40"/>
    <p:sldId id="296" r:id="rId41"/>
    <p:sldId id="297" r:id="rId42"/>
    <p:sldId id="295" r:id="rId43"/>
    <p:sldId id="298" r:id="rId44"/>
    <p:sldId id="299" r:id="rId45"/>
    <p:sldId id="300" r:id="rId46"/>
    <p:sldId id="302" r:id="rId47"/>
    <p:sldId id="301" r:id="rId48"/>
    <p:sldId id="310" r:id="rId49"/>
    <p:sldId id="312" r:id="rId50"/>
    <p:sldId id="311" r:id="rId51"/>
    <p:sldId id="313" r:id="rId52"/>
    <p:sldId id="314" r:id="rId53"/>
    <p:sldId id="315" r:id="rId54"/>
    <p:sldId id="316" r:id="rId55"/>
    <p:sldId id="317" r:id="rId56"/>
    <p:sldId id="318" r:id="rId57"/>
    <p:sldId id="306" r:id="rId58"/>
    <p:sldId id="307" r:id="rId59"/>
    <p:sldId id="257" r:id="rId60"/>
    <p:sldId id="259" r:id="rId61"/>
    <p:sldId id="303" r:id="rId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E9537D-2B5B-4122-A7C7-7604AE7C47F0}" type="datetimeFigureOut">
              <a:rPr lang="en-IN" smtClean="0"/>
              <a:t>06-04-2022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A57C2-AC96-4D19-95F3-53A67E2E1982}" type="slidenum">
              <a:rPr lang="en-IN" smtClean="0"/>
              <a:t>‹#›</a:t>
            </a:fld>
            <a:endParaRPr lang="en-IN"/>
          </a:p>
        </p:txBody>
      </p:sp>
    </p:spTree>
    <p:extLst>
      <p:ext uri="{BB962C8B-B14F-4D97-AF65-F5344CB8AC3E}">
        <p14:creationId xmlns:p14="http://schemas.microsoft.com/office/powerpoint/2010/main" val="72546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85A57C2-AC96-4D19-95F3-53A67E2E1982}" type="slidenum">
              <a:rPr lang="en-IN" smtClean="0"/>
              <a:t>13</a:t>
            </a:fld>
            <a:endParaRPr lang="en-IN"/>
          </a:p>
        </p:txBody>
      </p:sp>
    </p:spTree>
    <p:extLst>
      <p:ext uri="{BB962C8B-B14F-4D97-AF65-F5344CB8AC3E}">
        <p14:creationId xmlns:p14="http://schemas.microsoft.com/office/powerpoint/2010/main" val="1405049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85A57C2-AC96-4D19-95F3-53A67E2E1982}" type="slidenum">
              <a:rPr lang="en-IN" smtClean="0"/>
              <a:t>47</a:t>
            </a:fld>
            <a:endParaRPr lang="en-IN"/>
          </a:p>
        </p:txBody>
      </p:sp>
    </p:spTree>
    <p:extLst>
      <p:ext uri="{BB962C8B-B14F-4D97-AF65-F5344CB8AC3E}">
        <p14:creationId xmlns:p14="http://schemas.microsoft.com/office/powerpoint/2010/main" val="3748625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271A2BD-6667-4018-A9E1-00BB4308D998}" type="datetimeFigureOut">
              <a:rPr lang="en-IN" smtClean="0"/>
              <a:t>06-04-2022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F5F69E-E08F-49B3-ABF1-BC14100612BD}" type="slidenum">
              <a:rPr lang="en-IN" smtClean="0"/>
              <a:t>‹#›</a:t>
            </a:fld>
            <a:endParaRPr lang="en-IN"/>
          </a:p>
        </p:txBody>
      </p:sp>
    </p:spTree>
    <p:extLst>
      <p:ext uri="{BB962C8B-B14F-4D97-AF65-F5344CB8AC3E}">
        <p14:creationId xmlns:p14="http://schemas.microsoft.com/office/powerpoint/2010/main" val="198434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271A2BD-6667-4018-A9E1-00BB4308D998}" type="datetimeFigureOut">
              <a:rPr lang="en-IN" smtClean="0"/>
              <a:t>06-04-2022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F5F69E-E08F-49B3-ABF1-BC14100612BD}" type="slidenum">
              <a:rPr lang="en-IN" smtClean="0"/>
              <a:t>‹#›</a:t>
            </a:fld>
            <a:endParaRPr lang="en-IN"/>
          </a:p>
        </p:txBody>
      </p:sp>
    </p:spTree>
    <p:extLst>
      <p:ext uri="{BB962C8B-B14F-4D97-AF65-F5344CB8AC3E}">
        <p14:creationId xmlns:p14="http://schemas.microsoft.com/office/powerpoint/2010/main" val="2498013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271A2BD-6667-4018-A9E1-00BB4308D998}" type="datetimeFigureOut">
              <a:rPr lang="en-IN" smtClean="0"/>
              <a:t>06-04-2022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F5F69E-E08F-49B3-ABF1-BC14100612BD}" type="slidenum">
              <a:rPr lang="en-IN" smtClean="0"/>
              <a:t>‹#›</a:t>
            </a:fld>
            <a:endParaRPr lang="en-IN"/>
          </a:p>
        </p:txBody>
      </p:sp>
    </p:spTree>
    <p:extLst>
      <p:ext uri="{BB962C8B-B14F-4D97-AF65-F5344CB8AC3E}">
        <p14:creationId xmlns:p14="http://schemas.microsoft.com/office/powerpoint/2010/main" val="3547794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271A2BD-6667-4018-A9E1-00BB4308D998}" type="datetimeFigureOut">
              <a:rPr lang="en-IN" smtClean="0"/>
              <a:t>06-04-2022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F5F69E-E08F-49B3-ABF1-BC14100612BD}" type="slidenum">
              <a:rPr lang="en-IN" smtClean="0"/>
              <a:t>‹#›</a:t>
            </a:fld>
            <a:endParaRPr lang="en-IN"/>
          </a:p>
        </p:txBody>
      </p:sp>
    </p:spTree>
    <p:extLst>
      <p:ext uri="{BB962C8B-B14F-4D97-AF65-F5344CB8AC3E}">
        <p14:creationId xmlns:p14="http://schemas.microsoft.com/office/powerpoint/2010/main" val="2261970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71A2BD-6667-4018-A9E1-00BB4308D998}" type="datetimeFigureOut">
              <a:rPr lang="en-IN" smtClean="0"/>
              <a:t>06-04-2022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F5F69E-E08F-49B3-ABF1-BC14100612BD}" type="slidenum">
              <a:rPr lang="en-IN" smtClean="0"/>
              <a:t>‹#›</a:t>
            </a:fld>
            <a:endParaRPr lang="en-IN"/>
          </a:p>
        </p:txBody>
      </p:sp>
    </p:spTree>
    <p:extLst>
      <p:ext uri="{BB962C8B-B14F-4D97-AF65-F5344CB8AC3E}">
        <p14:creationId xmlns:p14="http://schemas.microsoft.com/office/powerpoint/2010/main" val="4003367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271A2BD-6667-4018-A9E1-00BB4308D998}" type="datetimeFigureOut">
              <a:rPr lang="en-IN" smtClean="0"/>
              <a:t>06-04-2022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F5F69E-E08F-49B3-ABF1-BC14100612BD}" type="slidenum">
              <a:rPr lang="en-IN" smtClean="0"/>
              <a:t>‹#›</a:t>
            </a:fld>
            <a:endParaRPr lang="en-IN"/>
          </a:p>
        </p:txBody>
      </p:sp>
    </p:spTree>
    <p:extLst>
      <p:ext uri="{BB962C8B-B14F-4D97-AF65-F5344CB8AC3E}">
        <p14:creationId xmlns:p14="http://schemas.microsoft.com/office/powerpoint/2010/main" val="90367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271A2BD-6667-4018-A9E1-00BB4308D998}" type="datetimeFigureOut">
              <a:rPr lang="en-IN" smtClean="0"/>
              <a:t>06-04-2022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8F5F69E-E08F-49B3-ABF1-BC14100612BD}" type="slidenum">
              <a:rPr lang="en-IN" smtClean="0"/>
              <a:t>‹#›</a:t>
            </a:fld>
            <a:endParaRPr lang="en-IN"/>
          </a:p>
        </p:txBody>
      </p:sp>
    </p:spTree>
    <p:extLst>
      <p:ext uri="{BB962C8B-B14F-4D97-AF65-F5344CB8AC3E}">
        <p14:creationId xmlns:p14="http://schemas.microsoft.com/office/powerpoint/2010/main" val="2130228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271A2BD-6667-4018-A9E1-00BB4308D998}" type="datetimeFigureOut">
              <a:rPr lang="en-IN" smtClean="0"/>
              <a:t>06-04-2022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8F5F69E-E08F-49B3-ABF1-BC14100612BD}" type="slidenum">
              <a:rPr lang="en-IN" smtClean="0"/>
              <a:t>‹#›</a:t>
            </a:fld>
            <a:endParaRPr lang="en-IN"/>
          </a:p>
        </p:txBody>
      </p:sp>
    </p:spTree>
    <p:extLst>
      <p:ext uri="{BB962C8B-B14F-4D97-AF65-F5344CB8AC3E}">
        <p14:creationId xmlns:p14="http://schemas.microsoft.com/office/powerpoint/2010/main" val="2402525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71A2BD-6667-4018-A9E1-00BB4308D998}" type="datetimeFigureOut">
              <a:rPr lang="en-IN" smtClean="0"/>
              <a:t>06-04-2022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8F5F69E-E08F-49B3-ABF1-BC14100612BD}" type="slidenum">
              <a:rPr lang="en-IN" smtClean="0"/>
              <a:t>‹#›</a:t>
            </a:fld>
            <a:endParaRPr lang="en-IN"/>
          </a:p>
        </p:txBody>
      </p:sp>
    </p:spTree>
    <p:extLst>
      <p:ext uri="{BB962C8B-B14F-4D97-AF65-F5344CB8AC3E}">
        <p14:creationId xmlns:p14="http://schemas.microsoft.com/office/powerpoint/2010/main" val="446017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71A2BD-6667-4018-A9E1-00BB4308D998}" type="datetimeFigureOut">
              <a:rPr lang="en-IN" smtClean="0"/>
              <a:t>06-04-2022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F5F69E-E08F-49B3-ABF1-BC14100612BD}" type="slidenum">
              <a:rPr lang="en-IN" smtClean="0"/>
              <a:t>‹#›</a:t>
            </a:fld>
            <a:endParaRPr lang="en-IN"/>
          </a:p>
        </p:txBody>
      </p:sp>
    </p:spTree>
    <p:extLst>
      <p:ext uri="{BB962C8B-B14F-4D97-AF65-F5344CB8AC3E}">
        <p14:creationId xmlns:p14="http://schemas.microsoft.com/office/powerpoint/2010/main" val="2535930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71A2BD-6667-4018-A9E1-00BB4308D998}" type="datetimeFigureOut">
              <a:rPr lang="en-IN" smtClean="0"/>
              <a:t>06-04-2022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F5F69E-E08F-49B3-ABF1-BC14100612BD}" type="slidenum">
              <a:rPr lang="en-IN" smtClean="0"/>
              <a:t>‹#›</a:t>
            </a:fld>
            <a:endParaRPr lang="en-IN"/>
          </a:p>
        </p:txBody>
      </p:sp>
    </p:spTree>
    <p:extLst>
      <p:ext uri="{BB962C8B-B14F-4D97-AF65-F5344CB8AC3E}">
        <p14:creationId xmlns:p14="http://schemas.microsoft.com/office/powerpoint/2010/main" val="1903740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71A2BD-6667-4018-A9E1-00BB4308D998}" type="datetimeFigureOut">
              <a:rPr lang="en-IN" smtClean="0"/>
              <a:t>06-04-2022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F5F69E-E08F-49B3-ABF1-BC14100612BD}" type="slidenum">
              <a:rPr lang="en-IN" smtClean="0"/>
              <a:t>‹#›</a:t>
            </a:fld>
            <a:endParaRPr lang="en-IN"/>
          </a:p>
        </p:txBody>
      </p:sp>
    </p:spTree>
    <p:extLst>
      <p:ext uri="{BB962C8B-B14F-4D97-AF65-F5344CB8AC3E}">
        <p14:creationId xmlns:p14="http://schemas.microsoft.com/office/powerpoint/2010/main" val="3221081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Training for Promotional </a:t>
            </a:r>
            <a:r>
              <a:rPr lang="en-IN" dirty="0" smtClean="0"/>
              <a:t>Exam 2022 on Motor OD</a:t>
            </a:r>
            <a:endParaRPr lang="en-IN" dirty="0"/>
          </a:p>
        </p:txBody>
      </p:sp>
      <p:sp>
        <p:nvSpPr>
          <p:cNvPr id="3" name="Subtitle 2"/>
          <p:cNvSpPr>
            <a:spLocks noGrp="1"/>
          </p:cNvSpPr>
          <p:nvPr>
            <p:ph type="subTitle" idx="1"/>
          </p:nvPr>
        </p:nvSpPr>
        <p:spPr/>
        <p:txBody>
          <a:bodyPr/>
          <a:lstStyle/>
          <a:p>
            <a:r>
              <a:rPr lang="en-IN" dirty="0" smtClean="0"/>
              <a:t>Delivered by: Vardaan Sharma</a:t>
            </a:r>
            <a:endParaRPr lang="en-IN" dirty="0"/>
          </a:p>
        </p:txBody>
      </p:sp>
    </p:spTree>
    <p:extLst>
      <p:ext uri="{BB962C8B-B14F-4D97-AF65-F5344CB8AC3E}">
        <p14:creationId xmlns:p14="http://schemas.microsoft.com/office/powerpoint/2010/main" val="13118987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5 and GR6</a:t>
            </a:r>
            <a:endParaRPr lang="en-IN" b="1" dirty="0"/>
          </a:p>
        </p:txBody>
      </p:sp>
      <p:sp>
        <p:nvSpPr>
          <p:cNvPr id="3" name="Content Placeholder 2"/>
          <p:cNvSpPr>
            <a:spLocks noGrp="1"/>
          </p:cNvSpPr>
          <p:nvPr>
            <p:ph idx="1"/>
          </p:nvPr>
        </p:nvSpPr>
        <p:spPr>
          <a:xfrm>
            <a:off x="838200" y="1825624"/>
            <a:ext cx="10515600" cy="4575175"/>
          </a:xfrm>
        </p:spPr>
        <p:txBody>
          <a:bodyPr>
            <a:normAutofit fontScale="92500" lnSpcReduction="20000"/>
          </a:bodyPr>
          <a:lstStyle/>
          <a:p>
            <a:r>
              <a:rPr lang="en-IN" dirty="0" smtClean="0"/>
              <a:t>Vintage Car:</a:t>
            </a:r>
          </a:p>
          <a:p>
            <a:pPr marL="806450" indent="-514350">
              <a:buFont typeface="+mj-lt"/>
              <a:buAutoNum type="alphaLcParenR"/>
            </a:pPr>
            <a:r>
              <a:rPr lang="en-IN" dirty="0" smtClean="0"/>
              <a:t>Car manufactured prior to 31.12.1940</a:t>
            </a:r>
          </a:p>
          <a:p>
            <a:pPr marL="806450" indent="-514350">
              <a:buFont typeface="+mj-lt"/>
              <a:buAutoNum type="alphaLcParenR"/>
            </a:pPr>
            <a:r>
              <a:rPr lang="en-IN" dirty="0" smtClean="0"/>
              <a:t>Requires due certification from Vintage and Classic Car Club of India</a:t>
            </a:r>
          </a:p>
          <a:p>
            <a:pPr marL="806450" indent="-514350">
              <a:buFont typeface="+mj-lt"/>
              <a:buAutoNum type="alphaLcParenR"/>
            </a:pPr>
            <a:r>
              <a:rPr lang="en-IN" dirty="0" smtClean="0"/>
              <a:t>Agreed Value Policy to be issued </a:t>
            </a:r>
            <a:r>
              <a:rPr lang="en-IN" b="1" dirty="0" smtClean="0"/>
              <a:t>(GR 7)</a:t>
            </a:r>
          </a:p>
          <a:p>
            <a:pPr marL="806450" indent="-514350">
              <a:buFont typeface="+mj-lt"/>
              <a:buAutoNum type="alphaLcParenR"/>
            </a:pPr>
            <a:r>
              <a:rPr lang="en-IN" dirty="0" smtClean="0"/>
              <a:t>OD Discount=25%</a:t>
            </a:r>
            <a:r>
              <a:rPr lang="en-IN" b="1" dirty="0" smtClean="0"/>
              <a:t>(GR29)</a:t>
            </a:r>
          </a:p>
          <a:p>
            <a:pPr marL="806450" indent="-514350">
              <a:buFont typeface="+mj-lt"/>
              <a:buAutoNum type="alphaLcParenR"/>
            </a:pPr>
            <a:r>
              <a:rPr lang="en-IN" dirty="0" smtClean="0"/>
              <a:t>TP discount= 50% (IRDAI TP premium Circular)</a:t>
            </a:r>
          </a:p>
          <a:p>
            <a:pPr marL="242888" indent="-242888"/>
            <a:r>
              <a:rPr lang="en-IN" dirty="0" smtClean="0"/>
              <a:t>Classic Cars</a:t>
            </a:r>
          </a:p>
          <a:p>
            <a:pPr marL="804863" indent="-514350">
              <a:buFont typeface="+mj-lt"/>
              <a:buAutoNum type="alphaLcParenR"/>
            </a:pPr>
            <a:r>
              <a:rPr lang="en-IN" dirty="0" smtClean="0"/>
              <a:t>Vehicles which are manufactured after 31.12.1940 but before 31.12.1970 is considered as Classic car</a:t>
            </a:r>
          </a:p>
          <a:p>
            <a:pPr marL="804863" indent="-514350">
              <a:buFont typeface="+mj-lt"/>
              <a:buAutoNum type="alphaLcParenR"/>
            </a:pPr>
            <a:r>
              <a:rPr lang="en-IN" dirty="0"/>
              <a:t>Requires due certification from Vintage and Classic Car Club of India</a:t>
            </a:r>
          </a:p>
          <a:p>
            <a:pPr marL="804863" indent="-514350">
              <a:buFont typeface="+mj-lt"/>
              <a:buAutoNum type="alphaLcParenR"/>
            </a:pPr>
            <a:r>
              <a:rPr lang="en-IN" dirty="0" smtClean="0"/>
              <a:t>No special provision for rating or cover for such vehicles</a:t>
            </a:r>
          </a:p>
          <a:p>
            <a:pPr marL="804863" indent="-514350">
              <a:buFont typeface="+mj-lt"/>
              <a:buAutoNum type="alphaLcParenR"/>
            </a:pPr>
            <a:endParaRPr lang="en-IN" dirty="0" smtClean="0"/>
          </a:p>
        </p:txBody>
      </p:sp>
    </p:spTree>
    <p:extLst>
      <p:ext uri="{BB962C8B-B14F-4D97-AF65-F5344CB8AC3E}">
        <p14:creationId xmlns:p14="http://schemas.microsoft.com/office/powerpoint/2010/main" val="28831454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8</a:t>
            </a:r>
            <a:endParaRPr lang="en-IN" b="1" dirty="0"/>
          </a:p>
        </p:txBody>
      </p:sp>
      <p:sp>
        <p:nvSpPr>
          <p:cNvPr id="3" name="Content Placeholder 2"/>
          <p:cNvSpPr>
            <a:spLocks noGrp="1"/>
          </p:cNvSpPr>
          <p:nvPr>
            <p:ph idx="1"/>
          </p:nvPr>
        </p:nvSpPr>
        <p:spPr>
          <a:xfrm>
            <a:off x="838200" y="1359957"/>
            <a:ext cx="10515600" cy="5379510"/>
          </a:xfrm>
        </p:spPr>
        <p:txBody>
          <a:bodyPr>
            <a:normAutofit lnSpcReduction="10000"/>
          </a:bodyPr>
          <a:lstStyle/>
          <a:p>
            <a:r>
              <a:rPr lang="en-IN" dirty="0" smtClean="0"/>
              <a:t>Sum Insured for Motor Vehicles is the Insured’s Declared Value (IDV)</a:t>
            </a:r>
          </a:p>
          <a:p>
            <a:r>
              <a:rPr lang="en-IN" b="1" dirty="0" smtClean="0"/>
              <a:t>IDV is fixed at commencement of Policy</a:t>
            </a:r>
          </a:p>
          <a:p>
            <a:r>
              <a:rPr lang="en-IN" b="1" dirty="0" smtClean="0"/>
              <a:t>IDV is fixed on the basis of Manufacturer’s Selling Price(MSP) at the commencement of policy</a:t>
            </a:r>
          </a:p>
          <a:p>
            <a:r>
              <a:rPr lang="en-IN" b="1" dirty="0" smtClean="0"/>
              <a:t>IDV is fixed by applying depreciation as per age on the MSP</a:t>
            </a:r>
          </a:p>
          <a:p>
            <a:r>
              <a:rPr lang="en-IN" dirty="0" smtClean="0"/>
              <a:t>Accessories and Side Car IDV are fixed in similar manner.</a:t>
            </a:r>
          </a:p>
          <a:p>
            <a:r>
              <a:rPr lang="en-IN" dirty="0" smtClean="0"/>
              <a:t>In case of Total Loss/CTL, IDV is the basis for compensation</a:t>
            </a:r>
          </a:p>
          <a:p>
            <a:r>
              <a:rPr lang="en-IN" dirty="0"/>
              <a:t>Constructive Total Loss is when the aggregate </a:t>
            </a:r>
            <a:r>
              <a:rPr lang="en-IN" dirty="0" err="1"/>
              <a:t>cos</a:t>
            </a:r>
            <a:r>
              <a:rPr lang="en-IN" dirty="0"/>
              <a:t> of retrieval and/ore repair of the vehicle subject to terms and conditions of the policy exceed 75% of </a:t>
            </a:r>
            <a:r>
              <a:rPr lang="en-IN" dirty="0" smtClean="0"/>
              <a:t>IDV</a:t>
            </a:r>
          </a:p>
          <a:p>
            <a:r>
              <a:rPr lang="en-IN" dirty="0" smtClean="0"/>
              <a:t>Total Loss Liability= IDV-Excess</a:t>
            </a:r>
            <a:br>
              <a:rPr lang="en-IN" dirty="0" smtClean="0"/>
            </a:br>
            <a:r>
              <a:rPr lang="en-IN" dirty="0" smtClean="0"/>
              <a:t>Constructive Total Loss Liability= IDV-Wreck Value-Excess</a:t>
            </a:r>
          </a:p>
          <a:p>
            <a:endParaRPr lang="en-IN" dirty="0"/>
          </a:p>
        </p:txBody>
      </p:sp>
    </p:spTree>
    <p:extLst>
      <p:ext uri="{BB962C8B-B14F-4D97-AF65-F5344CB8AC3E}">
        <p14:creationId xmlns:p14="http://schemas.microsoft.com/office/powerpoint/2010/main" val="5181866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8(cont.d)</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13475376"/>
              </p:ext>
            </p:extLst>
          </p:nvPr>
        </p:nvGraphicFramePr>
        <p:xfrm>
          <a:off x="838200" y="1374987"/>
          <a:ext cx="10134600" cy="2595880"/>
        </p:xfrm>
        <a:graphic>
          <a:graphicData uri="http://schemas.openxmlformats.org/drawingml/2006/table">
            <a:tbl>
              <a:tblPr firstRow="1" bandRow="1">
                <a:tableStyleId>{5C22544A-7EE6-4342-B048-85BDC9FD1C3A}</a:tableStyleId>
              </a:tblPr>
              <a:tblGrid>
                <a:gridCol w="5067300"/>
                <a:gridCol w="5067300"/>
              </a:tblGrid>
              <a:tr h="370840">
                <a:tc>
                  <a:txBody>
                    <a:bodyPr/>
                    <a:lstStyle/>
                    <a:p>
                      <a:pPr algn="ctr"/>
                      <a:r>
                        <a:rPr lang="en-IN" dirty="0" smtClean="0"/>
                        <a:t>Age of the Vehicle</a:t>
                      </a:r>
                      <a:endParaRPr lang="en-IN" dirty="0"/>
                    </a:p>
                  </a:txBody>
                  <a:tcPr/>
                </a:tc>
                <a:tc>
                  <a:txBody>
                    <a:bodyPr/>
                    <a:lstStyle/>
                    <a:p>
                      <a:pPr algn="ctr"/>
                      <a:r>
                        <a:rPr lang="en-IN" dirty="0" smtClean="0"/>
                        <a:t>Depreciation Percentage</a:t>
                      </a:r>
                      <a:endParaRPr lang="en-IN" dirty="0"/>
                    </a:p>
                  </a:txBody>
                  <a:tcPr/>
                </a:tc>
              </a:tr>
              <a:tr h="370840">
                <a:tc>
                  <a:txBody>
                    <a:bodyPr/>
                    <a:lstStyle/>
                    <a:p>
                      <a:pPr algn="ctr"/>
                      <a:r>
                        <a:rPr lang="en-US" dirty="0" smtClean="0"/>
                        <a:t>Not Exceeding  6 Months</a:t>
                      </a:r>
                      <a:endParaRPr lang="en-US" dirty="0"/>
                    </a:p>
                  </a:txBody>
                  <a:tcPr/>
                </a:tc>
                <a:tc>
                  <a:txBody>
                    <a:bodyPr/>
                    <a:lstStyle/>
                    <a:p>
                      <a:pPr algn="ctr"/>
                      <a:r>
                        <a:rPr lang="en-US" dirty="0" smtClean="0"/>
                        <a:t>5</a:t>
                      </a:r>
                      <a:endParaRPr lang="en-US" dirty="0"/>
                    </a:p>
                  </a:txBody>
                  <a:tcPr/>
                </a:tc>
              </a:tr>
              <a:tr h="370840">
                <a:tc>
                  <a:txBody>
                    <a:bodyPr/>
                    <a:lstStyle/>
                    <a:p>
                      <a:pPr algn="ctr"/>
                      <a:r>
                        <a:rPr lang="en-US" dirty="0" smtClean="0"/>
                        <a:t>Exceeding 6 months but not exceeding 1 year</a:t>
                      </a:r>
                      <a:endParaRPr lang="en-US" dirty="0"/>
                    </a:p>
                  </a:txBody>
                  <a:tcPr/>
                </a:tc>
                <a:tc>
                  <a:txBody>
                    <a:bodyPr/>
                    <a:lstStyle/>
                    <a:p>
                      <a:pPr algn="ctr"/>
                      <a:r>
                        <a:rPr lang="en-US" dirty="0" smtClean="0"/>
                        <a:t>15</a:t>
                      </a:r>
                      <a:endParaRPr lang="en-US" dirty="0"/>
                    </a:p>
                  </a:txBody>
                  <a:tcPr/>
                </a:tc>
              </a:tr>
              <a:tr h="370840">
                <a:tc>
                  <a:txBody>
                    <a:bodyPr/>
                    <a:lstStyle/>
                    <a:p>
                      <a:pPr algn="ctr"/>
                      <a:r>
                        <a:rPr lang="en-US" dirty="0" smtClean="0"/>
                        <a:t>Exceeding 1 year but not exceeding 2 years</a:t>
                      </a:r>
                      <a:endParaRPr lang="en-US" dirty="0"/>
                    </a:p>
                  </a:txBody>
                  <a:tcPr/>
                </a:tc>
                <a:tc>
                  <a:txBody>
                    <a:bodyPr/>
                    <a:lstStyle/>
                    <a:p>
                      <a:pPr algn="ctr"/>
                      <a:r>
                        <a:rPr lang="en-US" dirty="0" smtClean="0"/>
                        <a:t>20</a:t>
                      </a:r>
                      <a:endParaRPr lang="en-US" dirty="0"/>
                    </a:p>
                  </a:txBody>
                  <a:tcPr/>
                </a:tc>
              </a:tr>
              <a:tr h="370840">
                <a:tc>
                  <a:txBody>
                    <a:bodyPr/>
                    <a:lstStyle/>
                    <a:p>
                      <a:pPr algn="ctr"/>
                      <a:r>
                        <a:rPr lang="en-US" dirty="0" smtClean="0"/>
                        <a:t>Exceeding 2 years but not exceeding 3 years</a:t>
                      </a:r>
                      <a:endParaRPr lang="en-US" dirty="0"/>
                    </a:p>
                  </a:txBody>
                  <a:tcPr/>
                </a:tc>
                <a:tc>
                  <a:txBody>
                    <a:bodyPr/>
                    <a:lstStyle/>
                    <a:p>
                      <a:pPr algn="ctr"/>
                      <a:r>
                        <a:rPr lang="en-US" dirty="0" smtClean="0"/>
                        <a:t>30</a:t>
                      </a:r>
                      <a:endParaRPr lang="en-US" dirty="0"/>
                    </a:p>
                  </a:txBody>
                  <a:tcPr/>
                </a:tc>
              </a:tr>
              <a:tr h="370840">
                <a:tc>
                  <a:txBody>
                    <a:bodyPr/>
                    <a:lstStyle/>
                    <a:p>
                      <a:pPr algn="ctr"/>
                      <a:r>
                        <a:rPr lang="en-US" dirty="0" smtClean="0"/>
                        <a:t>Exceeding 3 years but not exceeding 4 years</a:t>
                      </a:r>
                      <a:endParaRPr lang="en-US" dirty="0"/>
                    </a:p>
                  </a:txBody>
                  <a:tcPr/>
                </a:tc>
                <a:tc>
                  <a:txBody>
                    <a:bodyPr/>
                    <a:lstStyle/>
                    <a:p>
                      <a:pPr algn="ctr"/>
                      <a:r>
                        <a:rPr lang="en-US" dirty="0" smtClean="0"/>
                        <a:t>40</a:t>
                      </a:r>
                      <a:endParaRPr lang="en-US" dirty="0"/>
                    </a:p>
                  </a:txBody>
                  <a:tcPr/>
                </a:tc>
              </a:tr>
              <a:tr h="370840">
                <a:tc>
                  <a:txBody>
                    <a:bodyPr/>
                    <a:lstStyle/>
                    <a:p>
                      <a:pPr algn="ctr"/>
                      <a:r>
                        <a:rPr lang="en-US" dirty="0" smtClean="0"/>
                        <a:t>Exceeding 4 years but not exceeding 5 years</a:t>
                      </a:r>
                      <a:endParaRPr lang="en-US" dirty="0"/>
                    </a:p>
                  </a:txBody>
                  <a:tcPr/>
                </a:tc>
                <a:tc>
                  <a:txBody>
                    <a:bodyPr/>
                    <a:lstStyle/>
                    <a:p>
                      <a:pPr algn="ctr"/>
                      <a:r>
                        <a:rPr lang="en-US" dirty="0" smtClean="0"/>
                        <a:t>50</a:t>
                      </a:r>
                      <a:endParaRPr lang="en-US" dirty="0"/>
                    </a:p>
                  </a:txBody>
                  <a:tcPr/>
                </a:tc>
              </a:tr>
            </a:tbl>
          </a:graphicData>
        </a:graphic>
      </p:graphicFrame>
      <p:sp>
        <p:nvSpPr>
          <p:cNvPr id="5" name="TextBox 4"/>
          <p:cNvSpPr txBox="1"/>
          <p:nvPr/>
        </p:nvSpPr>
        <p:spPr>
          <a:xfrm>
            <a:off x="838200" y="3970867"/>
            <a:ext cx="10143067" cy="2246769"/>
          </a:xfrm>
          <a:prstGeom prst="rect">
            <a:avLst/>
          </a:prstGeom>
          <a:noFill/>
        </p:spPr>
        <p:txBody>
          <a:bodyPr wrap="square" rtlCol="0">
            <a:spAutoFit/>
          </a:bodyPr>
          <a:lstStyle/>
          <a:p>
            <a:pPr marL="285750" indent="-285750">
              <a:buFont typeface="Arial" panose="020B0604020202020204" pitchFamily="34" charset="0"/>
              <a:buChar char="•"/>
            </a:pPr>
            <a:r>
              <a:rPr lang="en-IN" sz="2000" b="1" dirty="0" smtClean="0"/>
              <a:t>Obsolete Models: </a:t>
            </a:r>
            <a:r>
              <a:rPr lang="en-IN" sz="2000" dirty="0" smtClean="0"/>
              <a:t>Models which the manufacturers have discontinued to manufacture</a:t>
            </a:r>
          </a:p>
          <a:p>
            <a:pPr marL="285750" indent="-285750">
              <a:buFont typeface="Arial" panose="020B0604020202020204" pitchFamily="34" charset="0"/>
              <a:buChar char="•"/>
            </a:pPr>
            <a:r>
              <a:rPr lang="en-US" sz="2000" dirty="0" smtClean="0"/>
              <a:t>IDV of vehicles beyond 05 years and obsolete models is to be determined on the basis of understanding between insured and insurer.</a:t>
            </a:r>
          </a:p>
          <a:p>
            <a:endParaRPr lang="en-IN" sz="2000" dirty="0" smtClean="0"/>
          </a:p>
          <a:p>
            <a:r>
              <a:rPr lang="en-IN" sz="2000" dirty="0" smtClean="0"/>
              <a:t>Example problem:</a:t>
            </a:r>
          </a:p>
          <a:p>
            <a:pPr marL="285750" indent="-285750">
              <a:buFont typeface="Arial" panose="020B0604020202020204" pitchFamily="34" charset="0"/>
              <a:buChar char="•"/>
            </a:pPr>
            <a:r>
              <a:rPr lang="en-IN" sz="2000" dirty="0" smtClean="0"/>
              <a:t>The MSP of a vehicle on 07.08.2021 is Rs. 1,00,000/-. The Vehicle was purchased on 07.05.2018. What should be the IDV on 07.08.2021?</a:t>
            </a:r>
            <a:endParaRPr lang="en-IN" sz="2000" dirty="0"/>
          </a:p>
        </p:txBody>
      </p:sp>
    </p:spTree>
    <p:extLst>
      <p:ext uri="{BB962C8B-B14F-4D97-AF65-F5344CB8AC3E}">
        <p14:creationId xmlns:p14="http://schemas.microsoft.com/office/powerpoint/2010/main" val="1962109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67" y="-117475"/>
            <a:ext cx="10515600" cy="1325563"/>
          </a:xfrm>
        </p:spPr>
        <p:txBody>
          <a:bodyPr/>
          <a:lstStyle/>
          <a:p>
            <a:r>
              <a:rPr lang="en-IN" b="1" dirty="0" smtClean="0"/>
              <a:t>GR 9</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4126355"/>
              </p:ext>
            </p:extLst>
          </p:nvPr>
        </p:nvGraphicFramePr>
        <p:xfrm>
          <a:off x="465668" y="868891"/>
          <a:ext cx="11387666" cy="2103120"/>
        </p:xfrm>
        <a:graphic>
          <a:graphicData uri="http://schemas.openxmlformats.org/drawingml/2006/table">
            <a:tbl>
              <a:tblPr firstRow="1" bandRow="1">
                <a:tableStyleId>{5C22544A-7EE6-4342-B048-85BDC9FD1C3A}</a:tableStyleId>
              </a:tblPr>
              <a:tblGrid>
                <a:gridCol w="7591777"/>
                <a:gridCol w="3795889"/>
              </a:tblGrid>
              <a:tr h="359484">
                <a:tc>
                  <a:txBody>
                    <a:bodyPr/>
                    <a:lstStyle/>
                    <a:p>
                      <a:r>
                        <a:rPr lang="en-IN" dirty="0" smtClean="0"/>
                        <a:t>Nature of Parts</a:t>
                      </a:r>
                      <a:endParaRPr lang="en-IN" dirty="0"/>
                    </a:p>
                  </a:txBody>
                  <a:tcPr/>
                </a:tc>
                <a:tc>
                  <a:txBody>
                    <a:bodyPr/>
                    <a:lstStyle/>
                    <a:p>
                      <a:r>
                        <a:rPr lang="en-IN" dirty="0" smtClean="0"/>
                        <a:t>Depreciation %</a:t>
                      </a:r>
                      <a:endParaRPr lang="en-IN" dirty="0"/>
                    </a:p>
                  </a:txBody>
                  <a:tcPr/>
                </a:tc>
              </a:tr>
              <a:tr h="354560">
                <a:tc>
                  <a:txBody>
                    <a:bodyPr/>
                    <a:lstStyle/>
                    <a:p>
                      <a:r>
                        <a:rPr lang="en-US" b="1" dirty="0" smtClean="0">
                          <a:solidFill>
                            <a:srgbClr val="0000FF"/>
                          </a:solidFill>
                        </a:rPr>
                        <a:t>ALL </a:t>
                      </a:r>
                      <a:r>
                        <a:rPr lang="en-US" b="1" baseline="0" dirty="0" smtClean="0">
                          <a:solidFill>
                            <a:srgbClr val="0000FF"/>
                          </a:solidFill>
                        </a:rPr>
                        <a:t> </a:t>
                      </a:r>
                      <a:r>
                        <a:rPr lang="en-US" b="1" dirty="0" smtClean="0">
                          <a:solidFill>
                            <a:srgbClr val="0000FF"/>
                          </a:solidFill>
                        </a:rPr>
                        <a:t>RUBBER,NYLON,PLASTIC PARTS,</a:t>
                      </a:r>
                      <a:r>
                        <a:rPr lang="en-US" b="1" baseline="0" dirty="0" smtClean="0">
                          <a:solidFill>
                            <a:srgbClr val="0000FF"/>
                          </a:solidFill>
                        </a:rPr>
                        <a:t> T</a:t>
                      </a:r>
                      <a:r>
                        <a:rPr lang="en-US" b="1" dirty="0" smtClean="0">
                          <a:solidFill>
                            <a:srgbClr val="0000FF"/>
                          </a:solidFill>
                        </a:rPr>
                        <a:t>YRES</a:t>
                      </a:r>
                      <a:r>
                        <a:rPr lang="en-US" b="1" baseline="0" dirty="0" smtClean="0">
                          <a:solidFill>
                            <a:srgbClr val="0000FF"/>
                          </a:solidFill>
                        </a:rPr>
                        <a:t> &amp;</a:t>
                      </a:r>
                      <a:r>
                        <a:rPr lang="en-US" b="1" dirty="0" smtClean="0">
                          <a:solidFill>
                            <a:srgbClr val="0000FF"/>
                          </a:solidFill>
                        </a:rPr>
                        <a:t> TUBES   AIRBAGS</a:t>
                      </a:r>
                      <a:endParaRPr lang="en-US" b="1" dirty="0">
                        <a:solidFill>
                          <a:srgbClr val="0000FF"/>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50%</a:t>
                      </a:r>
                      <a:endParaRPr lang="en-US" b="1" dirty="0">
                        <a:solidFill>
                          <a:schemeClr val="tx1"/>
                        </a:solidFill>
                      </a:endParaRPr>
                    </a:p>
                  </a:txBody>
                  <a:tcPr/>
                </a:tc>
              </a:tr>
              <a:tr h="354560">
                <a:tc>
                  <a:txBody>
                    <a:bodyPr/>
                    <a:lstStyle/>
                    <a:p>
                      <a:r>
                        <a:rPr lang="en-US" b="1" dirty="0" smtClean="0">
                          <a:solidFill>
                            <a:srgbClr val="0000FF"/>
                          </a:solidFill>
                        </a:rPr>
                        <a:t>FIBRE</a:t>
                      </a:r>
                      <a:r>
                        <a:rPr lang="en-US" b="1" baseline="0" dirty="0" smtClean="0">
                          <a:solidFill>
                            <a:srgbClr val="0000FF"/>
                          </a:solidFill>
                        </a:rPr>
                        <a:t> GLASS COMPONENTS</a:t>
                      </a:r>
                      <a:endParaRPr lang="en-US" b="1" dirty="0">
                        <a:solidFill>
                          <a:srgbClr val="0000FF"/>
                        </a:solidFill>
                      </a:endParaRPr>
                    </a:p>
                  </a:txBody>
                  <a:tcPr/>
                </a:tc>
                <a:tc>
                  <a:txBody>
                    <a:bodyPr/>
                    <a:lstStyle/>
                    <a:p>
                      <a:r>
                        <a:rPr lang="en-US" b="1" dirty="0" smtClean="0"/>
                        <a:t>30 %</a:t>
                      </a:r>
                      <a:endParaRPr lang="en-US" b="1" dirty="0"/>
                    </a:p>
                  </a:txBody>
                  <a:tcPr/>
                </a:tc>
              </a:tr>
              <a:tr h="354560">
                <a:tc>
                  <a:txBody>
                    <a:bodyPr/>
                    <a:lstStyle/>
                    <a:p>
                      <a:r>
                        <a:rPr lang="en-US" b="1" dirty="0" smtClean="0">
                          <a:solidFill>
                            <a:srgbClr val="0000FF"/>
                          </a:solidFill>
                        </a:rPr>
                        <a:t>PARTS</a:t>
                      </a:r>
                      <a:r>
                        <a:rPr lang="en-US" b="1" baseline="0" dirty="0" smtClean="0">
                          <a:solidFill>
                            <a:srgbClr val="0000FF"/>
                          </a:solidFill>
                        </a:rPr>
                        <a:t> MADE OF GLASS</a:t>
                      </a:r>
                      <a:endParaRPr lang="en-US" b="1" dirty="0">
                        <a:solidFill>
                          <a:srgbClr val="0000FF"/>
                        </a:solidFill>
                      </a:endParaRPr>
                    </a:p>
                  </a:txBody>
                  <a:tcPr/>
                </a:tc>
                <a:tc>
                  <a:txBody>
                    <a:bodyPr/>
                    <a:lstStyle/>
                    <a:p>
                      <a:r>
                        <a:rPr lang="en-US" b="1" dirty="0" smtClean="0"/>
                        <a:t>NIL</a:t>
                      </a:r>
                      <a:endParaRPr lang="en-US" b="1" dirty="0"/>
                    </a:p>
                  </a:txBody>
                  <a:tcPr/>
                </a:tc>
              </a:tr>
              <a:tr h="620479">
                <a:tc gridSpan="2">
                  <a:txBody>
                    <a:bodyPr/>
                    <a:lstStyle/>
                    <a:p>
                      <a:r>
                        <a:rPr lang="en-US" b="1" dirty="0" smtClean="0">
                          <a:solidFill>
                            <a:srgbClr val="0000FF"/>
                          </a:solidFill>
                        </a:rPr>
                        <a:t>Depreciation for painting - </a:t>
                      </a:r>
                      <a:r>
                        <a:rPr lang="en-US" b="1" dirty="0" smtClean="0"/>
                        <a:t>50% on material cost of total painting charge. In case of consolidated bill the material component shall be considered as 25% </a:t>
                      </a:r>
                      <a:endParaRPr lang="en-US" b="1" dirty="0"/>
                    </a:p>
                  </a:txBody>
                  <a:tcPr/>
                </a:tc>
                <a:tc hMerge="1">
                  <a:txBody>
                    <a:bodyPr/>
                    <a:lstStyle/>
                    <a:p>
                      <a:endParaRPr lang="en-US" b="1"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392294951"/>
              </p:ext>
            </p:extLst>
          </p:nvPr>
        </p:nvGraphicFramePr>
        <p:xfrm>
          <a:off x="482600" y="3056466"/>
          <a:ext cx="11370734" cy="3657600"/>
        </p:xfrm>
        <a:graphic>
          <a:graphicData uri="http://schemas.openxmlformats.org/drawingml/2006/table">
            <a:tbl>
              <a:tblPr firstRow="1" bandRow="1">
                <a:tableStyleId>{5C22544A-7EE6-4342-B048-85BDC9FD1C3A}</a:tableStyleId>
              </a:tblPr>
              <a:tblGrid>
                <a:gridCol w="7216211"/>
                <a:gridCol w="4154523"/>
              </a:tblGrid>
              <a:tr h="358275">
                <a:tc gridSpan="2">
                  <a:txBody>
                    <a:bodyPr/>
                    <a:lstStyle/>
                    <a:p>
                      <a:r>
                        <a:rPr lang="en-US" b="1" dirty="0" smtClean="0">
                          <a:solidFill>
                            <a:schemeClr val="tx1"/>
                          </a:solidFill>
                        </a:rPr>
                        <a:t>RATE</a:t>
                      </a:r>
                      <a:r>
                        <a:rPr lang="en-US" b="1" baseline="0" dirty="0" smtClean="0">
                          <a:solidFill>
                            <a:schemeClr val="tx1"/>
                          </a:solidFill>
                        </a:rPr>
                        <a:t> OF DEPRECIATION FOR ALL OTHER PARTS INCLUDING WOODEN PARTS AS PER TABLE BELOW</a:t>
                      </a:r>
                      <a:endParaRPr lang="en-US" b="1" dirty="0">
                        <a:solidFill>
                          <a:schemeClr val="tx1"/>
                        </a:solidFill>
                      </a:endParaRPr>
                    </a:p>
                  </a:txBody>
                  <a:tcPr/>
                </a:tc>
                <a:tc hMerge="1">
                  <a:txBody>
                    <a:bodyPr/>
                    <a:lstStyle/>
                    <a:p>
                      <a:endParaRPr lang="en-US" dirty="0">
                        <a:solidFill>
                          <a:srgbClr val="0000FF"/>
                        </a:solidFill>
                      </a:endParaRPr>
                    </a:p>
                  </a:txBody>
                  <a:tcPr/>
                </a:tc>
              </a:tr>
              <a:tr h="353367">
                <a:tc>
                  <a:txBody>
                    <a:bodyPr/>
                    <a:lstStyle/>
                    <a:p>
                      <a:r>
                        <a:rPr lang="en-US" b="1" dirty="0" smtClean="0">
                          <a:solidFill>
                            <a:srgbClr val="0000FF"/>
                          </a:solidFill>
                        </a:rPr>
                        <a:t>AGE of VEHICLE</a:t>
                      </a:r>
                      <a:endParaRPr lang="en-US" b="1" dirty="0">
                        <a:solidFill>
                          <a:srgbClr val="0000FF"/>
                        </a:solidFill>
                      </a:endParaRPr>
                    </a:p>
                  </a:txBody>
                  <a:tcPr/>
                </a:tc>
                <a:tc>
                  <a:txBody>
                    <a:bodyPr/>
                    <a:lstStyle/>
                    <a:p>
                      <a:r>
                        <a:rPr lang="en-US" b="1" dirty="0" smtClean="0">
                          <a:solidFill>
                            <a:srgbClr val="0000FF"/>
                          </a:solidFill>
                        </a:rPr>
                        <a:t>% OF DEPRECIATION</a:t>
                      </a:r>
                      <a:endParaRPr lang="en-US" b="1" dirty="0">
                        <a:solidFill>
                          <a:srgbClr val="0000FF"/>
                        </a:solidFill>
                      </a:endParaRPr>
                    </a:p>
                  </a:txBody>
                  <a:tcPr/>
                </a:tc>
              </a:tr>
              <a:tr h="353367">
                <a:tc>
                  <a:txBody>
                    <a:bodyPr/>
                    <a:lstStyle/>
                    <a:p>
                      <a:r>
                        <a:rPr lang="en-US" sz="1800" b="1" dirty="0" smtClean="0"/>
                        <a:t>Not Exceeding 6 months</a:t>
                      </a:r>
                      <a:endParaRPr lang="en-US" sz="1800" b="1" dirty="0"/>
                    </a:p>
                  </a:txBody>
                  <a:tcPr/>
                </a:tc>
                <a:tc>
                  <a:txBody>
                    <a:bodyPr/>
                    <a:lstStyle/>
                    <a:p>
                      <a:r>
                        <a:rPr lang="en-US" sz="1800" b="1" dirty="0" smtClean="0"/>
                        <a:t>NIL</a:t>
                      </a:r>
                      <a:endParaRPr lang="en-US" sz="1800" b="1" dirty="0"/>
                    </a:p>
                  </a:txBody>
                  <a:tcPr/>
                </a:tc>
              </a:tr>
              <a:tr h="358275">
                <a:tc>
                  <a:txBody>
                    <a:bodyPr/>
                    <a:lstStyle/>
                    <a:p>
                      <a:r>
                        <a:rPr lang="en-US" sz="1800" b="1" dirty="0" smtClean="0"/>
                        <a:t>Exceeding 6 months But not Exceeding 1 year</a:t>
                      </a:r>
                      <a:endParaRPr lang="en-US" sz="1800" b="1" dirty="0"/>
                    </a:p>
                  </a:txBody>
                  <a:tcPr/>
                </a:tc>
                <a:tc>
                  <a:txBody>
                    <a:bodyPr/>
                    <a:lstStyle/>
                    <a:p>
                      <a:r>
                        <a:rPr lang="en-US" sz="1800" b="1" dirty="0" smtClean="0"/>
                        <a:t>5</a:t>
                      </a:r>
                      <a:endParaRPr lang="en-US" sz="1800" b="1" dirty="0"/>
                    </a:p>
                  </a:txBody>
                  <a:tcPr/>
                </a:tc>
              </a:tr>
              <a:tr h="358275">
                <a:tc>
                  <a:txBody>
                    <a:bodyPr/>
                    <a:lstStyle/>
                    <a:p>
                      <a:r>
                        <a:rPr lang="en-US" sz="1800" b="1" dirty="0" smtClean="0"/>
                        <a:t>Exceeding  1 year But not exceeding 2</a:t>
                      </a:r>
                      <a:r>
                        <a:rPr lang="en-US" sz="1800" b="1" baseline="0" dirty="0" smtClean="0"/>
                        <a:t> years</a:t>
                      </a:r>
                      <a:endParaRPr lang="en-US" sz="1800" b="1" dirty="0"/>
                    </a:p>
                  </a:txBody>
                  <a:tcPr/>
                </a:tc>
                <a:tc>
                  <a:txBody>
                    <a:bodyPr/>
                    <a:lstStyle/>
                    <a:p>
                      <a:r>
                        <a:rPr lang="en-US" sz="1800" b="1" dirty="0" smtClean="0"/>
                        <a:t>10</a:t>
                      </a:r>
                      <a:endParaRPr lang="en-US" sz="1800" b="1" dirty="0"/>
                    </a:p>
                  </a:txBody>
                  <a:tcPr/>
                </a:tc>
              </a:tr>
              <a:tr h="358275">
                <a:tc>
                  <a:txBody>
                    <a:bodyPr/>
                    <a:lstStyle/>
                    <a:p>
                      <a:r>
                        <a:rPr lang="en-US" sz="1800" b="1" dirty="0" smtClean="0"/>
                        <a:t>Exceeding  2 years</a:t>
                      </a:r>
                      <a:r>
                        <a:rPr lang="en-US" sz="1800" b="1" baseline="0" dirty="0" smtClean="0"/>
                        <a:t> </a:t>
                      </a:r>
                      <a:r>
                        <a:rPr lang="en-US" sz="1800" b="1" dirty="0" smtClean="0"/>
                        <a:t>But not exceeding 3</a:t>
                      </a:r>
                      <a:r>
                        <a:rPr lang="en-US" sz="1800" b="1" baseline="0" dirty="0" smtClean="0"/>
                        <a:t> years</a:t>
                      </a:r>
                      <a:endParaRPr lang="en-US" sz="1800" b="1" dirty="0"/>
                    </a:p>
                  </a:txBody>
                  <a:tcPr/>
                </a:tc>
                <a:tc>
                  <a:txBody>
                    <a:bodyPr/>
                    <a:lstStyle/>
                    <a:p>
                      <a:r>
                        <a:rPr lang="en-US" sz="1800" b="1" dirty="0" smtClean="0"/>
                        <a:t>15</a:t>
                      </a:r>
                      <a:endParaRPr lang="en-US" sz="1800" b="1" dirty="0"/>
                    </a:p>
                  </a:txBody>
                  <a:tcPr/>
                </a:tc>
              </a:tr>
              <a:tr h="358275">
                <a:tc>
                  <a:txBody>
                    <a:bodyPr/>
                    <a:lstStyle/>
                    <a:p>
                      <a:r>
                        <a:rPr lang="en-US" sz="1800" b="1" dirty="0" smtClean="0"/>
                        <a:t>Exceeding  3 years But not exceeding </a:t>
                      </a:r>
                      <a:r>
                        <a:rPr lang="en-US" sz="1800" b="1" baseline="0" dirty="0" smtClean="0"/>
                        <a:t> 4 years</a:t>
                      </a:r>
                      <a:endParaRPr lang="en-US" sz="1800" b="1" dirty="0"/>
                    </a:p>
                  </a:txBody>
                  <a:tcPr/>
                </a:tc>
                <a:tc>
                  <a:txBody>
                    <a:bodyPr/>
                    <a:lstStyle/>
                    <a:p>
                      <a:r>
                        <a:rPr lang="en-US" sz="1800" b="1" dirty="0" smtClean="0"/>
                        <a:t>25</a:t>
                      </a:r>
                      <a:endParaRPr lang="en-US" sz="1800" b="1" dirty="0"/>
                    </a:p>
                  </a:txBody>
                  <a:tcPr/>
                </a:tc>
              </a:tr>
              <a:tr h="358275">
                <a:tc>
                  <a:txBody>
                    <a:bodyPr/>
                    <a:lstStyle/>
                    <a:p>
                      <a:r>
                        <a:rPr lang="en-US" sz="1800" b="1" dirty="0" smtClean="0"/>
                        <a:t>Exceeding  4 years But not exceeding 5</a:t>
                      </a:r>
                      <a:r>
                        <a:rPr lang="en-US" sz="1800" b="1" baseline="0" dirty="0" smtClean="0"/>
                        <a:t> years</a:t>
                      </a:r>
                      <a:endParaRPr lang="en-US" sz="1800" b="1" dirty="0"/>
                    </a:p>
                  </a:txBody>
                  <a:tcPr/>
                </a:tc>
                <a:tc>
                  <a:txBody>
                    <a:bodyPr/>
                    <a:lstStyle/>
                    <a:p>
                      <a:r>
                        <a:rPr lang="en-US" sz="1800" b="1" dirty="0" smtClean="0"/>
                        <a:t>35</a:t>
                      </a:r>
                      <a:endParaRPr lang="en-US" sz="1800" b="1" dirty="0"/>
                    </a:p>
                  </a:txBody>
                  <a:tcPr/>
                </a:tc>
              </a:tr>
              <a:tr h="358275">
                <a:tc>
                  <a:txBody>
                    <a:bodyPr/>
                    <a:lstStyle/>
                    <a:p>
                      <a:r>
                        <a:rPr lang="en-US" sz="1800" b="1" dirty="0" smtClean="0"/>
                        <a:t>Exceeding  5 year But not exceeding 10</a:t>
                      </a:r>
                      <a:r>
                        <a:rPr lang="en-US" sz="1800" b="1" baseline="0" dirty="0" smtClean="0"/>
                        <a:t> years</a:t>
                      </a:r>
                      <a:endParaRPr lang="en-US" sz="1800" b="1" dirty="0"/>
                    </a:p>
                  </a:txBody>
                  <a:tcPr/>
                </a:tc>
                <a:tc>
                  <a:txBody>
                    <a:bodyPr/>
                    <a:lstStyle/>
                    <a:p>
                      <a:r>
                        <a:rPr lang="en-US" sz="1800" b="1" dirty="0" smtClean="0"/>
                        <a:t>40                                                </a:t>
                      </a:r>
                      <a:r>
                        <a:rPr lang="en-US" sz="1800" b="1" baseline="0" dirty="0" smtClean="0"/>
                        <a:t>  </a:t>
                      </a:r>
                    </a:p>
                  </a:txBody>
                  <a:tcPr/>
                </a:tc>
              </a:tr>
              <a:tr h="358275">
                <a:tc>
                  <a:txBody>
                    <a:bodyPr/>
                    <a:lstStyle/>
                    <a:p>
                      <a:r>
                        <a:rPr lang="en-US" sz="1800" b="1" dirty="0" smtClean="0"/>
                        <a:t>Exceeding</a:t>
                      </a:r>
                      <a:r>
                        <a:rPr lang="en-US" sz="1800" b="1" baseline="0" dirty="0" smtClean="0"/>
                        <a:t> 10 years</a:t>
                      </a:r>
                      <a:endParaRPr lang="en-US" sz="1800" b="1" dirty="0"/>
                    </a:p>
                  </a:txBody>
                  <a:tcPr/>
                </a:tc>
                <a:tc>
                  <a:txBody>
                    <a:bodyPr/>
                    <a:lstStyle/>
                    <a:p>
                      <a:r>
                        <a:rPr lang="en-US" sz="1800" b="1" baseline="0" dirty="0" smtClean="0"/>
                        <a:t>50</a:t>
                      </a:r>
                    </a:p>
                  </a:txBody>
                  <a:tcPr/>
                </a:tc>
              </a:tr>
            </a:tbl>
          </a:graphicData>
        </a:graphic>
      </p:graphicFrame>
    </p:spTree>
    <p:extLst>
      <p:ext uri="{BB962C8B-B14F-4D97-AF65-F5344CB8AC3E}">
        <p14:creationId xmlns:p14="http://schemas.microsoft.com/office/powerpoint/2010/main" val="10712376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Example problem on GR 9</a:t>
            </a:r>
            <a:endParaRPr lang="en-IN" b="1" dirty="0"/>
          </a:p>
        </p:txBody>
      </p:sp>
      <p:sp>
        <p:nvSpPr>
          <p:cNvPr id="3" name="Content Placeholder 2"/>
          <p:cNvSpPr>
            <a:spLocks noGrp="1"/>
          </p:cNvSpPr>
          <p:nvPr>
            <p:ph idx="1"/>
          </p:nvPr>
        </p:nvSpPr>
        <p:spPr/>
        <p:txBody>
          <a:bodyPr/>
          <a:lstStyle/>
          <a:p>
            <a:pPr marL="0" indent="0">
              <a:buNone/>
            </a:pPr>
            <a:r>
              <a:rPr lang="en-IN" dirty="0" smtClean="0"/>
              <a:t>Vehicle was purchased on 08.08.2018. Vehicle met with an accident on 07.06.2021. The parts allowed by surveyor are as under:</a:t>
            </a:r>
          </a:p>
          <a:p>
            <a:pPr marL="514350" indent="-514350">
              <a:buFont typeface="+mj-lt"/>
              <a:buAutoNum type="arabicPeriod"/>
            </a:pPr>
            <a:r>
              <a:rPr lang="en-IN" dirty="0" smtClean="0"/>
              <a:t>Airbags: Rs. 10,000/-</a:t>
            </a:r>
          </a:p>
          <a:p>
            <a:pPr marL="514350" indent="-514350">
              <a:buFont typeface="+mj-lt"/>
              <a:buAutoNum type="arabicPeriod"/>
            </a:pPr>
            <a:r>
              <a:rPr lang="en-IN" dirty="0" smtClean="0"/>
              <a:t>Windshield: Rs.2,000/-</a:t>
            </a:r>
          </a:p>
          <a:p>
            <a:pPr marL="514350" indent="-514350">
              <a:buFont typeface="+mj-lt"/>
              <a:buAutoNum type="arabicPeriod"/>
            </a:pPr>
            <a:r>
              <a:rPr lang="en-IN" dirty="0" smtClean="0"/>
              <a:t>Electrical Wiring: Rs. 2,000/-.</a:t>
            </a:r>
          </a:p>
          <a:p>
            <a:pPr marL="514350" indent="-514350">
              <a:buFont typeface="+mj-lt"/>
              <a:buAutoNum type="arabicPeriod"/>
            </a:pPr>
            <a:r>
              <a:rPr lang="en-IN" dirty="0" smtClean="0"/>
              <a:t>Paint Work: Rs. 1,000/-</a:t>
            </a:r>
          </a:p>
          <a:p>
            <a:pPr marL="0" indent="0">
              <a:buNone/>
            </a:pPr>
            <a:r>
              <a:rPr lang="en-IN" dirty="0" smtClean="0"/>
              <a:t>Vehicle’s cubic capacity is 2000cc. What is the amount of claim sanctioned?</a:t>
            </a:r>
            <a:endParaRPr lang="en-IN" dirty="0"/>
          </a:p>
        </p:txBody>
      </p:sp>
    </p:spTree>
    <p:extLst>
      <p:ext uri="{BB962C8B-B14F-4D97-AF65-F5344CB8AC3E}">
        <p14:creationId xmlns:p14="http://schemas.microsoft.com/office/powerpoint/2010/main" val="1403053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7</a:t>
            </a:r>
            <a:endParaRPr lang="en-IN" b="1" dirty="0"/>
          </a:p>
        </p:txBody>
      </p:sp>
      <p:sp>
        <p:nvSpPr>
          <p:cNvPr id="3" name="Content Placeholder 2"/>
          <p:cNvSpPr>
            <a:spLocks noGrp="1"/>
          </p:cNvSpPr>
          <p:nvPr>
            <p:ph idx="1"/>
          </p:nvPr>
        </p:nvSpPr>
        <p:spPr/>
        <p:txBody>
          <a:bodyPr/>
          <a:lstStyle/>
          <a:p>
            <a:r>
              <a:rPr lang="en-IN" dirty="0" smtClean="0"/>
              <a:t>GR 7 pertains to Agreed Value Policies</a:t>
            </a:r>
          </a:p>
          <a:p>
            <a:pPr algn="just"/>
            <a:r>
              <a:rPr lang="en-IN" dirty="0" smtClean="0"/>
              <a:t>Agreed Value Policies are those policies where a </a:t>
            </a:r>
            <a:r>
              <a:rPr lang="en-IN" b="1" dirty="0" smtClean="0"/>
              <a:t>pre-agreed specified sum</a:t>
            </a:r>
            <a:r>
              <a:rPr lang="en-IN" dirty="0" smtClean="0"/>
              <a:t> </a:t>
            </a:r>
            <a:r>
              <a:rPr lang="en-IN" i="1" dirty="0" smtClean="0"/>
              <a:t>is paid </a:t>
            </a:r>
            <a:r>
              <a:rPr lang="en-IN" dirty="0" smtClean="0"/>
              <a:t>on entirety as </a:t>
            </a:r>
            <a:r>
              <a:rPr lang="en-IN" u="sng" dirty="0" smtClean="0"/>
              <a:t>compensation</a:t>
            </a:r>
            <a:r>
              <a:rPr lang="en-IN" dirty="0" smtClean="0"/>
              <a:t> in case of </a:t>
            </a:r>
            <a:r>
              <a:rPr lang="en-IN" b="1" dirty="0" smtClean="0"/>
              <a:t>Total Loss/Constructive Total Loss </a:t>
            </a:r>
            <a:r>
              <a:rPr lang="en-IN" dirty="0" smtClean="0"/>
              <a:t>of vehicle</a:t>
            </a:r>
          </a:p>
          <a:p>
            <a:r>
              <a:rPr lang="en-IN" dirty="0" smtClean="0"/>
              <a:t>No depreciation is deducted in case of TL/CTL Losses</a:t>
            </a:r>
          </a:p>
          <a:p>
            <a:r>
              <a:rPr lang="en-IN" b="1" dirty="0" smtClean="0"/>
              <a:t>However, Depreciation is deducted on parts in case of repair claim as mentioned in Section I of policy (GR9)</a:t>
            </a:r>
          </a:p>
          <a:p>
            <a:r>
              <a:rPr lang="en-IN" dirty="0" smtClean="0"/>
              <a:t>Agreed Value Policies are only to be given to Vintage Car</a:t>
            </a:r>
            <a:endParaRPr lang="en-IN" dirty="0"/>
          </a:p>
        </p:txBody>
      </p:sp>
    </p:spTree>
    <p:extLst>
      <p:ext uri="{BB962C8B-B14F-4D97-AF65-F5344CB8AC3E}">
        <p14:creationId xmlns:p14="http://schemas.microsoft.com/office/powerpoint/2010/main" val="13809467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10</a:t>
            </a:r>
            <a:endParaRPr lang="en-IN" b="1" dirty="0"/>
          </a:p>
        </p:txBody>
      </p:sp>
      <p:sp>
        <p:nvSpPr>
          <p:cNvPr id="3" name="Content Placeholder 2"/>
          <p:cNvSpPr>
            <a:spLocks noGrp="1"/>
          </p:cNvSpPr>
          <p:nvPr>
            <p:ph idx="1"/>
          </p:nvPr>
        </p:nvSpPr>
        <p:spPr/>
        <p:txBody>
          <a:bodyPr>
            <a:normAutofit lnSpcReduction="10000"/>
          </a:bodyPr>
          <a:lstStyle/>
          <a:p>
            <a:r>
              <a:rPr lang="en-IN" dirty="0" smtClean="0"/>
              <a:t>Depending on the location of Office of registration, India is divided into zones</a:t>
            </a:r>
          </a:p>
          <a:p>
            <a:r>
              <a:rPr lang="en-IN" dirty="0" smtClean="0"/>
              <a:t>Private Cars/Motorized Two Wheeler/Commercial Vehicles rateable under zone 4C1 and 4C4:</a:t>
            </a:r>
            <a:br>
              <a:rPr lang="en-IN" dirty="0" smtClean="0"/>
            </a:br>
            <a:r>
              <a:rPr lang="en-IN" b="1" dirty="0" smtClean="0"/>
              <a:t>Zone A:</a:t>
            </a:r>
            <a:r>
              <a:rPr lang="en-IN" dirty="0" smtClean="0"/>
              <a:t> Ahmedabad, Bangalore, Chennai, Hyderabad, Kolkata, Mumbai, New Delhi and Pune</a:t>
            </a:r>
            <a:br>
              <a:rPr lang="en-IN" dirty="0" smtClean="0"/>
            </a:br>
            <a:r>
              <a:rPr lang="en-IN" b="1" dirty="0" smtClean="0"/>
              <a:t>Zone B: </a:t>
            </a:r>
            <a:r>
              <a:rPr lang="en-IN" dirty="0" smtClean="0"/>
              <a:t>Rest of India</a:t>
            </a:r>
          </a:p>
          <a:p>
            <a:r>
              <a:rPr lang="en-IN" dirty="0" smtClean="0"/>
              <a:t>Commercial vehicles excluding 4C1 and 4C4:</a:t>
            </a:r>
            <a:br>
              <a:rPr lang="en-IN" dirty="0" smtClean="0"/>
            </a:br>
            <a:r>
              <a:rPr lang="en-IN" b="1" dirty="0" smtClean="0"/>
              <a:t>Zone A: </a:t>
            </a:r>
            <a:r>
              <a:rPr lang="en-IN" dirty="0" smtClean="0"/>
              <a:t>Kolkata, New </a:t>
            </a:r>
            <a:r>
              <a:rPr lang="en-IN" dirty="0" smtClean="0"/>
              <a:t>Delhi/Delhi</a:t>
            </a:r>
            <a:r>
              <a:rPr lang="en-IN" dirty="0" smtClean="0"/>
              <a:t>, Mumbai, Chennai</a:t>
            </a:r>
            <a:br>
              <a:rPr lang="en-IN" dirty="0" smtClean="0"/>
            </a:br>
            <a:r>
              <a:rPr lang="en-IN" b="1" dirty="0" smtClean="0"/>
              <a:t>Zone B: </a:t>
            </a:r>
            <a:r>
              <a:rPr lang="en-IN" dirty="0" smtClean="0"/>
              <a:t>All other State Capitals</a:t>
            </a:r>
          </a:p>
          <a:p>
            <a:pPr marL="0" indent="0">
              <a:buNone/>
            </a:pPr>
            <a:r>
              <a:rPr lang="en-US" dirty="0" smtClean="0"/>
              <a:t>   </a:t>
            </a:r>
            <a:r>
              <a:rPr lang="en-US" b="1" dirty="0" smtClean="0"/>
              <a:t>Zone C: </a:t>
            </a:r>
            <a:r>
              <a:rPr lang="en-IN" dirty="0"/>
              <a:t>Rest of India</a:t>
            </a:r>
          </a:p>
          <a:p>
            <a:pPr marL="0" indent="0">
              <a:buNone/>
            </a:pPr>
            <a:endParaRPr lang="en-IN" b="1" dirty="0" smtClean="0"/>
          </a:p>
        </p:txBody>
      </p:sp>
    </p:spTree>
    <p:extLst>
      <p:ext uri="{BB962C8B-B14F-4D97-AF65-F5344CB8AC3E}">
        <p14:creationId xmlns:p14="http://schemas.microsoft.com/office/powerpoint/2010/main" val="36950057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11</a:t>
            </a:r>
            <a:endParaRPr lang="en-IN" b="1" dirty="0"/>
          </a:p>
        </p:txBody>
      </p:sp>
      <p:sp>
        <p:nvSpPr>
          <p:cNvPr id="3" name="Content Placeholder 2"/>
          <p:cNvSpPr>
            <a:spLocks noGrp="1"/>
          </p:cNvSpPr>
          <p:nvPr>
            <p:ph idx="1"/>
          </p:nvPr>
        </p:nvSpPr>
        <p:spPr/>
        <p:txBody>
          <a:bodyPr>
            <a:normAutofit lnSpcReduction="10000"/>
          </a:bodyPr>
          <a:lstStyle/>
          <a:p>
            <a:r>
              <a:rPr lang="en-IN" dirty="0" smtClean="0"/>
              <a:t>Earlier, no policy was permitted to be issued or renewed for any period longer than 12 months. </a:t>
            </a:r>
          </a:p>
          <a:p>
            <a:r>
              <a:rPr lang="en-IN" b="1" i="1" dirty="0" smtClean="0"/>
              <a:t>However, Long Term Liability Only Policies are now in existence with effect from 01.08.2018</a:t>
            </a:r>
            <a:r>
              <a:rPr lang="en-IN" dirty="0" smtClean="0"/>
              <a:t>.</a:t>
            </a:r>
          </a:p>
          <a:p>
            <a:r>
              <a:rPr lang="en-IN" dirty="0" smtClean="0"/>
              <a:t>Extension of period of insurance less than twelve months is permitted on pro rata basis to arrive at a particular date of renewal. </a:t>
            </a:r>
          </a:p>
          <a:p>
            <a:r>
              <a:rPr lang="en-IN" dirty="0" smtClean="0"/>
              <a:t>However</a:t>
            </a:r>
            <a:r>
              <a:rPr lang="en-IN" dirty="0" smtClean="0"/>
              <a:t>, such policies are to be renewed with the same insurer for twelve months immediately after expiry of pro-rata extension.</a:t>
            </a:r>
          </a:p>
          <a:p>
            <a:r>
              <a:rPr lang="en-IN" dirty="0" smtClean="0"/>
              <a:t>In case the insured fails to renew with same insurer, the difference between pro-rata and short period policy is to be charged.</a:t>
            </a:r>
            <a:endParaRPr lang="en-IN" dirty="0"/>
          </a:p>
        </p:txBody>
      </p:sp>
    </p:spTree>
    <p:extLst>
      <p:ext uri="{BB962C8B-B14F-4D97-AF65-F5344CB8AC3E}">
        <p14:creationId xmlns:p14="http://schemas.microsoft.com/office/powerpoint/2010/main" val="4548561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12</a:t>
            </a:r>
            <a:endParaRPr lang="en-IN" b="1" dirty="0"/>
          </a:p>
        </p:txBody>
      </p:sp>
      <p:sp>
        <p:nvSpPr>
          <p:cNvPr id="3" name="Content Placeholder 2"/>
          <p:cNvSpPr>
            <a:spLocks noGrp="1"/>
          </p:cNvSpPr>
          <p:nvPr>
            <p:ph idx="1"/>
          </p:nvPr>
        </p:nvSpPr>
        <p:spPr>
          <a:xfrm>
            <a:off x="685800" y="1317625"/>
            <a:ext cx="10515600" cy="4351338"/>
          </a:xfrm>
        </p:spPr>
        <p:txBody>
          <a:bodyPr/>
          <a:lstStyle/>
          <a:p>
            <a:r>
              <a:rPr lang="en-IN" sz="2000" dirty="0" smtClean="0"/>
              <a:t>Short Period </a:t>
            </a:r>
            <a:r>
              <a:rPr lang="en-IN" sz="2000" dirty="0" smtClean="0"/>
              <a:t>cover/short period renewals </a:t>
            </a:r>
            <a:r>
              <a:rPr lang="en-IN" sz="2000" dirty="0" smtClean="0"/>
              <a:t>for Liability Only Policies are not permissible</a:t>
            </a:r>
          </a:p>
          <a:p>
            <a:r>
              <a:rPr lang="en-IN" sz="2000" b="1" dirty="0" smtClean="0"/>
              <a:t>Other than Liability Only Policies</a:t>
            </a:r>
            <a:r>
              <a:rPr lang="en-IN" sz="2000" dirty="0" smtClean="0"/>
              <a:t>, policies can be given on short period rates</a:t>
            </a:r>
          </a:p>
          <a:p>
            <a:r>
              <a:rPr lang="en-IN" sz="2000" dirty="0" smtClean="0"/>
              <a:t>Extension of such cover can also be allowed by charging short period rates</a:t>
            </a:r>
          </a:p>
          <a:p>
            <a:pPr marL="0" indent="0">
              <a:buNone/>
            </a:pP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572266611"/>
              </p:ext>
            </p:extLst>
          </p:nvPr>
        </p:nvGraphicFramePr>
        <p:xfrm>
          <a:off x="838200" y="2548466"/>
          <a:ext cx="8957734" cy="3708400"/>
        </p:xfrm>
        <a:graphic>
          <a:graphicData uri="http://schemas.openxmlformats.org/drawingml/2006/table">
            <a:tbl>
              <a:tblPr firstRow="1" bandRow="1">
                <a:tableStyleId>{5C22544A-7EE6-4342-B048-85BDC9FD1C3A}</a:tableStyleId>
              </a:tblPr>
              <a:tblGrid>
                <a:gridCol w="5225344"/>
                <a:gridCol w="3732390"/>
              </a:tblGrid>
              <a:tr h="370840">
                <a:tc>
                  <a:txBody>
                    <a:bodyPr/>
                    <a:lstStyle/>
                    <a:p>
                      <a:pPr marL="0" indent="0" algn="ctr"/>
                      <a:r>
                        <a:rPr lang="en-IN" dirty="0" smtClean="0"/>
                        <a:t>Period</a:t>
                      </a:r>
                      <a:endParaRPr lang="en-IN" dirty="0"/>
                    </a:p>
                  </a:txBody>
                  <a:tcPr/>
                </a:tc>
                <a:tc>
                  <a:txBody>
                    <a:bodyPr/>
                    <a:lstStyle/>
                    <a:p>
                      <a:pPr algn="ctr"/>
                      <a:r>
                        <a:rPr lang="en-IN" dirty="0" smtClean="0"/>
                        <a:t>% of Annual</a:t>
                      </a:r>
                      <a:r>
                        <a:rPr lang="en-IN" baseline="0" dirty="0" smtClean="0"/>
                        <a:t> Premium</a:t>
                      </a:r>
                      <a:endParaRPr lang="en-IN" dirty="0"/>
                    </a:p>
                  </a:txBody>
                  <a:tcPr/>
                </a:tc>
              </a:tr>
              <a:tr h="370840">
                <a:tc>
                  <a:txBody>
                    <a:bodyPr/>
                    <a:lstStyle/>
                    <a:p>
                      <a:r>
                        <a:rPr lang="en-IN" dirty="0" smtClean="0"/>
                        <a:t>Not</a:t>
                      </a:r>
                      <a:r>
                        <a:rPr lang="en-IN" baseline="0" dirty="0" smtClean="0"/>
                        <a:t> exceeding 1 month</a:t>
                      </a:r>
                      <a:endParaRPr lang="en-IN" dirty="0"/>
                    </a:p>
                  </a:txBody>
                  <a:tcPr/>
                </a:tc>
                <a:tc>
                  <a:txBody>
                    <a:bodyPr/>
                    <a:lstStyle/>
                    <a:p>
                      <a:r>
                        <a:rPr lang="en-IN" dirty="0" smtClean="0"/>
                        <a:t>20</a:t>
                      </a:r>
                      <a:endParaRPr lang="en-IN" dirty="0"/>
                    </a:p>
                  </a:txBody>
                  <a:tcPr/>
                </a:tc>
              </a:tr>
              <a:tr h="370840">
                <a:tc>
                  <a:txBody>
                    <a:bodyPr/>
                    <a:lstStyle/>
                    <a:p>
                      <a:r>
                        <a:rPr lang="en-IN" dirty="0" smtClean="0"/>
                        <a:t>Exceeding 1 month but not exceeding 2 months</a:t>
                      </a:r>
                      <a:endParaRPr lang="en-IN" dirty="0"/>
                    </a:p>
                  </a:txBody>
                  <a:tcPr/>
                </a:tc>
                <a:tc>
                  <a:txBody>
                    <a:bodyPr/>
                    <a:lstStyle/>
                    <a:p>
                      <a:r>
                        <a:rPr lang="en-IN" dirty="0" smtClean="0"/>
                        <a:t>30</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Exceeding 2 month but not exceedin 3 months</a:t>
                      </a:r>
                    </a:p>
                  </a:txBody>
                  <a:tcPr/>
                </a:tc>
                <a:tc>
                  <a:txBody>
                    <a:bodyPr/>
                    <a:lstStyle/>
                    <a:p>
                      <a:r>
                        <a:rPr lang="en-IN" dirty="0" smtClean="0"/>
                        <a:t>40</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Exceeding 3 month but not exceeding 4 months</a:t>
                      </a:r>
                    </a:p>
                  </a:txBody>
                  <a:tcPr/>
                </a:tc>
                <a:tc>
                  <a:txBody>
                    <a:bodyPr/>
                    <a:lstStyle/>
                    <a:p>
                      <a:r>
                        <a:rPr lang="en-IN" dirty="0" smtClean="0"/>
                        <a:t>50</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Exceeding 4 month but not exceeding 5 months</a:t>
                      </a:r>
                    </a:p>
                  </a:txBody>
                  <a:tcPr/>
                </a:tc>
                <a:tc>
                  <a:txBody>
                    <a:bodyPr/>
                    <a:lstStyle/>
                    <a:p>
                      <a:r>
                        <a:rPr lang="en-IN" dirty="0" smtClean="0"/>
                        <a:t>60</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Exceeding 5 month but not exceeding 6 months</a:t>
                      </a:r>
                    </a:p>
                  </a:txBody>
                  <a:tcPr/>
                </a:tc>
                <a:tc>
                  <a:txBody>
                    <a:bodyPr/>
                    <a:lstStyle/>
                    <a:p>
                      <a:r>
                        <a:rPr lang="en-IN" dirty="0" smtClean="0"/>
                        <a:t>70</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Exceeding 6 month but not exceeding 7 months</a:t>
                      </a:r>
                    </a:p>
                  </a:txBody>
                  <a:tcPr/>
                </a:tc>
                <a:tc>
                  <a:txBody>
                    <a:bodyPr/>
                    <a:lstStyle/>
                    <a:p>
                      <a:r>
                        <a:rPr lang="en-IN" dirty="0" smtClean="0"/>
                        <a:t>80</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Exceeding 7 month but not exceeding 8 months</a:t>
                      </a:r>
                    </a:p>
                  </a:txBody>
                  <a:tcPr/>
                </a:tc>
                <a:tc>
                  <a:txBody>
                    <a:bodyPr/>
                    <a:lstStyle/>
                    <a:p>
                      <a:r>
                        <a:rPr lang="en-IN" dirty="0" smtClean="0"/>
                        <a:t>90</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Exceeding 8 months</a:t>
                      </a:r>
                    </a:p>
                  </a:txBody>
                  <a:tcPr/>
                </a:tc>
                <a:tc>
                  <a:txBody>
                    <a:bodyPr/>
                    <a:lstStyle/>
                    <a:p>
                      <a:r>
                        <a:rPr lang="en-IN" dirty="0" smtClean="0"/>
                        <a:t>Full</a:t>
                      </a:r>
                      <a:r>
                        <a:rPr lang="en-IN" baseline="0" dirty="0" smtClean="0"/>
                        <a:t> Annual Premium</a:t>
                      </a:r>
                      <a:endParaRPr lang="en-IN" dirty="0"/>
                    </a:p>
                  </a:txBody>
                  <a:tcPr/>
                </a:tc>
              </a:tr>
            </a:tbl>
          </a:graphicData>
        </a:graphic>
      </p:graphicFrame>
    </p:spTree>
    <p:extLst>
      <p:ext uri="{BB962C8B-B14F-4D97-AF65-F5344CB8AC3E}">
        <p14:creationId xmlns:p14="http://schemas.microsoft.com/office/powerpoint/2010/main" val="4548278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GRs on Premium</a:t>
            </a:r>
            <a:endParaRPr lang="en-IN" b="1" dirty="0"/>
          </a:p>
        </p:txBody>
      </p:sp>
      <p:sp>
        <p:nvSpPr>
          <p:cNvPr id="3" name="Content Placeholder 2"/>
          <p:cNvSpPr>
            <a:spLocks noGrp="1"/>
          </p:cNvSpPr>
          <p:nvPr>
            <p:ph idx="1"/>
          </p:nvPr>
        </p:nvSpPr>
        <p:spPr>
          <a:xfrm>
            <a:off x="838200" y="1393825"/>
            <a:ext cx="10515600" cy="5015442"/>
          </a:xfrm>
        </p:spPr>
        <p:txBody>
          <a:bodyPr>
            <a:normAutofit fontScale="92500" lnSpcReduction="10000"/>
          </a:bodyPr>
          <a:lstStyle/>
          <a:p>
            <a:pPr marL="355600" indent="-355600"/>
            <a:r>
              <a:rPr lang="en-IN" b="1" dirty="0" smtClean="0"/>
              <a:t>GR13: </a:t>
            </a:r>
          </a:p>
          <a:p>
            <a:pPr marL="1074738" indent="-514350">
              <a:buFont typeface="+mj-lt"/>
              <a:buAutoNum type="arabicPeriod"/>
            </a:pPr>
            <a:r>
              <a:rPr lang="en-IN" dirty="0" smtClean="0"/>
              <a:t>For Package Policies, Own Damage and the Liability components of Premium are to be displayed separately in the policy schedule. </a:t>
            </a:r>
          </a:p>
          <a:p>
            <a:pPr marL="1074738" indent="-514350">
              <a:buFont typeface="+mj-lt"/>
              <a:buAutoNum type="arabicPeriod"/>
            </a:pPr>
            <a:r>
              <a:rPr lang="en-IN" dirty="0" smtClean="0"/>
              <a:t>All loadings and/or discounts on tariff rates are to be displayed separately in the policy schedule.</a:t>
            </a:r>
          </a:p>
          <a:p>
            <a:pPr marL="1074738" indent="-514350">
              <a:buFont typeface="+mj-lt"/>
              <a:buAutoNum type="arabicPeriod"/>
            </a:pPr>
            <a:r>
              <a:rPr lang="en-IN" dirty="0" smtClean="0"/>
              <a:t> The premiums are rounded off to the nearest rupee</a:t>
            </a:r>
          </a:p>
          <a:p>
            <a:pPr marL="420688" indent="-420688"/>
            <a:r>
              <a:rPr lang="en-IN" b="1" dirty="0" smtClean="0"/>
              <a:t>GR14:</a:t>
            </a:r>
            <a:r>
              <a:rPr lang="en-IN" dirty="0" smtClean="0"/>
              <a:t> Premium to be calculated as per Premium Computation Table</a:t>
            </a:r>
          </a:p>
          <a:p>
            <a:pPr marL="420688" indent="-420688"/>
            <a:r>
              <a:rPr lang="en-IN" b="1" dirty="0" smtClean="0"/>
              <a:t>GR15:</a:t>
            </a:r>
            <a:r>
              <a:rPr lang="en-IN" dirty="0" smtClean="0"/>
              <a:t> Full premium to be collected before policy issuance. Payment in instalment is not allowed</a:t>
            </a:r>
          </a:p>
          <a:p>
            <a:pPr marL="420688" indent="-420688"/>
            <a:r>
              <a:rPr lang="en-IN" b="1" dirty="0" smtClean="0"/>
              <a:t>GR16:</a:t>
            </a:r>
            <a:r>
              <a:rPr lang="en-IN" dirty="0" smtClean="0"/>
              <a:t> Minimum premium for vehicles specially designed/modified for blind, handicapped or mentally challenged person is Rs. 25/-. For all other vehicles, minimum premium per vehicle is Rs. 100/-</a:t>
            </a:r>
          </a:p>
        </p:txBody>
      </p:sp>
    </p:spTree>
    <p:extLst>
      <p:ext uri="{BB962C8B-B14F-4D97-AF65-F5344CB8AC3E}">
        <p14:creationId xmlns:p14="http://schemas.microsoft.com/office/powerpoint/2010/main" val="3570755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Motor Vehicle</a:t>
            </a:r>
            <a:endParaRPr lang="en-IN" dirty="0"/>
          </a:p>
        </p:txBody>
      </p:sp>
      <p:sp>
        <p:nvSpPr>
          <p:cNvPr id="3" name="Content Placeholder 2"/>
          <p:cNvSpPr>
            <a:spLocks noGrp="1"/>
          </p:cNvSpPr>
          <p:nvPr>
            <p:ph idx="1"/>
          </p:nvPr>
        </p:nvSpPr>
        <p:spPr>
          <a:xfrm>
            <a:off x="838200" y="1690687"/>
            <a:ext cx="10515600" cy="4486275"/>
          </a:xfrm>
        </p:spPr>
        <p:txBody>
          <a:bodyPr>
            <a:normAutofit/>
          </a:bodyPr>
          <a:lstStyle/>
          <a:p>
            <a:r>
              <a:rPr lang="en-US" dirty="0"/>
              <a:t>“motor vehicle” or “vehicle” means any mechanically propelled vehicle adapted for use upon roads whether the power of propulsion is transmitted thereto from an </a:t>
            </a:r>
            <a:r>
              <a:rPr lang="en-US" b="1" dirty="0"/>
              <a:t>external or internal </a:t>
            </a:r>
            <a:r>
              <a:rPr lang="en-US" b="1" i="1" dirty="0" smtClean="0"/>
              <a:t>source…</a:t>
            </a:r>
            <a:r>
              <a:rPr lang="en-US" i="1" dirty="0" smtClean="0"/>
              <a:t>but </a:t>
            </a:r>
            <a:r>
              <a:rPr lang="en-US" i="1" dirty="0"/>
              <a:t>does not include a vehicle running upon fixed </a:t>
            </a:r>
            <a:r>
              <a:rPr lang="en-US" i="1" dirty="0" smtClean="0"/>
              <a:t>rails (GR1)</a:t>
            </a:r>
            <a:r>
              <a:rPr lang="en-US" dirty="0" smtClean="0"/>
              <a:t> </a:t>
            </a:r>
            <a:r>
              <a:rPr lang="en-US" dirty="0"/>
              <a:t>or a vehicle of a special type adapted for use only in a factory or in any other enclosed premises or a vehicle </a:t>
            </a:r>
            <a:r>
              <a:rPr lang="en-US" u="sng" dirty="0"/>
              <a:t>having less than four wheels fitted with engine capacity of not exceeding </a:t>
            </a:r>
            <a:r>
              <a:rPr lang="en-US" u="sng" dirty="0" smtClean="0"/>
              <a:t>[</a:t>
            </a:r>
            <a:r>
              <a:rPr lang="en-US" u="sng" dirty="0"/>
              <a:t>twenty-five cubic </a:t>
            </a:r>
            <a:r>
              <a:rPr lang="en-US" u="sng" dirty="0" err="1"/>
              <a:t>centimetres</a:t>
            </a:r>
            <a:r>
              <a:rPr lang="en-US" u="sng" dirty="0" smtClean="0"/>
              <a:t>]</a:t>
            </a:r>
          </a:p>
        </p:txBody>
      </p:sp>
    </p:spTree>
    <p:extLst>
      <p:ext uri="{BB962C8B-B14F-4D97-AF65-F5344CB8AC3E}">
        <p14:creationId xmlns:p14="http://schemas.microsoft.com/office/powerpoint/2010/main" val="11087228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17</a:t>
            </a:r>
            <a:endParaRPr lang="en-IN" b="1" dirty="0"/>
          </a:p>
        </p:txBody>
      </p:sp>
      <p:sp>
        <p:nvSpPr>
          <p:cNvPr id="3" name="Content Placeholder 2"/>
          <p:cNvSpPr>
            <a:spLocks noGrp="1"/>
          </p:cNvSpPr>
          <p:nvPr>
            <p:ph idx="1"/>
          </p:nvPr>
        </p:nvSpPr>
        <p:spPr>
          <a:xfrm>
            <a:off x="838200" y="1410758"/>
            <a:ext cx="10515600" cy="4888442"/>
          </a:xfrm>
        </p:spPr>
        <p:txBody>
          <a:bodyPr>
            <a:normAutofit/>
          </a:bodyPr>
          <a:lstStyle/>
          <a:p>
            <a:r>
              <a:rPr lang="en-IN" dirty="0" smtClean="0"/>
              <a:t>In the event of Transfer of Ownership of vehicle, Liability cover of Liability Only policy/ Package Policy, is automatically transferred in favour of new owner from date of transfer of registration.</a:t>
            </a:r>
          </a:p>
          <a:p>
            <a:r>
              <a:rPr lang="en-IN" dirty="0" smtClean="0"/>
              <a:t>For OD portion of the Package Cover, if the application for transfer is made within 14 days from date of transfer of registration, the transfer of ownership of policy will be effective from date of transfer of registration</a:t>
            </a:r>
          </a:p>
          <a:p>
            <a:r>
              <a:rPr lang="en-IN" dirty="0"/>
              <a:t>For OD portion of the Package Cover, if the application for transfer is </a:t>
            </a:r>
            <a:r>
              <a:rPr lang="en-IN" dirty="0" smtClean="0"/>
              <a:t>made after </a:t>
            </a:r>
            <a:r>
              <a:rPr lang="en-IN" dirty="0"/>
              <a:t>14 days from date of transfer of registration, the transfer of ownership of policy will be effective from date of </a:t>
            </a:r>
            <a:r>
              <a:rPr lang="en-IN" dirty="0" smtClean="0"/>
              <a:t>application for transfer</a:t>
            </a:r>
            <a:endParaRPr lang="en-IN" dirty="0"/>
          </a:p>
          <a:p>
            <a:endParaRPr lang="en-IN" dirty="0" smtClean="0"/>
          </a:p>
          <a:p>
            <a:endParaRPr lang="en-IN" dirty="0"/>
          </a:p>
        </p:txBody>
      </p:sp>
    </p:spTree>
    <p:extLst>
      <p:ext uri="{BB962C8B-B14F-4D97-AF65-F5344CB8AC3E}">
        <p14:creationId xmlns:p14="http://schemas.microsoft.com/office/powerpoint/2010/main" val="41641882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17(cont.d)</a:t>
            </a:r>
            <a:endParaRPr lang="en-IN" b="1" dirty="0"/>
          </a:p>
        </p:txBody>
      </p:sp>
      <p:sp>
        <p:nvSpPr>
          <p:cNvPr id="3" name="Content Placeholder 2"/>
          <p:cNvSpPr>
            <a:spLocks noGrp="1"/>
          </p:cNvSpPr>
          <p:nvPr>
            <p:ph idx="1"/>
          </p:nvPr>
        </p:nvSpPr>
        <p:spPr>
          <a:xfrm>
            <a:off x="838200" y="1393825"/>
            <a:ext cx="10515600" cy="5379508"/>
          </a:xfrm>
        </p:spPr>
        <p:txBody>
          <a:bodyPr>
            <a:normAutofit fontScale="85000" lnSpcReduction="10000"/>
          </a:bodyPr>
          <a:lstStyle/>
          <a:p>
            <a:r>
              <a:rPr lang="en-IN" dirty="0" smtClean="0"/>
              <a:t>Documents required for Transfer of OD section of policy:</a:t>
            </a:r>
          </a:p>
          <a:p>
            <a:pPr marL="827088" indent="-514350">
              <a:buFont typeface="+mj-lt"/>
              <a:buAutoNum type="arabicPeriod"/>
            </a:pPr>
            <a:r>
              <a:rPr lang="en-IN" dirty="0" smtClean="0"/>
              <a:t>Specific request from transferee</a:t>
            </a:r>
          </a:p>
          <a:p>
            <a:pPr marL="827088" indent="-514350">
              <a:buFont typeface="+mj-lt"/>
              <a:buAutoNum type="arabicPeriod"/>
            </a:pPr>
            <a:r>
              <a:rPr lang="en-IN" dirty="0" smtClean="0"/>
              <a:t>Consent of transferor</a:t>
            </a:r>
          </a:p>
          <a:p>
            <a:pPr marL="827088" indent="-514350">
              <a:buFont typeface="+mj-lt"/>
              <a:buAutoNum type="arabicPeriod"/>
            </a:pPr>
            <a:r>
              <a:rPr lang="en-IN" dirty="0" smtClean="0"/>
              <a:t>Fresh Proposal Form duly completed</a:t>
            </a:r>
          </a:p>
          <a:p>
            <a:pPr marL="827088" indent="-514350">
              <a:buFont typeface="+mj-lt"/>
              <a:buAutoNum type="arabicPeriod"/>
            </a:pPr>
            <a:r>
              <a:rPr lang="en-IN" dirty="0" smtClean="0"/>
              <a:t>Acceptable evidence of sale</a:t>
            </a:r>
          </a:p>
          <a:p>
            <a:pPr marL="285750" indent="-285750">
              <a:tabLst>
                <a:tab pos="271463" algn="l"/>
              </a:tabLst>
            </a:pPr>
            <a:r>
              <a:rPr lang="en-IN" dirty="0" smtClean="0"/>
              <a:t>Fresh Proposal Form is required from the transferee in respect of both Liability Only and Package Policy</a:t>
            </a:r>
          </a:p>
          <a:p>
            <a:pPr marL="285750" indent="-285750">
              <a:tabLst>
                <a:tab pos="271463" algn="l"/>
              </a:tabLst>
            </a:pPr>
            <a:r>
              <a:rPr lang="en-IN" dirty="0" smtClean="0"/>
              <a:t>For Package policies, if transferee is entitled for Nil NCB or lesser NCB, balance NCB premium is to be collected before transfer</a:t>
            </a:r>
          </a:p>
          <a:p>
            <a:pPr marL="285750" indent="-285750">
              <a:tabLst>
                <a:tab pos="271463" algn="l"/>
              </a:tabLst>
            </a:pPr>
            <a:r>
              <a:rPr lang="en-IN" dirty="0" smtClean="0"/>
              <a:t>Old Certificate of Insurance is required to be surrendered</a:t>
            </a:r>
          </a:p>
          <a:p>
            <a:pPr marL="285750" indent="-285750">
              <a:tabLst>
                <a:tab pos="271463" algn="l"/>
              </a:tabLst>
            </a:pPr>
            <a:r>
              <a:rPr lang="en-IN" dirty="0" smtClean="0"/>
              <a:t>If old Certificate of Insurance cannot be surrendered, proper declaration is to be taken from the transferee before issuance of new Certificate of Insurance</a:t>
            </a:r>
          </a:p>
          <a:p>
            <a:pPr marL="285750" indent="-285750">
              <a:tabLst>
                <a:tab pos="271463" algn="l"/>
              </a:tabLst>
            </a:pPr>
            <a:r>
              <a:rPr lang="en-IN" dirty="0" smtClean="0"/>
              <a:t>Fee of Rs. 50/-+ applicable tax is to be collected for issuance of fresh Certificate of Insurance</a:t>
            </a:r>
            <a:endParaRPr lang="en-IN" dirty="0"/>
          </a:p>
        </p:txBody>
      </p:sp>
    </p:spTree>
    <p:extLst>
      <p:ext uri="{BB962C8B-B14F-4D97-AF65-F5344CB8AC3E}">
        <p14:creationId xmlns:p14="http://schemas.microsoft.com/office/powerpoint/2010/main" val="12044426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18</a:t>
            </a:r>
            <a:endParaRPr lang="en-IN" b="1" dirty="0"/>
          </a:p>
        </p:txBody>
      </p:sp>
      <p:sp>
        <p:nvSpPr>
          <p:cNvPr id="3" name="Content Placeholder 2"/>
          <p:cNvSpPr>
            <a:spLocks noGrp="1"/>
          </p:cNvSpPr>
          <p:nvPr>
            <p:ph idx="1"/>
          </p:nvPr>
        </p:nvSpPr>
        <p:spPr/>
        <p:txBody>
          <a:bodyPr/>
          <a:lstStyle/>
          <a:p>
            <a:r>
              <a:rPr lang="en-IN" dirty="0"/>
              <a:t>A vehicle insured under a policy can be substituted by another vehicle </a:t>
            </a:r>
            <a:r>
              <a:rPr lang="en-IN" b="1" i="1" dirty="0"/>
              <a:t>of the same class </a:t>
            </a:r>
            <a:r>
              <a:rPr lang="en-IN" dirty="0"/>
              <a:t>for the balance period of the policy subject to adjustment of premium, if any, </a:t>
            </a:r>
            <a:r>
              <a:rPr lang="en-IN" b="1" i="1" dirty="0"/>
              <a:t>on pro-rata basis </a:t>
            </a:r>
            <a:r>
              <a:rPr lang="en-IN" dirty="0"/>
              <a:t>from the date of substitution. </a:t>
            </a:r>
          </a:p>
          <a:p>
            <a:r>
              <a:rPr lang="en-IN" b="1" i="1" dirty="0"/>
              <a:t>Where the vehicle so substituted is not a total loss</a:t>
            </a:r>
            <a:r>
              <a:rPr lang="en-IN" dirty="0"/>
              <a:t>, evidence in support of continuation of insurance on the substituted vehicle is required to be submitted to the insurer before such substitution can be carried out.</a:t>
            </a:r>
          </a:p>
          <a:p>
            <a:pPr marL="0" indent="0">
              <a:buNone/>
            </a:pPr>
            <a:endParaRPr lang="en-IN" dirty="0"/>
          </a:p>
        </p:txBody>
      </p:sp>
    </p:spTree>
    <p:extLst>
      <p:ext uri="{BB962C8B-B14F-4D97-AF65-F5344CB8AC3E}">
        <p14:creationId xmlns:p14="http://schemas.microsoft.com/office/powerpoint/2010/main" val="19591576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19, GR 20, GR 21</a:t>
            </a:r>
            <a:endParaRPr lang="en-IN" b="1" dirty="0"/>
          </a:p>
        </p:txBody>
      </p:sp>
      <p:sp>
        <p:nvSpPr>
          <p:cNvPr id="3" name="Content Placeholder 2"/>
          <p:cNvSpPr>
            <a:spLocks noGrp="1"/>
          </p:cNvSpPr>
          <p:nvPr>
            <p:ph idx="1"/>
          </p:nvPr>
        </p:nvSpPr>
        <p:spPr>
          <a:xfrm>
            <a:off x="838200" y="1354667"/>
            <a:ext cx="10515600" cy="4822296"/>
          </a:xfrm>
        </p:spPr>
        <p:txBody>
          <a:bodyPr>
            <a:normAutofit fontScale="70000" lnSpcReduction="20000"/>
          </a:bodyPr>
          <a:lstStyle/>
          <a:p>
            <a:pPr marL="0" indent="0">
              <a:lnSpc>
                <a:spcPct val="80000"/>
              </a:lnSpc>
              <a:buNone/>
            </a:pPr>
            <a:r>
              <a:rPr lang="en-US" b="1" dirty="0"/>
              <a:t>GR.19. HIRE PURCHASE AGREEMENT </a:t>
            </a:r>
            <a:endParaRPr lang="en-US" b="1" dirty="0" smtClean="0"/>
          </a:p>
          <a:p>
            <a:pPr marL="0" indent="0">
              <a:lnSpc>
                <a:spcPct val="80000"/>
              </a:lnSpc>
              <a:buNone/>
            </a:pPr>
            <a:r>
              <a:rPr lang="en-US" b="1" dirty="0"/>
              <a:t/>
            </a:r>
            <a:br>
              <a:rPr lang="en-US" b="1" dirty="0"/>
            </a:br>
            <a:r>
              <a:rPr lang="en-US" b="1" dirty="0"/>
              <a:t>GR.20. LEASE AGREEMENT </a:t>
            </a:r>
            <a:endParaRPr lang="en-US" b="1" dirty="0" smtClean="0"/>
          </a:p>
          <a:p>
            <a:pPr marL="0" indent="0">
              <a:lnSpc>
                <a:spcPct val="80000"/>
              </a:lnSpc>
              <a:buNone/>
            </a:pPr>
            <a:r>
              <a:rPr lang="en-US" b="1" dirty="0"/>
              <a:t/>
            </a:r>
            <a:br>
              <a:rPr lang="en-US" b="1" dirty="0"/>
            </a:br>
            <a:r>
              <a:rPr lang="en-US" b="1" dirty="0"/>
              <a:t>GR.21. HYPOTHECATION AGREEMENT </a:t>
            </a:r>
            <a:endParaRPr lang="en-US" b="1" dirty="0" smtClean="0"/>
          </a:p>
          <a:p>
            <a:pPr marL="0" indent="0">
              <a:lnSpc>
                <a:spcPct val="80000"/>
              </a:lnSpc>
              <a:buNone/>
            </a:pPr>
            <a:endParaRPr lang="en-US" sz="3200" b="1" dirty="0" smtClean="0"/>
          </a:p>
          <a:p>
            <a:pPr>
              <a:lnSpc>
                <a:spcPct val="80000"/>
              </a:lnSpc>
            </a:pPr>
            <a:r>
              <a:rPr lang="en-US" sz="3000" b="1" dirty="0" smtClean="0"/>
              <a:t>Vehicles </a:t>
            </a:r>
            <a:r>
              <a:rPr lang="en-US" sz="3000" b="1" dirty="0"/>
              <a:t>Subject to  Hire Purchase Agreement </a:t>
            </a:r>
            <a:r>
              <a:rPr lang="en-US" sz="2600" b="1" dirty="0" smtClean="0"/>
              <a:t/>
            </a:r>
            <a:br>
              <a:rPr lang="en-US" sz="2600" b="1" dirty="0" smtClean="0"/>
            </a:br>
            <a:r>
              <a:rPr lang="en-US" sz="2600" dirty="0" smtClean="0"/>
              <a:t>Policies </a:t>
            </a:r>
            <a:r>
              <a:rPr lang="en-US" sz="2600" dirty="0"/>
              <a:t>and Certificates of Insurance are to be issued in the name of Hirer </a:t>
            </a:r>
            <a:r>
              <a:rPr lang="en-US" sz="2600" dirty="0" smtClean="0"/>
              <a:t>only</a:t>
            </a:r>
            <a:r>
              <a:rPr lang="en-US" sz="2600" dirty="0"/>
              <a:t>. </a:t>
            </a:r>
            <a:r>
              <a:rPr lang="en-US" sz="2600" dirty="0" smtClean="0"/>
              <a:t>Owner’s </a:t>
            </a:r>
            <a:r>
              <a:rPr lang="en-US" sz="2600" dirty="0"/>
              <a:t>interest to be protected by the use of </a:t>
            </a:r>
            <a:r>
              <a:rPr lang="en-US" sz="2600" b="1" i="1" dirty="0"/>
              <a:t> </a:t>
            </a:r>
            <a:r>
              <a:rPr lang="en-US" b="1" i="1" dirty="0" smtClean="0"/>
              <a:t>IMT – 5</a:t>
            </a:r>
            <a:br>
              <a:rPr lang="en-US" b="1" i="1" dirty="0" smtClean="0"/>
            </a:br>
            <a:endParaRPr lang="en-US" dirty="0" smtClean="0"/>
          </a:p>
          <a:p>
            <a:pPr marL="177800" lvl="1" indent="-177800">
              <a:lnSpc>
                <a:spcPct val="80000"/>
              </a:lnSpc>
            </a:pPr>
            <a:r>
              <a:rPr lang="en-US" sz="3000" b="1" dirty="0" smtClean="0"/>
              <a:t>Vehicles Subject to Lease Agreement</a:t>
            </a:r>
          </a:p>
          <a:p>
            <a:pPr marL="271463" lvl="1" indent="0">
              <a:lnSpc>
                <a:spcPct val="80000"/>
              </a:lnSpc>
              <a:buNone/>
            </a:pPr>
            <a:r>
              <a:rPr lang="en-US" sz="2600" dirty="0"/>
              <a:t>Policies and Certificates of Insurance are to be issued in the name of Hirer only. </a:t>
            </a:r>
            <a:r>
              <a:rPr lang="en-US" sz="2600" dirty="0" smtClean="0"/>
              <a:t>Lessor’s </a:t>
            </a:r>
            <a:r>
              <a:rPr lang="en-US" sz="2600" dirty="0"/>
              <a:t>interest to be protected by the use of </a:t>
            </a:r>
            <a:r>
              <a:rPr lang="en-US" sz="2600" b="1" i="1" dirty="0"/>
              <a:t>IMT - 6 </a:t>
            </a:r>
            <a:endParaRPr lang="en-US" sz="2600" dirty="0"/>
          </a:p>
          <a:p>
            <a:pPr>
              <a:lnSpc>
                <a:spcPct val="80000"/>
              </a:lnSpc>
            </a:pPr>
            <a:r>
              <a:rPr lang="en-US" sz="3000" b="1" dirty="0"/>
              <a:t>Vehicles Subject to Hypothecation Agreement</a:t>
            </a:r>
            <a:r>
              <a:rPr lang="en-US" sz="3000" dirty="0"/>
              <a:t> </a:t>
            </a:r>
            <a:r>
              <a:rPr lang="en-US" sz="3000" dirty="0" smtClean="0"/>
              <a:t/>
            </a:r>
            <a:br>
              <a:rPr lang="en-US" sz="3000" dirty="0" smtClean="0"/>
            </a:br>
            <a:r>
              <a:rPr lang="en-US" sz="2600" dirty="0" smtClean="0"/>
              <a:t>Policies </a:t>
            </a:r>
            <a:r>
              <a:rPr lang="en-US" sz="2600" dirty="0"/>
              <a:t>and Certificates of Insurance are to be issued in the name of Registered Owner only. If Pledgee’s interest is to be protected, it should be done by the use of </a:t>
            </a:r>
            <a:r>
              <a:rPr lang="en-US" sz="2600" b="1" i="1" dirty="0"/>
              <a:t> IMT - 7.</a:t>
            </a:r>
            <a:r>
              <a:rPr lang="en-US" sz="2600" dirty="0"/>
              <a:t> </a:t>
            </a:r>
          </a:p>
          <a:p>
            <a:pPr>
              <a:lnSpc>
                <a:spcPct val="80000"/>
              </a:lnSpc>
              <a:buNone/>
            </a:pPr>
            <a:endParaRPr lang="en-US" sz="2600" dirty="0"/>
          </a:p>
          <a:p>
            <a:pPr>
              <a:lnSpc>
                <a:spcPct val="80000"/>
              </a:lnSpc>
            </a:pPr>
            <a:r>
              <a:rPr lang="en-US" sz="2600" dirty="0"/>
              <a:t>For the purpose of the Personal Accident cover for the Owner-Driver granted under the policy, the insured/owner’s named in the policy will continue to be deemed as the Owner- driver</a:t>
            </a:r>
          </a:p>
          <a:p>
            <a:pPr marL="0" indent="0">
              <a:buNone/>
            </a:pPr>
            <a:endParaRPr lang="en-IN" dirty="0"/>
          </a:p>
        </p:txBody>
      </p:sp>
    </p:spTree>
    <p:extLst>
      <p:ext uri="{BB962C8B-B14F-4D97-AF65-F5344CB8AC3E}">
        <p14:creationId xmlns:p14="http://schemas.microsoft.com/office/powerpoint/2010/main" val="24989415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22 and 23</a:t>
            </a:r>
            <a:endParaRPr lang="en-IN" b="1" dirty="0"/>
          </a:p>
        </p:txBody>
      </p:sp>
      <p:sp>
        <p:nvSpPr>
          <p:cNvPr id="3" name="Content Placeholder 2"/>
          <p:cNvSpPr>
            <a:spLocks noGrp="1"/>
          </p:cNvSpPr>
          <p:nvPr>
            <p:ph idx="1"/>
          </p:nvPr>
        </p:nvSpPr>
        <p:spPr/>
        <p:txBody>
          <a:bodyPr/>
          <a:lstStyle/>
          <a:p>
            <a:r>
              <a:rPr lang="en-IN" dirty="0" smtClean="0"/>
              <a:t>Cover notes are to be issued only in </a:t>
            </a:r>
            <a:r>
              <a:rPr lang="en-IN" b="1" dirty="0" smtClean="0"/>
              <a:t>Form 52 in terms of Rule 142 </a:t>
            </a:r>
            <a:r>
              <a:rPr lang="en-IN" dirty="0" smtClean="0"/>
              <a:t>sub rule(1) of CMVR 1989. Cover Notes are valid for a period of 60 days from date of issuance. Policy should be issued before expiry of Cover Notes.</a:t>
            </a:r>
          </a:p>
          <a:p>
            <a:r>
              <a:rPr lang="en-IN" dirty="0" smtClean="0"/>
              <a:t>Certificate of Insurance to be issued only in </a:t>
            </a:r>
            <a:r>
              <a:rPr lang="en-IN" b="1" dirty="0" smtClean="0"/>
              <a:t>Form 51 in terms of Rule 141 </a:t>
            </a:r>
            <a:r>
              <a:rPr lang="en-IN" dirty="0" smtClean="0"/>
              <a:t>of CMVR 1989</a:t>
            </a:r>
            <a:endParaRPr lang="en-IN" dirty="0"/>
          </a:p>
        </p:txBody>
      </p:sp>
    </p:spTree>
    <p:extLst>
      <p:ext uri="{BB962C8B-B14F-4D97-AF65-F5344CB8AC3E}">
        <p14:creationId xmlns:p14="http://schemas.microsoft.com/office/powerpoint/2010/main" val="23933910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24</a:t>
            </a:r>
            <a:endParaRPr lang="en-IN" b="1"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IN" b="1" dirty="0" smtClean="0"/>
              <a:t>Cancellation</a:t>
            </a:r>
          </a:p>
          <a:p>
            <a:pPr marL="538163" indent="-4763"/>
            <a:r>
              <a:rPr lang="en-IN" dirty="0" smtClean="0"/>
              <a:t>At the option of Insurer: Refund of premium on Pro-rata basis</a:t>
            </a:r>
          </a:p>
          <a:p>
            <a:pPr marL="538163" indent="-4763"/>
            <a:r>
              <a:rPr lang="en-IN" dirty="0" smtClean="0"/>
              <a:t>At the option of Insured: Retention of premium on Short Period basis. </a:t>
            </a:r>
          </a:p>
          <a:p>
            <a:pPr marL="514350" indent="-514350">
              <a:buFont typeface="+mj-lt"/>
              <a:buAutoNum type="arabicPeriod" startAt="2"/>
            </a:pPr>
            <a:r>
              <a:rPr lang="en-IN" dirty="0" smtClean="0"/>
              <a:t>In either cases, seven days notice of cancellation by recorded delivery to insured’s last known address</a:t>
            </a:r>
          </a:p>
          <a:p>
            <a:pPr marL="514350" indent="-514350">
              <a:buFont typeface="+mj-lt"/>
              <a:buAutoNum type="arabicPeriod" startAt="2"/>
            </a:pPr>
            <a:r>
              <a:rPr lang="en-IN" dirty="0" smtClean="0"/>
              <a:t>Refund of premium on short period basis is subject </a:t>
            </a:r>
            <a:r>
              <a:rPr lang="en-IN" dirty="0"/>
              <a:t>to retention of minimum premium and no </a:t>
            </a:r>
            <a:r>
              <a:rPr lang="en-IN" dirty="0" smtClean="0"/>
              <a:t>claim in the policy</a:t>
            </a:r>
          </a:p>
          <a:p>
            <a:pPr marL="514350" indent="-514350">
              <a:buFont typeface="+mj-lt"/>
              <a:buAutoNum type="arabicPeriod" startAt="2"/>
            </a:pPr>
            <a:r>
              <a:rPr lang="en-IN" dirty="0" smtClean="0"/>
              <a:t>Policy can be cancelled only after ensuring that the vehicle is insured elsewhere, at least for Liability Only Cover</a:t>
            </a:r>
          </a:p>
          <a:p>
            <a:pPr marL="514350" indent="-514350">
              <a:buFont typeface="+mj-lt"/>
              <a:buAutoNum type="arabicPeriod" startAt="2"/>
            </a:pPr>
            <a:r>
              <a:rPr lang="en-IN" dirty="0" smtClean="0"/>
              <a:t>Original Certificate of Insurance to be surrendered</a:t>
            </a:r>
          </a:p>
          <a:p>
            <a:pPr marL="514350" indent="-514350">
              <a:buFont typeface="+mj-lt"/>
              <a:buAutoNum type="arabicPeriod" startAt="2"/>
            </a:pPr>
            <a:r>
              <a:rPr lang="en-IN" dirty="0" smtClean="0"/>
              <a:t>RTO must be informed regarding cancellation    </a:t>
            </a:r>
            <a:endParaRPr lang="en-IN" dirty="0"/>
          </a:p>
        </p:txBody>
      </p:sp>
    </p:spTree>
    <p:extLst>
      <p:ext uri="{BB962C8B-B14F-4D97-AF65-F5344CB8AC3E}">
        <p14:creationId xmlns:p14="http://schemas.microsoft.com/office/powerpoint/2010/main" val="677192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24 (cont.d)</a:t>
            </a:r>
            <a:endParaRPr lang="en-IN" b="1" dirty="0"/>
          </a:p>
        </p:txBody>
      </p:sp>
      <p:sp>
        <p:nvSpPr>
          <p:cNvPr id="3" name="Content Placeholder 2"/>
          <p:cNvSpPr>
            <a:spLocks noGrp="1"/>
          </p:cNvSpPr>
          <p:nvPr>
            <p:ph idx="1"/>
          </p:nvPr>
        </p:nvSpPr>
        <p:spPr>
          <a:xfrm>
            <a:off x="838200" y="1410758"/>
            <a:ext cx="10515600" cy="4990042"/>
          </a:xfrm>
        </p:spPr>
        <p:txBody>
          <a:bodyPr>
            <a:normAutofit fontScale="92500"/>
          </a:bodyPr>
          <a:lstStyle/>
          <a:p>
            <a:r>
              <a:rPr lang="en-IN" dirty="0" smtClean="0"/>
              <a:t>When two policies exist for the same vehicle (</a:t>
            </a:r>
            <a:r>
              <a:rPr lang="en-IN" b="1" dirty="0" smtClean="0"/>
              <a:t>Double Insurance</a:t>
            </a:r>
            <a:r>
              <a:rPr lang="en-IN" dirty="0" smtClean="0"/>
              <a:t>), the policy commencing later is to be cancelled by the insurer concerned</a:t>
            </a:r>
          </a:p>
          <a:p>
            <a:r>
              <a:rPr lang="en-IN" dirty="0" smtClean="0"/>
              <a:t>If the policies are issued by two different offices of the same insurer, 100% refund during the cancellation of policy commencing later is to be allowed</a:t>
            </a:r>
          </a:p>
          <a:p>
            <a:r>
              <a:rPr lang="en-IN" dirty="0" smtClean="0"/>
              <a:t>If policies are issued by offices of different insurer, the policy commencing later is to be cancelled, with pro-rata refund of premium</a:t>
            </a:r>
          </a:p>
          <a:p>
            <a:r>
              <a:rPr lang="en-IN" dirty="0" smtClean="0"/>
              <a:t>If earlier dated policy is required to be cancelled upon written request of Bank/Financial Institution, retention of short period premium is required</a:t>
            </a:r>
          </a:p>
          <a:p>
            <a:r>
              <a:rPr lang="en-IN" dirty="0" smtClean="0"/>
              <a:t>In all cases of refund of premium, minimum premium is to be retained</a:t>
            </a:r>
          </a:p>
          <a:p>
            <a:r>
              <a:rPr lang="en-IN" dirty="0" smtClean="0"/>
              <a:t>No refund of premium is allowed during cancellation if claim has arisen in the policies during the time they were in operation prior to cancellation</a:t>
            </a:r>
          </a:p>
          <a:p>
            <a:endParaRPr lang="en-IN" dirty="0"/>
          </a:p>
        </p:txBody>
      </p:sp>
    </p:spTree>
    <p:extLst>
      <p:ext uri="{BB962C8B-B14F-4D97-AF65-F5344CB8AC3E}">
        <p14:creationId xmlns:p14="http://schemas.microsoft.com/office/powerpoint/2010/main" val="41982597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18142"/>
          </a:xfrm>
        </p:spPr>
        <p:txBody>
          <a:bodyPr/>
          <a:lstStyle/>
          <a:p>
            <a:r>
              <a:rPr lang="en-IN" b="1" dirty="0" smtClean="0"/>
              <a:t>GR 25 and GR 26</a:t>
            </a:r>
            <a:endParaRPr lang="en-IN" b="1" dirty="0"/>
          </a:p>
        </p:txBody>
      </p:sp>
      <p:sp>
        <p:nvSpPr>
          <p:cNvPr id="3" name="Content Placeholder 2"/>
          <p:cNvSpPr>
            <a:spLocks noGrp="1"/>
          </p:cNvSpPr>
          <p:nvPr>
            <p:ph idx="1"/>
          </p:nvPr>
        </p:nvSpPr>
        <p:spPr>
          <a:xfrm>
            <a:off x="838200" y="1371600"/>
            <a:ext cx="10515600" cy="4805363"/>
          </a:xfrm>
        </p:spPr>
        <p:txBody>
          <a:bodyPr>
            <a:normAutofit fontScale="92500" lnSpcReduction="10000"/>
          </a:bodyPr>
          <a:lstStyle/>
          <a:p>
            <a:r>
              <a:rPr lang="en-IN" dirty="0" smtClean="0"/>
              <a:t>Change in vehicle information that affects details in Certificate of Insurance requires immediate intimation.</a:t>
            </a:r>
          </a:p>
          <a:p>
            <a:r>
              <a:rPr lang="en-IN" dirty="0" smtClean="0"/>
              <a:t>Such material changes, such as change in Engine and/or Chassis Number, must be endorsed in RC for change in Certifiate of Insurance</a:t>
            </a:r>
          </a:p>
          <a:p>
            <a:r>
              <a:rPr lang="en-IN" dirty="0" smtClean="0"/>
              <a:t>Certificate of Insurance is required to be returned to incorporate changes</a:t>
            </a:r>
          </a:p>
          <a:p>
            <a:r>
              <a:rPr lang="en-IN" dirty="0" smtClean="0"/>
              <a:t>Rs. 50/- + applicable taxes is to be paid for updated Certificate of Insurance</a:t>
            </a:r>
          </a:p>
          <a:p>
            <a:r>
              <a:rPr lang="en-IN" dirty="0" smtClean="0"/>
              <a:t>In case of lost/destroyed/torn/soiled/defaced/mutilated Certificate of Insurance or Cover Note (either submitted or declared to be in such condition), </a:t>
            </a:r>
            <a:r>
              <a:rPr lang="en-IN" b="1" dirty="0" smtClean="0"/>
              <a:t>duplicate certificate of Insurance or Cover Note </a:t>
            </a:r>
            <a:r>
              <a:rPr lang="en-IN" dirty="0" smtClean="0"/>
              <a:t>is issued provided Rs. 50/- +applicable taxes is paid.</a:t>
            </a:r>
          </a:p>
          <a:p>
            <a:r>
              <a:rPr lang="en-IN" dirty="0" smtClean="0"/>
              <a:t>In case lost Cover Note or Certificate of Insurance is recovered after issuance of duplicate copy, the original must be surrendered to insurer</a:t>
            </a:r>
            <a:endParaRPr lang="en-IN" dirty="0"/>
          </a:p>
        </p:txBody>
      </p:sp>
    </p:spTree>
    <p:extLst>
      <p:ext uri="{BB962C8B-B14F-4D97-AF65-F5344CB8AC3E}">
        <p14:creationId xmlns:p14="http://schemas.microsoft.com/office/powerpoint/2010/main" val="39354918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27</a:t>
            </a:r>
            <a:endParaRPr lang="en-IN" b="1" dirty="0"/>
          </a:p>
        </p:txBody>
      </p:sp>
      <p:sp>
        <p:nvSpPr>
          <p:cNvPr id="3" name="Content Placeholder 2"/>
          <p:cNvSpPr>
            <a:spLocks noGrp="1"/>
          </p:cNvSpPr>
          <p:nvPr>
            <p:ph idx="1"/>
          </p:nvPr>
        </p:nvSpPr>
        <p:spPr>
          <a:xfrm>
            <a:off x="838200" y="1326091"/>
            <a:ext cx="10617200" cy="5311776"/>
          </a:xfrm>
        </p:spPr>
        <p:txBody>
          <a:bodyPr>
            <a:normAutofit fontScale="92500" lnSpcReduction="20000"/>
          </a:bodyPr>
          <a:lstStyle/>
          <a:p>
            <a:r>
              <a:rPr lang="en-IN" dirty="0" smtClean="0"/>
              <a:t>NO CLAIM BONUS (NCB) can be earned on Own Damage section of policy provided:</a:t>
            </a:r>
          </a:p>
          <a:p>
            <a:pPr marL="804863" indent="-514350">
              <a:buFont typeface="+mj-lt"/>
              <a:buAutoNum type="arabicPeriod"/>
            </a:pPr>
            <a:r>
              <a:rPr lang="en-IN" dirty="0" smtClean="0"/>
              <a:t>It is not a Trade policy</a:t>
            </a:r>
          </a:p>
          <a:p>
            <a:pPr marL="804863" indent="-514350">
              <a:buFont typeface="+mj-lt"/>
              <a:buAutoNum type="arabicPeriod"/>
            </a:pPr>
            <a:r>
              <a:rPr lang="en-IN" dirty="0" smtClean="0"/>
              <a:t>It is not a Fire and/or Theft Policy</a:t>
            </a:r>
          </a:p>
          <a:p>
            <a:pPr marL="804863" indent="-514350">
              <a:buFont typeface="+mj-lt"/>
              <a:buAutoNum type="arabicPeriod"/>
            </a:pPr>
            <a:r>
              <a:rPr lang="en-IN" dirty="0" smtClean="0"/>
              <a:t>The previous policy has completed twelve months of insurance</a:t>
            </a:r>
          </a:p>
          <a:p>
            <a:pPr marL="804863" indent="-514350">
              <a:buFont typeface="+mj-lt"/>
              <a:buAutoNum type="arabicPeriod"/>
            </a:pPr>
            <a:r>
              <a:rPr lang="en-IN" dirty="0" smtClean="0"/>
              <a:t>There is no claim in the previous policy</a:t>
            </a:r>
          </a:p>
          <a:p>
            <a:r>
              <a:rPr lang="en-IN" dirty="0" smtClean="0"/>
              <a:t>NCB follows the fortune of the original insured</a:t>
            </a:r>
          </a:p>
          <a:p>
            <a:pPr marL="0" indent="0">
              <a:buNone/>
            </a:pPr>
            <a:r>
              <a:rPr lang="en-IN" dirty="0"/>
              <a:t> </a:t>
            </a:r>
            <a:r>
              <a:rPr lang="en-IN" dirty="0" smtClean="0"/>
              <a:t>  exception:</a:t>
            </a:r>
          </a:p>
          <a:p>
            <a:pPr marL="719138" indent="-447675">
              <a:buFont typeface="+mj-lt"/>
              <a:buAutoNum type="arabicPeriod"/>
            </a:pPr>
            <a:r>
              <a:rPr lang="en-IN" dirty="0" smtClean="0"/>
              <a:t>If the insured dies, NCB earned by him will pass onto to </a:t>
            </a:r>
            <a:r>
              <a:rPr lang="en-IN" b="1" dirty="0" smtClean="0"/>
              <a:t>spouse/children/parents</a:t>
            </a:r>
            <a:r>
              <a:rPr lang="en-IN" dirty="0" smtClean="0"/>
              <a:t>, to </a:t>
            </a:r>
            <a:r>
              <a:rPr lang="en-IN" b="1" dirty="0" smtClean="0"/>
              <a:t>whom the custody of the vehicle transfers</a:t>
            </a:r>
          </a:p>
          <a:p>
            <a:pPr marL="719138" indent="-447675">
              <a:buFont typeface="+mj-lt"/>
              <a:buAutoNum type="arabicPeriod"/>
            </a:pPr>
            <a:r>
              <a:rPr lang="en-IN" dirty="0" smtClean="0"/>
              <a:t>Percentage of NCB earned by institution shall pass to its exclusive operator during transfer of ownership to operator</a:t>
            </a:r>
          </a:p>
          <a:p>
            <a:pPr marL="271463" indent="-271463"/>
            <a:r>
              <a:rPr lang="en-IN" dirty="0" smtClean="0"/>
              <a:t>NCB earned in a policy shall be applicable on substituted vehicle provided it is of the same class</a:t>
            </a:r>
          </a:p>
        </p:txBody>
      </p:sp>
    </p:spTree>
    <p:extLst>
      <p:ext uri="{BB962C8B-B14F-4D97-AF65-F5344CB8AC3E}">
        <p14:creationId xmlns:p14="http://schemas.microsoft.com/office/powerpoint/2010/main" val="18972451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GR </a:t>
            </a:r>
            <a:r>
              <a:rPr lang="en-IN" b="1" dirty="0" smtClean="0"/>
              <a:t>27 (cont.d)</a:t>
            </a:r>
            <a:endParaRPr lang="en-IN" dirty="0"/>
          </a:p>
        </p:txBody>
      </p:sp>
      <p:sp>
        <p:nvSpPr>
          <p:cNvPr id="3" name="Content Placeholder 2"/>
          <p:cNvSpPr>
            <a:spLocks noGrp="1"/>
          </p:cNvSpPr>
          <p:nvPr>
            <p:ph idx="1"/>
          </p:nvPr>
        </p:nvSpPr>
        <p:spPr>
          <a:xfrm>
            <a:off x="838200" y="1334559"/>
            <a:ext cx="10515600" cy="4351338"/>
          </a:xfrm>
        </p:spPr>
        <p:txBody>
          <a:bodyPr>
            <a:normAutofit fontScale="92500" lnSpcReduction="20000"/>
          </a:bodyPr>
          <a:lstStyle/>
          <a:p>
            <a:r>
              <a:rPr lang="en-IN" dirty="0" smtClean="0"/>
              <a:t>NCB shall be conserved in case of change in insurer</a:t>
            </a:r>
          </a:p>
          <a:p>
            <a:r>
              <a:rPr lang="en-IN" dirty="0" smtClean="0"/>
              <a:t>Written declaration of NCB to be taken from proposer regarding entitlement in case he does unable to produce evidence regarding NCB entitlement(renewal notice or letter confirming NCB entitlement)</a:t>
            </a:r>
          </a:p>
          <a:p>
            <a:r>
              <a:rPr lang="en-IN" dirty="0" smtClean="0"/>
              <a:t>If entitlement is found to be incorrect, all benefits under section I shall be forfeited</a:t>
            </a:r>
          </a:p>
          <a:p>
            <a:r>
              <a:rPr lang="en-IN" dirty="0" smtClean="0"/>
              <a:t>New Insurer must write to old insurer within 21 days after granting the cover</a:t>
            </a:r>
            <a:r>
              <a:rPr lang="en-IN" dirty="0" smtClean="0"/>
              <a:t>. Old </a:t>
            </a:r>
            <a:r>
              <a:rPr lang="en-IN" dirty="0" smtClean="0"/>
              <a:t>insurer must provide information within 30 days from receipt of inquiry.</a:t>
            </a:r>
          </a:p>
          <a:p>
            <a:r>
              <a:rPr lang="en-IN" dirty="0" smtClean="0"/>
              <a:t>If policy is not renewed immediately, NCB shall be conserved upto 90 days</a:t>
            </a:r>
          </a:p>
          <a:p>
            <a:r>
              <a:rPr lang="en-IN" dirty="0" smtClean="0"/>
              <a:t>If </a:t>
            </a:r>
            <a:r>
              <a:rPr lang="en-IN" dirty="0" smtClean="0"/>
              <a:t>vehicle is </a:t>
            </a:r>
            <a:r>
              <a:rPr lang="en-IN" dirty="0" smtClean="0"/>
              <a:t>sold or laid-up and the policy is not renewed immediately after expiry, NCB </a:t>
            </a:r>
            <a:r>
              <a:rPr lang="en-IN" dirty="0" smtClean="0"/>
              <a:t>shall be conserved for a similar class of vehicle for 3 years</a:t>
            </a:r>
            <a:endParaRPr lang="en-IN" dirty="0"/>
          </a:p>
        </p:txBody>
      </p:sp>
    </p:spTree>
    <p:extLst>
      <p:ext uri="{BB962C8B-B14F-4D97-AF65-F5344CB8AC3E}">
        <p14:creationId xmlns:p14="http://schemas.microsoft.com/office/powerpoint/2010/main" val="2863653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Battery </a:t>
            </a:r>
            <a:r>
              <a:rPr lang="en-US" dirty="0"/>
              <a:t>Operated vehicle</a:t>
            </a:r>
            <a:endParaRPr lang="en-IN" dirty="0"/>
          </a:p>
        </p:txBody>
      </p:sp>
      <p:sp>
        <p:nvSpPr>
          <p:cNvPr id="3" name="Content Placeholder 2"/>
          <p:cNvSpPr>
            <a:spLocks noGrp="1"/>
          </p:cNvSpPr>
          <p:nvPr>
            <p:ph idx="1"/>
          </p:nvPr>
        </p:nvSpPr>
        <p:spPr/>
        <p:txBody>
          <a:bodyPr/>
          <a:lstStyle/>
          <a:p>
            <a:r>
              <a:rPr lang="en-US" dirty="0"/>
              <a:t>"Battery Operated Vehicle" means a vehicle adapted for use upon roads and</a:t>
            </a:r>
          </a:p>
          <a:p>
            <a:r>
              <a:rPr lang="en-US" dirty="0"/>
              <a:t>powered exclusively by an electric motor whose traction energy is supplied </a:t>
            </a:r>
            <a:r>
              <a:rPr lang="en-US" dirty="0" smtClean="0"/>
              <a:t>exclusively by </a:t>
            </a:r>
            <a:r>
              <a:rPr lang="en-US" dirty="0" smtClean="0"/>
              <a:t>battery </a:t>
            </a:r>
            <a:r>
              <a:rPr lang="en-US" dirty="0"/>
              <a:t>installed in the </a:t>
            </a:r>
            <a:r>
              <a:rPr lang="en-US" dirty="0" smtClean="0"/>
              <a:t>vehicle provided the following conditions are met:</a:t>
            </a:r>
            <a:endParaRPr lang="en-US" u="sng" dirty="0"/>
          </a:p>
          <a:p>
            <a:r>
              <a:rPr lang="en-US" dirty="0"/>
              <a:t>(</a:t>
            </a:r>
            <a:r>
              <a:rPr lang="en-US" dirty="0" err="1"/>
              <a:t>i</a:t>
            </a:r>
            <a:r>
              <a:rPr lang="en-US" dirty="0"/>
              <a:t>) the thirty minutes power of the motor is less than 0.25 kW.;</a:t>
            </a:r>
          </a:p>
          <a:p>
            <a:r>
              <a:rPr lang="en-US" i="1" dirty="0"/>
              <a:t>(ii) </a:t>
            </a:r>
            <a:r>
              <a:rPr lang="en-US" dirty="0"/>
              <a:t>the maximum speed of the vehicle is less than 25 km/h;</a:t>
            </a:r>
            <a:endParaRPr lang="en-IN" dirty="0"/>
          </a:p>
          <a:p>
            <a:endParaRPr lang="en-IN" dirty="0"/>
          </a:p>
        </p:txBody>
      </p:sp>
    </p:spTree>
    <p:extLst>
      <p:ext uri="{BB962C8B-B14F-4D97-AF65-F5344CB8AC3E}">
        <p14:creationId xmlns:p14="http://schemas.microsoft.com/office/powerpoint/2010/main" val="16311092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27 (cont.d)</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34188"/>
              </p:ext>
            </p:extLst>
          </p:nvPr>
        </p:nvGraphicFramePr>
        <p:xfrm>
          <a:off x="838200" y="1419225"/>
          <a:ext cx="10515600" cy="2225040"/>
        </p:xfrm>
        <a:graphic>
          <a:graphicData uri="http://schemas.openxmlformats.org/drawingml/2006/table">
            <a:tbl>
              <a:tblPr firstRow="1" bandRow="1">
                <a:tableStyleId>{5C22544A-7EE6-4342-B048-85BDC9FD1C3A}</a:tableStyleId>
              </a:tblPr>
              <a:tblGrid>
                <a:gridCol w="5257800"/>
                <a:gridCol w="5257800"/>
              </a:tblGrid>
              <a:tr h="370840">
                <a:tc>
                  <a:txBody>
                    <a:bodyPr/>
                    <a:lstStyle/>
                    <a:p>
                      <a:pPr algn="ctr"/>
                      <a:r>
                        <a:rPr lang="en-IN" dirty="0" smtClean="0"/>
                        <a:t>No claim made or pending </a:t>
                      </a:r>
                      <a:endParaRPr lang="en-IN" dirty="0"/>
                    </a:p>
                  </a:txBody>
                  <a:tcPr/>
                </a:tc>
                <a:tc>
                  <a:txBody>
                    <a:bodyPr/>
                    <a:lstStyle/>
                    <a:p>
                      <a:pPr algn="ctr"/>
                      <a:r>
                        <a:rPr lang="en-IN" dirty="0" smtClean="0"/>
                        <a:t>NCB</a:t>
                      </a:r>
                      <a:r>
                        <a:rPr lang="en-IN" baseline="0" dirty="0" smtClean="0"/>
                        <a:t> %</a:t>
                      </a:r>
                      <a:endParaRPr lang="en-IN" dirty="0"/>
                    </a:p>
                  </a:txBody>
                  <a:tcPr/>
                </a:tc>
              </a:tr>
              <a:tr h="370840">
                <a:tc>
                  <a:txBody>
                    <a:bodyPr/>
                    <a:lstStyle/>
                    <a:p>
                      <a:pPr algn="ctr"/>
                      <a:r>
                        <a:rPr lang="en-IN" dirty="0" smtClean="0"/>
                        <a:t>In last</a:t>
                      </a:r>
                      <a:r>
                        <a:rPr lang="en-IN" baseline="0" dirty="0" smtClean="0"/>
                        <a:t> 1 year</a:t>
                      </a:r>
                      <a:endParaRPr lang="en-IN" dirty="0"/>
                    </a:p>
                  </a:txBody>
                  <a:tcPr/>
                </a:tc>
                <a:tc>
                  <a:txBody>
                    <a:bodyPr/>
                    <a:lstStyle/>
                    <a:p>
                      <a:pPr algn="ctr"/>
                      <a:r>
                        <a:rPr lang="en-IN" dirty="0" smtClean="0"/>
                        <a:t>20%</a:t>
                      </a:r>
                      <a:endParaRPr lang="en-IN" dirty="0"/>
                    </a:p>
                  </a:txBody>
                  <a:tcPr/>
                </a:tc>
              </a:tr>
              <a:tr h="370840">
                <a:tc>
                  <a:txBody>
                    <a:bodyPr/>
                    <a:lstStyle/>
                    <a:p>
                      <a:pPr algn="ctr"/>
                      <a:r>
                        <a:rPr lang="en-IN" dirty="0" smtClean="0"/>
                        <a:t>In last consecutive 2 years</a:t>
                      </a:r>
                      <a:endParaRPr lang="en-IN" dirty="0"/>
                    </a:p>
                  </a:txBody>
                  <a:tcPr/>
                </a:tc>
                <a:tc>
                  <a:txBody>
                    <a:bodyPr/>
                    <a:lstStyle/>
                    <a:p>
                      <a:pPr algn="ctr"/>
                      <a:r>
                        <a:rPr lang="en-IN" dirty="0" smtClean="0"/>
                        <a:t>25%</a:t>
                      </a:r>
                      <a:endParaRPr lang="en-IN"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dirty="0" smtClean="0"/>
                        <a:t>In last consecutive 3</a:t>
                      </a:r>
                      <a:r>
                        <a:rPr lang="en-IN" baseline="0" dirty="0" smtClean="0"/>
                        <a:t> </a:t>
                      </a:r>
                      <a:r>
                        <a:rPr lang="en-IN" dirty="0" smtClean="0"/>
                        <a:t>years</a:t>
                      </a:r>
                    </a:p>
                  </a:txBody>
                  <a:tcPr/>
                </a:tc>
                <a:tc>
                  <a:txBody>
                    <a:bodyPr/>
                    <a:lstStyle/>
                    <a:p>
                      <a:pPr algn="ctr"/>
                      <a:r>
                        <a:rPr lang="en-IN" dirty="0" smtClean="0"/>
                        <a:t>35%</a:t>
                      </a:r>
                      <a:endParaRPr lang="en-IN"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dirty="0" smtClean="0"/>
                        <a:t>In last consecutive 4</a:t>
                      </a:r>
                      <a:r>
                        <a:rPr lang="en-IN" baseline="0" dirty="0" smtClean="0"/>
                        <a:t> </a:t>
                      </a:r>
                      <a:r>
                        <a:rPr lang="en-IN" dirty="0" smtClean="0"/>
                        <a:t>years</a:t>
                      </a:r>
                    </a:p>
                  </a:txBody>
                  <a:tcPr/>
                </a:tc>
                <a:tc>
                  <a:txBody>
                    <a:bodyPr/>
                    <a:lstStyle/>
                    <a:p>
                      <a:pPr algn="ctr"/>
                      <a:r>
                        <a:rPr lang="en-IN" dirty="0" smtClean="0"/>
                        <a:t>45%</a:t>
                      </a:r>
                      <a:endParaRPr lang="en-IN"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dirty="0" smtClean="0"/>
                        <a:t>In last consecutive 5</a:t>
                      </a:r>
                      <a:r>
                        <a:rPr lang="en-IN" baseline="0" dirty="0" smtClean="0"/>
                        <a:t> </a:t>
                      </a:r>
                      <a:r>
                        <a:rPr lang="en-IN" dirty="0" smtClean="0"/>
                        <a:t>years</a:t>
                      </a:r>
                    </a:p>
                  </a:txBody>
                  <a:tcPr/>
                </a:tc>
                <a:tc>
                  <a:txBody>
                    <a:bodyPr/>
                    <a:lstStyle/>
                    <a:p>
                      <a:pPr algn="ctr"/>
                      <a:r>
                        <a:rPr lang="en-IN" dirty="0" smtClean="0"/>
                        <a:t>50%</a:t>
                      </a:r>
                      <a:endParaRPr lang="en-IN" dirty="0"/>
                    </a:p>
                  </a:txBody>
                  <a:tcPr/>
                </a:tc>
              </a:tr>
            </a:tbl>
          </a:graphicData>
        </a:graphic>
      </p:graphicFrame>
      <p:sp>
        <p:nvSpPr>
          <p:cNvPr id="5" name="TextBox 4"/>
          <p:cNvSpPr txBox="1"/>
          <p:nvPr/>
        </p:nvSpPr>
        <p:spPr>
          <a:xfrm>
            <a:off x="931333" y="3810000"/>
            <a:ext cx="10481734" cy="1323439"/>
          </a:xfrm>
          <a:prstGeom prst="rect">
            <a:avLst/>
          </a:prstGeom>
          <a:noFill/>
        </p:spPr>
        <p:txBody>
          <a:bodyPr wrap="square" rtlCol="0">
            <a:spAutoFit/>
          </a:bodyPr>
          <a:lstStyle/>
          <a:p>
            <a:endParaRPr lang="en-US" sz="2000" dirty="0"/>
          </a:p>
          <a:p>
            <a:r>
              <a:rPr lang="en-US" sz="2000" b="1" dirty="0" smtClean="0"/>
              <a:t>Example Problem on NCB</a:t>
            </a:r>
            <a:r>
              <a:rPr lang="en-US" sz="2000" dirty="0" smtClean="0"/>
              <a:t>:</a:t>
            </a:r>
          </a:p>
          <a:p>
            <a:r>
              <a:rPr lang="en-US" sz="2000" dirty="0" smtClean="0"/>
              <a:t>Vehicle has been sold off on 01.07.2019 when it was having 25% NCB. New vehicle bought on 02.02.2020 of the same class. How much NCB will the insured be entitled to?</a:t>
            </a:r>
            <a:endParaRPr lang="en-US" sz="2000" dirty="0"/>
          </a:p>
        </p:txBody>
      </p:sp>
    </p:spTree>
    <p:extLst>
      <p:ext uri="{BB962C8B-B14F-4D97-AF65-F5344CB8AC3E}">
        <p14:creationId xmlns:p14="http://schemas.microsoft.com/office/powerpoint/2010/main" val="15734496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964333" cy="541867"/>
          </a:xfrm>
        </p:spPr>
        <p:txBody>
          <a:bodyPr>
            <a:normAutofit fontScale="90000"/>
          </a:bodyPr>
          <a:lstStyle/>
          <a:p>
            <a:r>
              <a:rPr lang="en-IN" b="1" dirty="0" smtClean="0"/>
              <a:t>Tariff Concessions/Discounts</a:t>
            </a:r>
            <a:endParaRPr lang="en-IN" b="1" dirty="0"/>
          </a:p>
        </p:txBody>
      </p:sp>
      <mc:AlternateContent xmlns:mc="http://schemas.openxmlformats.org/markup-compatibility/2006" xmlns:a14="http://schemas.microsoft.com/office/drawing/2010/main">
        <mc:Choice Requires="a14">
          <p:graphicFrame>
            <p:nvGraphicFramePr>
              <p:cNvPr id="5" name="Content Placeholder 4"/>
              <p:cNvGraphicFramePr>
                <a:graphicFrameLocks noGrp="1"/>
              </p:cNvGraphicFramePr>
              <p:nvPr>
                <p:ph idx="1"/>
                <p:extLst>
                  <p:ext uri="{D42A27DB-BD31-4B8C-83A1-F6EECF244321}">
                    <p14:modId xmlns:p14="http://schemas.microsoft.com/office/powerpoint/2010/main" val="826238179"/>
                  </p:ext>
                </p:extLst>
              </p:nvPr>
            </p:nvGraphicFramePr>
            <p:xfrm>
              <a:off x="0" y="470958"/>
              <a:ext cx="12192000" cy="6314440"/>
            </p:xfrm>
            <a:graphic>
              <a:graphicData uri="http://schemas.openxmlformats.org/drawingml/2006/table">
                <a:tbl>
                  <a:tblPr firstRow="1" bandRow="1">
                    <a:tableStyleId>{5C22544A-7EE6-4342-B048-85BDC9FD1C3A}</a:tableStyleId>
                  </a:tblPr>
                  <a:tblGrid>
                    <a:gridCol w="551329"/>
                    <a:gridCol w="9058338"/>
                    <a:gridCol w="2582333"/>
                  </a:tblGrid>
                  <a:tr h="370840">
                    <a:tc>
                      <a:txBody>
                        <a:bodyPr/>
                        <a:lstStyle/>
                        <a:p>
                          <a:r>
                            <a:rPr lang="en-IN" dirty="0" smtClean="0"/>
                            <a:t>GR</a:t>
                          </a:r>
                          <a:endParaRPr lang="en-IN" dirty="0"/>
                        </a:p>
                      </a:txBody>
                      <a:tcPr/>
                    </a:tc>
                    <a:tc>
                      <a:txBody>
                        <a:bodyPr/>
                        <a:lstStyle/>
                        <a:p>
                          <a:r>
                            <a:rPr lang="en-IN" dirty="0" smtClean="0"/>
                            <a:t>Name of Discount and</a:t>
                          </a:r>
                          <a:r>
                            <a:rPr lang="en-IN" baseline="0" dirty="0" smtClean="0"/>
                            <a:t> Special Features</a:t>
                          </a:r>
                          <a:endParaRPr lang="en-IN" dirty="0"/>
                        </a:p>
                      </a:txBody>
                      <a:tcPr/>
                    </a:tc>
                    <a:tc>
                      <a:txBody>
                        <a:bodyPr/>
                        <a:lstStyle/>
                        <a:p>
                          <a:r>
                            <a:rPr lang="en-IN" dirty="0" smtClean="0"/>
                            <a:t>Discount %</a:t>
                          </a:r>
                          <a:endParaRPr lang="en-IN" dirty="0"/>
                        </a:p>
                      </a:txBody>
                      <a:tcPr/>
                    </a:tc>
                  </a:tr>
                  <a:tr h="370840">
                    <a:tc>
                      <a:txBody>
                        <a:bodyPr/>
                        <a:lstStyle/>
                        <a:p>
                          <a:r>
                            <a:rPr lang="en-IN" dirty="0" smtClean="0"/>
                            <a:t>28</a:t>
                          </a:r>
                          <a:endParaRPr lang="en-IN" dirty="0"/>
                        </a:p>
                      </a:txBody>
                      <a:tcPr/>
                    </a:tc>
                    <a:tc>
                      <a:txBody>
                        <a:bodyPr/>
                        <a:lstStyle/>
                        <a:p>
                          <a:r>
                            <a:rPr lang="en-IN" dirty="0" smtClean="0"/>
                            <a:t>Automobile Association membership Discount:</a:t>
                          </a:r>
                        </a:p>
                        <a:p>
                          <a:pPr marL="285750" indent="-285750">
                            <a:buFont typeface="Arial" panose="020B0604020202020204" pitchFamily="34" charset="0"/>
                            <a:buChar char="•"/>
                          </a:pPr>
                          <a:r>
                            <a:rPr lang="en-IN" dirty="0" smtClean="0"/>
                            <a:t>Not Applicable for Fire</a:t>
                          </a:r>
                          <a:r>
                            <a:rPr lang="en-IN" baseline="0" dirty="0" smtClean="0"/>
                            <a:t> and/or Theft Risks</a:t>
                          </a:r>
                        </a:p>
                        <a:p>
                          <a:pPr marL="285750" indent="-285750">
                            <a:buFont typeface="Arial" panose="020B0604020202020204" pitchFamily="34" charset="0"/>
                            <a:buChar char="•"/>
                          </a:pPr>
                          <a:r>
                            <a:rPr lang="en-IN" dirty="0" smtClean="0"/>
                            <a:t>Automobile Association of Eastern India</a:t>
                          </a:r>
                        </a:p>
                        <a:p>
                          <a:pPr marL="285750" indent="-285750">
                            <a:buFont typeface="Arial" panose="020B0604020202020204" pitchFamily="34" charset="0"/>
                            <a:buChar char="•"/>
                          </a:pPr>
                          <a:r>
                            <a:rPr lang="en-IN" dirty="0" smtClean="0"/>
                            <a:t>Uttar Pradesh Automobile Association</a:t>
                          </a:r>
                        </a:p>
                        <a:p>
                          <a:pPr marL="285750" indent="-285750">
                            <a:buFont typeface="Arial" panose="020B0604020202020204" pitchFamily="34" charset="0"/>
                            <a:buChar char="•"/>
                          </a:pPr>
                          <a:r>
                            <a:rPr lang="en-IN" dirty="0" smtClean="0"/>
                            <a:t>Western India Automobile Association</a:t>
                          </a:r>
                        </a:p>
                        <a:p>
                          <a:pPr marL="285750" indent="-285750">
                            <a:buFont typeface="Arial" panose="020B0604020202020204" pitchFamily="34" charset="0"/>
                            <a:buChar char="•"/>
                          </a:pPr>
                          <a:r>
                            <a:rPr lang="en-IN" dirty="0" smtClean="0"/>
                            <a:t>Automobile Association of Upper India</a:t>
                          </a:r>
                          <a:endParaRPr lang="en-IN" dirty="0"/>
                        </a:p>
                      </a:txBody>
                      <a:tcPr/>
                    </a:tc>
                    <a:tc>
                      <a:txBody>
                        <a:bodyPr/>
                        <a:lstStyle/>
                        <a:p>
                          <a:r>
                            <a:rPr lang="en-IN" dirty="0" smtClean="0"/>
                            <a:t>5% of OD premium, subject to maximum of Rs.200/- for Private Car and Rs.50/- for Motorised Two Wheeler</a:t>
                          </a:r>
                          <a:endParaRPr lang="en-IN" dirty="0"/>
                        </a:p>
                      </a:txBody>
                      <a:tcPr/>
                    </a:tc>
                  </a:tr>
                  <a:tr h="370840">
                    <a:tc>
                      <a:txBody>
                        <a:bodyPr/>
                        <a:lstStyle/>
                        <a:p>
                          <a:r>
                            <a:rPr lang="en-IN" dirty="0" smtClean="0"/>
                            <a:t>29</a:t>
                          </a:r>
                          <a:endParaRPr lang="en-IN" dirty="0"/>
                        </a:p>
                      </a:txBody>
                      <a:tcPr/>
                    </a:tc>
                    <a:tc>
                      <a:txBody>
                        <a:bodyPr/>
                        <a:lstStyle/>
                        <a:p>
                          <a:r>
                            <a:rPr lang="en-IN" dirty="0" smtClean="0"/>
                            <a:t>Vintage Car</a:t>
                          </a:r>
                          <a:endParaRPr lang="en-IN" dirty="0"/>
                        </a:p>
                      </a:txBody>
                      <a:tcPr/>
                    </a:tc>
                    <a:tc>
                      <a:txBody>
                        <a:bodyPr/>
                        <a:lstStyle/>
                        <a:p>
                          <a:r>
                            <a:rPr lang="en-IN" dirty="0" smtClean="0"/>
                            <a:t>OD: 25% on OD premium</a:t>
                          </a:r>
                        </a:p>
                        <a:p>
                          <a:r>
                            <a:rPr lang="en-IN" dirty="0" smtClean="0"/>
                            <a:t>TP: 50% on TP premium</a:t>
                          </a:r>
                          <a:endParaRPr lang="en-IN" dirty="0"/>
                        </a:p>
                      </a:txBody>
                      <a:tcPr/>
                    </a:tc>
                  </a:tr>
                  <a:tr h="370840">
                    <a:tc>
                      <a:txBody>
                        <a:bodyPr/>
                        <a:lstStyle/>
                        <a:p>
                          <a:r>
                            <a:rPr lang="en-IN" dirty="0" smtClean="0"/>
                            <a:t>30</a:t>
                          </a:r>
                          <a:endParaRPr lang="en-IN" dirty="0"/>
                        </a:p>
                      </a:txBody>
                      <a:tcPr/>
                    </a:tc>
                    <a:tc>
                      <a:txBody>
                        <a:bodyPr/>
                        <a:lstStyle/>
                        <a:p>
                          <a:r>
                            <a:rPr lang="en-IN" dirty="0" smtClean="0"/>
                            <a:t>Anti Theft Devices</a:t>
                          </a:r>
                        </a:p>
                        <a:p>
                          <a:pPr marL="285750" indent="-285750">
                            <a:buFont typeface="Arial" panose="020B0604020202020204" pitchFamily="34" charset="0"/>
                            <a:buChar char="•"/>
                          </a:pPr>
                          <a:r>
                            <a:rPr lang="en-IN" dirty="0" smtClean="0"/>
                            <a:t>Motor Trade Policies not covered</a:t>
                          </a:r>
                        </a:p>
                        <a:p>
                          <a:pPr marL="285750" indent="-285750">
                            <a:buFont typeface="Arial" panose="020B0604020202020204" pitchFamily="34" charset="0"/>
                            <a:buChar char="•"/>
                          </a:pPr>
                          <a:r>
                            <a:rPr lang="en-IN" dirty="0" smtClean="0"/>
                            <a:t>Anti Theft</a:t>
                          </a:r>
                          <a:r>
                            <a:rPr lang="en-IN" baseline="0" dirty="0" smtClean="0"/>
                            <a:t> devices to be approved by Automobile Research Association of India</a:t>
                          </a:r>
                        </a:p>
                        <a:p>
                          <a:pPr marL="285750" indent="-285750">
                            <a:buFont typeface="Arial" panose="020B0604020202020204" pitchFamily="34" charset="0"/>
                            <a:buChar char="•"/>
                          </a:pPr>
                          <a:r>
                            <a:rPr lang="en-IN" baseline="0" dirty="0" smtClean="0"/>
                            <a:t>Duly certified by any of the Automobile Associations</a:t>
                          </a:r>
                          <a:endParaRPr lang="en-IN" dirty="0"/>
                        </a:p>
                      </a:txBody>
                      <a:tcPr/>
                    </a:tc>
                    <a:tc>
                      <a:txBody>
                        <a:bodyPr/>
                        <a:lstStyle/>
                        <a:p>
                          <a:r>
                            <a:rPr lang="en-IN" dirty="0" smtClean="0"/>
                            <a:t>2.5% on OD premium , maximum=Rs.500/-</a:t>
                          </a:r>
                          <a:endParaRPr lang="en-IN" dirty="0"/>
                        </a:p>
                      </a:txBody>
                      <a:tcPr/>
                    </a:tc>
                  </a:tr>
                  <a:tr h="370840">
                    <a:tc>
                      <a:txBody>
                        <a:bodyPr/>
                        <a:lstStyle/>
                        <a:p>
                          <a:r>
                            <a:rPr lang="en-IN" dirty="0" smtClean="0"/>
                            <a:t>33</a:t>
                          </a:r>
                          <a:endParaRPr lang="en-IN" dirty="0"/>
                        </a:p>
                      </a:txBody>
                      <a:tcPr/>
                    </a:tc>
                    <a:tc>
                      <a:txBody>
                        <a:bodyPr/>
                        <a:lstStyle/>
                        <a:p>
                          <a:pPr marL="285750" indent="-285750">
                            <a:buFont typeface="Arial" panose="020B0604020202020204" pitchFamily="34" charset="0"/>
                            <a:buChar char="•"/>
                          </a:pPr>
                          <a:r>
                            <a:rPr lang="en-IN" dirty="0" smtClean="0"/>
                            <a:t>Privately owned vehicles</a:t>
                          </a:r>
                          <a:r>
                            <a:rPr lang="en-IN" baseline="0" dirty="0" smtClean="0"/>
                            <a:t> or belonging to Institutes for servicing blind, handicapped and mentally challenged</a:t>
                          </a:r>
                        </a:p>
                        <a:p>
                          <a:pPr marL="285750" indent="-285750">
                            <a:buFont typeface="Arial" panose="020B0604020202020204" pitchFamily="34" charset="0"/>
                            <a:buChar char="•"/>
                          </a:pPr>
                          <a:r>
                            <a:rPr lang="en-IN" baseline="0" dirty="0" smtClean="0"/>
                            <a:t>Must be endorsed in RC</a:t>
                          </a:r>
                          <a:endParaRPr lang="en-IN" dirty="0"/>
                        </a:p>
                      </a:txBody>
                      <a:tcPr/>
                    </a:tc>
                    <a:tc>
                      <a:txBody>
                        <a:bodyPr/>
                        <a:lstStyle/>
                        <a:p>
                          <a:r>
                            <a:rPr lang="en-IN" dirty="0" smtClean="0"/>
                            <a:t>50% on OD premium</a:t>
                          </a:r>
                          <a:endParaRPr lang="en-IN" dirty="0"/>
                        </a:p>
                      </a:txBody>
                      <a:tcPr/>
                    </a:tc>
                  </a:tr>
                  <a:tr h="370840">
                    <a:tc>
                      <a:txBody>
                        <a:bodyPr/>
                        <a:lstStyle/>
                        <a:p>
                          <a:r>
                            <a:rPr lang="en-IN" dirty="0" smtClean="0"/>
                            <a:t>35</a:t>
                          </a:r>
                          <a:endParaRPr lang="en-IN" dirty="0"/>
                        </a:p>
                      </a:txBody>
                      <a:tcPr/>
                    </a:tc>
                    <a:tc>
                      <a:txBody>
                        <a:bodyPr/>
                        <a:lstStyle/>
                        <a:p>
                          <a:pPr marL="285750" indent="-285750">
                            <a:buFont typeface="Arial" panose="020B0604020202020204" pitchFamily="34" charset="0"/>
                            <a:buChar char="•"/>
                          </a:pPr>
                          <a:r>
                            <a:rPr lang="en-IN" dirty="0" smtClean="0"/>
                            <a:t>Vehicle confined to own premises</a:t>
                          </a:r>
                          <a:r>
                            <a:rPr lang="en-IN" baseline="0" dirty="0" smtClean="0"/>
                            <a:t> where the general public have no general right of access and vehicle is not licensed for general road use</a:t>
                          </a:r>
                        </a:p>
                        <a:p>
                          <a:pPr marL="285750" indent="-285750">
                            <a:buFont typeface="Arial" panose="020B0604020202020204" pitchFamily="34" charset="0"/>
                            <a:buChar char="•"/>
                          </a:pPr>
                          <a:r>
                            <a:rPr lang="en-IN" dirty="0" smtClean="0"/>
                            <a:t>Vehicle confined to own premises</a:t>
                          </a:r>
                          <a:r>
                            <a:rPr lang="en-IN" baseline="0" dirty="0" smtClean="0"/>
                            <a:t> where the general public have no general right of access and vehicle is not required to be registered under MV Act</a:t>
                          </a:r>
                        </a:p>
                        <a:p>
                          <a:pPr marL="285750" indent="-285750">
                            <a:buFont typeface="Arial" panose="020B0604020202020204" pitchFamily="34" charset="0"/>
                            <a:buChar char="•"/>
                          </a:pPr>
                          <a:r>
                            <a:rPr lang="en-IN" baseline="0" dirty="0" smtClean="0"/>
                            <a:t>No Certificate of Insurance to be issued</a:t>
                          </a:r>
                        </a:p>
                      </a:txBody>
                      <a:tcPr/>
                    </a:tc>
                    <a:tc>
                      <a:txBody>
                        <a:bodyPr/>
                        <a:lstStyle/>
                        <a:p>
                          <a:r>
                            <a:rPr lang="en-IN" dirty="0" smtClean="0"/>
                            <a:t>33</a:t>
                          </a:r>
                          <a14:m>
                            <m:oMath xmlns:m="http://schemas.openxmlformats.org/officeDocument/2006/math">
                              <m:f>
                                <m:fPr>
                                  <m:ctrlPr>
                                    <a:rPr lang="en-IN" i="1" smtClean="0">
                                      <a:latin typeface="Cambria Math" panose="02040503050406030204" pitchFamily="18" charset="0"/>
                                    </a:rPr>
                                  </m:ctrlPr>
                                </m:fPr>
                                <m:num>
                                  <m:r>
                                    <a:rPr lang="en-IN" b="0" i="1" smtClean="0">
                                      <a:latin typeface="Cambria Math" panose="02040503050406030204" pitchFamily="18" charset="0"/>
                                    </a:rPr>
                                    <m:t>1</m:t>
                                  </m:r>
                                </m:num>
                                <m:den>
                                  <m:r>
                                    <a:rPr lang="en-IN" b="0" i="1" smtClean="0">
                                      <a:latin typeface="Cambria Math" panose="02040503050406030204" pitchFamily="18" charset="0"/>
                                    </a:rPr>
                                    <m:t>3</m:t>
                                  </m:r>
                                </m:den>
                              </m:f>
                            </m:oMath>
                          </a14:m>
                          <a:r>
                            <a:rPr lang="en-IN" dirty="0" smtClean="0"/>
                            <a:t>% on OD premium</a:t>
                          </a:r>
                          <a:endParaRPr lang="en-IN" dirty="0"/>
                        </a:p>
                      </a:txBody>
                      <a:tcPr/>
                    </a:tc>
                  </a:tr>
                </a:tbl>
              </a:graphicData>
            </a:graphic>
          </p:graphicFrame>
        </mc:Choice>
        <mc:Fallback xmlns="">
          <p:graphicFrame>
            <p:nvGraphicFramePr>
              <p:cNvPr id="5" name="Content Placeholder 4"/>
              <p:cNvGraphicFramePr>
                <a:graphicFrameLocks noGrp="1"/>
              </p:cNvGraphicFramePr>
              <p:nvPr>
                <p:ph idx="1"/>
                <p:extLst>
                  <p:ext uri="{D42A27DB-BD31-4B8C-83A1-F6EECF244321}">
                    <p14:modId xmlns:p14="http://schemas.microsoft.com/office/powerpoint/2010/main" val="826238179"/>
                  </p:ext>
                </p:extLst>
              </p:nvPr>
            </p:nvGraphicFramePr>
            <p:xfrm>
              <a:off x="0" y="470958"/>
              <a:ext cx="12192000" cy="6314440"/>
            </p:xfrm>
            <a:graphic>
              <a:graphicData uri="http://schemas.openxmlformats.org/drawingml/2006/table">
                <a:tbl>
                  <a:tblPr firstRow="1" bandRow="1">
                    <a:tableStyleId>{5C22544A-7EE6-4342-B048-85BDC9FD1C3A}</a:tableStyleId>
                  </a:tblPr>
                  <a:tblGrid>
                    <a:gridCol w="551329"/>
                    <a:gridCol w="9058338"/>
                    <a:gridCol w="2582333"/>
                  </a:tblGrid>
                  <a:tr h="370840">
                    <a:tc>
                      <a:txBody>
                        <a:bodyPr/>
                        <a:lstStyle/>
                        <a:p>
                          <a:r>
                            <a:rPr lang="en-IN" dirty="0" smtClean="0"/>
                            <a:t>GR</a:t>
                          </a:r>
                          <a:endParaRPr lang="en-IN" dirty="0"/>
                        </a:p>
                      </a:txBody>
                      <a:tcPr/>
                    </a:tc>
                    <a:tc>
                      <a:txBody>
                        <a:bodyPr/>
                        <a:lstStyle/>
                        <a:p>
                          <a:r>
                            <a:rPr lang="en-IN" dirty="0" smtClean="0"/>
                            <a:t>Name of Discount and</a:t>
                          </a:r>
                          <a:r>
                            <a:rPr lang="en-IN" baseline="0" dirty="0" smtClean="0"/>
                            <a:t> Special Features</a:t>
                          </a:r>
                          <a:endParaRPr lang="en-IN" dirty="0"/>
                        </a:p>
                      </a:txBody>
                      <a:tcPr/>
                    </a:tc>
                    <a:tc>
                      <a:txBody>
                        <a:bodyPr/>
                        <a:lstStyle/>
                        <a:p>
                          <a:r>
                            <a:rPr lang="en-IN" dirty="0" smtClean="0"/>
                            <a:t>Discount %</a:t>
                          </a:r>
                          <a:endParaRPr lang="en-IN" dirty="0"/>
                        </a:p>
                      </a:txBody>
                      <a:tcPr/>
                    </a:tc>
                  </a:tr>
                  <a:tr h="1737360">
                    <a:tc>
                      <a:txBody>
                        <a:bodyPr/>
                        <a:lstStyle/>
                        <a:p>
                          <a:r>
                            <a:rPr lang="en-IN" dirty="0" smtClean="0"/>
                            <a:t>28</a:t>
                          </a:r>
                          <a:endParaRPr lang="en-IN" dirty="0"/>
                        </a:p>
                      </a:txBody>
                      <a:tcPr/>
                    </a:tc>
                    <a:tc>
                      <a:txBody>
                        <a:bodyPr/>
                        <a:lstStyle/>
                        <a:p>
                          <a:r>
                            <a:rPr lang="en-IN" dirty="0" smtClean="0"/>
                            <a:t>Automobile </a:t>
                          </a:r>
                          <a:r>
                            <a:rPr lang="en-IN" dirty="0" smtClean="0"/>
                            <a:t>Association membership Discount:</a:t>
                          </a:r>
                        </a:p>
                        <a:p>
                          <a:pPr marL="285750" indent="-285750">
                            <a:buFont typeface="Arial" panose="020B0604020202020204" pitchFamily="34" charset="0"/>
                            <a:buChar char="•"/>
                          </a:pPr>
                          <a:r>
                            <a:rPr lang="en-IN" dirty="0" smtClean="0"/>
                            <a:t>Not Applicable for Fire</a:t>
                          </a:r>
                          <a:r>
                            <a:rPr lang="en-IN" baseline="0" dirty="0" smtClean="0"/>
                            <a:t> and/or Theft Risks</a:t>
                          </a:r>
                        </a:p>
                        <a:p>
                          <a:pPr marL="285750" indent="-285750">
                            <a:buFont typeface="Arial" panose="020B0604020202020204" pitchFamily="34" charset="0"/>
                            <a:buChar char="•"/>
                          </a:pPr>
                          <a:r>
                            <a:rPr lang="en-IN" dirty="0" smtClean="0"/>
                            <a:t>Automobile Association of Eastern India</a:t>
                          </a:r>
                        </a:p>
                        <a:p>
                          <a:pPr marL="285750" indent="-285750">
                            <a:buFont typeface="Arial" panose="020B0604020202020204" pitchFamily="34" charset="0"/>
                            <a:buChar char="•"/>
                          </a:pPr>
                          <a:r>
                            <a:rPr lang="en-IN" dirty="0" smtClean="0"/>
                            <a:t>Uttar Pradesh Automobile Association</a:t>
                          </a:r>
                        </a:p>
                        <a:p>
                          <a:pPr marL="285750" indent="-285750">
                            <a:buFont typeface="Arial" panose="020B0604020202020204" pitchFamily="34" charset="0"/>
                            <a:buChar char="•"/>
                          </a:pPr>
                          <a:r>
                            <a:rPr lang="en-IN" dirty="0" smtClean="0"/>
                            <a:t>Western India Automobile Association</a:t>
                          </a:r>
                        </a:p>
                        <a:p>
                          <a:pPr marL="285750" indent="-285750">
                            <a:buFont typeface="Arial" panose="020B0604020202020204" pitchFamily="34" charset="0"/>
                            <a:buChar char="•"/>
                          </a:pPr>
                          <a:r>
                            <a:rPr lang="en-IN" dirty="0" smtClean="0"/>
                            <a:t>Automobile Association of Upper India</a:t>
                          </a:r>
                          <a:endParaRPr lang="en-IN" dirty="0"/>
                        </a:p>
                      </a:txBody>
                      <a:tcPr/>
                    </a:tc>
                    <a:tc>
                      <a:txBody>
                        <a:bodyPr/>
                        <a:lstStyle/>
                        <a:p>
                          <a:r>
                            <a:rPr lang="en-IN" dirty="0" smtClean="0"/>
                            <a:t>5% of OD premium, subject to maximum of Rs.200/- for Private Car and Rs.50/- for Motorised Two Wheeler</a:t>
                          </a:r>
                          <a:endParaRPr lang="en-IN" dirty="0"/>
                        </a:p>
                      </a:txBody>
                      <a:tcPr/>
                    </a:tc>
                  </a:tr>
                  <a:tr h="640080">
                    <a:tc>
                      <a:txBody>
                        <a:bodyPr/>
                        <a:lstStyle/>
                        <a:p>
                          <a:r>
                            <a:rPr lang="en-IN" dirty="0" smtClean="0"/>
                            <a:t>29</a:t>
                          </a:r>
                          <a:endParaRPr lang="en-IN" dirty="0"/>
                        </a:p>
                      </a:txBody>
                      <a:tcPr/>
                    </a:tc>
                    <a:tc>
                      <a:txBody>
                        <a:bodyPr/>
                        <a:lstStyle/>
                        <a:p>
                          <a:r>
                            <a:rPr lang="en-IN" dirty="0" smtClean="0"/>
                            <a:t>Vintage Car</a:t>
                          </a:r>
                          <a:endParaRPr lang="en-IN" dirty="0"/>
                        </a:p>
                      </a:txBody>
                      <a:tcPr/>
                    </a:tc>
                    <a:tc>
                      <a:txBody>
                        <a:bodyPr/>
                        <a:lstStyle/>
                        <a:p>
                          <a:r>
                            <a:rPr lang="en-IN" dirty="0" smtClean="0"/>
                            <a:t>OD: 25% on OD premium</a:t>
                          </a:r>
                        </a:p>
                        <a:p>
                          <a:r>
                            <a:rPr lang="en-IN" dirty="0" smtClean="0"/>
                            <a:t>TP: 50% on TP premium</a:t>
                          </a:r>
                          <a:endParaRPr lang="en-IN" dirty="0"/>
                        </a:p>
                      </a:txBody>
                      <a:tcPr/>
                    </a:tc>
                  </a:tr>
                  <a:tr h="1188720">
                    <a:tc>
                      <a:txBody>
                        <a:bodyPr/>
                        <a:lstStyle/>
                        <a:p>
                          <a:r>
                            <a:rPr lang="en-IN" dirty="0" smtClean="0"/>
                            <a:t>30</a:t>
                          </a:r>
                          <a:endParaRPr lang="en-IN" dirty="0"/>
                        </a:p>
                      </a:txBody>
                      <a:tcPr/>
                    </a:tc>
                    <a:tc>
                      <a:txBody>
                        <a:bodyPr/>
                        <a:lstStyle/>
                        <a:p>
                          <a:r>
                            <a:rPr lang="en-IN" dirty="0" smtClean="0"/>
                            <a:t>Anti Theft Devices</a:t>
                          </a:r>
                        </a:p>
                        <a:p>
                          <a:pPr marL="285750" indent="-285750">
                            <a:buFont typeface="Arial" panose="020B0604020202020204" pitchFamily="34" charset="0"/>
                            <a:buChar char="•"/>
                          </a:pPr>
                          <a:r>
                            <a:rPr lang="en-IN" dirty="0" smtClean="0"/>
                            <a:t>Motor Trade Policies not covered</a:t>
                          </a:r>
                        </a:p>
                        <a:p>
                          <a:pPr marL="285750" indent="-285750">
                            <a:buFont typeface="Arial" panose="020B0604020202020204" pitchFamily="34" charset="0"/>
                            <a:buChar char="•"/>
                          </a:pPr>
                          <a:r>
                            <a:rPr lang="en-IN" dirty="0" smtClean="0"/>
                            <a:t>Anti Theft</a:t>
                          </a:r>
                          <a:r>
                            <a:rPr lang="en-IN" baseline="0" dirty="0" smtClean="0"/>
                            <a:t> devices to be approved by Automobile Research Association of India</a:t>
                          </a:r>
                        </a:p>
                        <a:p>
                          <a:pPr marL="285750" indent="-285750">
                            <a:buFont typeface="Arial" panose="020B0604020202020204" pitchFamily="34" charset="0"/>
                            <a:buChar char="•"/>
                          </a:pPr>
                          <a:r>
                            <a:rPr lang="en-IN" baseline="0" dirty="0" smtClean="0"/>
                            <a:t>Duly certified by any of the Automobile Associations</a:t>
                          </a:r>
                          <a:endParaRPr lang="en-IN" dirty="0"/>
                        </a:p>
                      </a:txBody>
                      <a:tcPr/>
                    </a:tc>
                    <a:tc>
                      <a:txBody>
                        <a:bodyPr/>
                        <a:lstStyle/>
                        <a:p>
                          <a:r>
                            <a:rPr lang="en-IN" dirty="0" smtClean="0"/>
                            <a:t>2.5% on OD premium , maximum=Rs.500/-</a:t>
                          </a:r>
                          <a:endParaRPr lang="en-IN" dirty="0"/>
                        </a:p>
                      </a:txBody>
                      <a:tcPr/>
                    </a:tc>
                  </a:tr>
                  <a:tr h="914400">
                    <a:tc>
                      <a:txBody>
                        <a:bodyPr/>
                        <a:lstStyle/>
                        <a:p>
                          <a:r>
                            <a:rPr lang="en-IN" dirty="0" smtClean="0"/>
                            <a:t>33</a:t>
                          </a:r>
                          <a:endParaRPr lang="en-IN" dirty="0"/>
                        </a:p>
                      </a:txBody>
                      <a:tcPr/>
                    </a:tc>
                    <a:tc>
                      <a:txBody>
                        <a:bodyPr/>
                        <a:lstStyle/>
                        <a:p>
                          <a:pPr marL="285750" indent="-285750">
                            <a:buFont typeface="Arial" panose="020B0604020202020204" pitchFamily="34" charset="0"/>
                            <a:buChar char="•"/>
                          </a:pPr>
                          <a:r>
                            <a:rPr lang="en-IN" dirty="0" smtClean="0"/>
                            <a:t>Privately owned vehicles</a:t>
                          </a:r>
                          <a:r>
                            <a:rPr lang="en-IN" baseline="0" dirty="0" smtClean="0"/>
                            <a:t> or belonging to Institutes for servicing blind, handicapped and mentally challenged</a:t>
                          </a:r>
                        </a:p>
                        <a:p>
                          <a:pPr marL="285750" indent="-285750">
                            <a:buFont typeface="Arial" panose="020B0604020202020204" pitchFamily="34" charset="0"/>
                            <a:buChar char="•"/>
                          </a:pPr>
                          <a:r>
                            <a:rPr lang="en-IN" baseline="0" dirty="0" smtClean="0"/>
                            <a:t>Must be endorsed in RC</a:t>
                          </a:r>
                          <a:endParaRPr lang="en-IN" dirty="0"/>
                        </a:p>
                      </a:txBody>
                      <a:tcPr/>
                    </a:tc>
                    <a:tc>
                      <a:txBody>
                        <a:bodyPr/>
                        <a:lstStyle/>
                        <a:p>
                          <a:r>
                            <a:rPr lang="en-IN" dirty="0" smtClean="0"/>
                            <a:t>50% on OD premium</a:t>
                          </a:r>
                          <a:endParaRPr lang="en-IN" dirty="0"/>
                        </a:p>
                      </a:txBody>
                      <a:tcPr/>
                    </a:tc>
                  </a:tr>
                  <a:tr h="1463040">
                    <a:tc>
                      <a:txBody>
                        <a:bodyPr/>
                        <a:lstStyle/>
                        <a:p>
                          <a:r>
                            <a:rPr lang="en-IN" dirty="0" smtClean="0"/>
                            <a:t>35</a:t>
                          </a:r>
                          <a:endParaRPr lang="en-IN" dirty="0"/>
                        </a:p>
                      </a:txBody>
                      <a:tcPr/>
                    </a:tc>
                    <a:tc>
                      <a:txBody>
                        <a:bodyPr/>
                        <a:lstStyle/>
                        <a:p>
                          <a:pPr marL="285750" indent="-285750">
                            <a:buFont typeface="Arial" panose="020B0604020202020204" pitchFamily="34" charset="0"/>
                            <a:buChar char="•"/>
                          </a:pPr>
                          <a:r>
                            <a:rPr lang="en-IN" dirty="0" smtClean="0"/>
                            <a:t>Vehicle confined to own premises</a:t>
                          </a:r>
                          <a:r>
                            <a:rPr lang="en-IN" baseline="0" dirty="0" smtClean="0"/>
                            <a:t> where the general public have no general right of access and vehicle is not licensed for general road use</a:t>
                          </a:r>
                        </a:p>
                        <a:p>
                          <a:pPr marL="285750" indent="-285750">
                            <a:buFont typeface="Arial" panose="020B0604020202020204" pitchFamily="34" charset="0"/>
                            <a:buChar char="•"/>
                          </a:pPr>
                          <a:r>
                            <a:rPr lang="en-IN" dirty="0" smtClean="0"/>
                            <a:t>Vehicle confined to own premises</a:t>
                          </a:r>
                          <a:r>
                            <a:rPr lang="en-IN" baseline="0" dirty="0" smtClean="0"/>
                            <a:t> where the general public have no general right of access and vehicle is not required to be registered under MV Act</a:t>
                          </a:r>
                        </a:p>
                        <a:p>
                          <a:pPr marL="285750" indent="-285750">
                            <a:buFont typeface="Arial" panose="020B0604020202020204" pitchFamily="34" charset="0"/>
                            <a:buChar char="•"/>
                          </a:pPr>
                          <a:r>
                            <a:rPr lang="en-IN" baseline="0" dirty="0" smtClean="0"/>
                            <a:t>No Certificate of Insurance to be issued</a:t>
                          </a:r>
                        </a:p>
                      </a:txBody>
                      <a:tcPr/>
                    </a:tc>
                    <a:tc>
                      <a:txBody>
                        <a:bodyPr/>
                        <a:lstStyle/>
                        <a:p>
                          <a:endParaRPr lang="en-US"/>
                        </a:p>
                      </a:txBody>
                      <a:tcPr>
                        <a:blipFill rotWithShape="0">
                          <a:blip r:embed="rId2"/>
                          <a:stretch>
                            <a:fillRect l="-372170" t="-334167" r="-1179" b="-6250"/>
                          </a:stretch>
                        </a:blipFill>
                      </a:tcPr>
                    </a:tc>
                  </a:tr>
                </a:tbl>
              </a:graphicData>
            </a:graphic>
          </p:graphicFrame>
        </mc:Fallback>
      </mc:AlternateContent>
    </p:spTree>
    <p:extLst>
      <p:ext uri="{BB962C8B-B14F-4D97-AF65-F5344CB8AC3E}">
        <p14:creationId xmlns:p14="http://schemas.microsoft.com/office/powerpoint/2010/main" val="38470322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31</a:t>
            </a:r>
            <a:endParaRPr lang="en-IN" b="1" dirty="0"/>
          </a:p>
        </p:txBody>
      </p:sp>
      <p:sp>
        <p:nvSpPr>
          <p:cNvPr id="3" name="Content Placeholder 2"/>
          <p:cNvSpPr>
            <a:spLocks noGrp="1"/>
          </p:cNvSpPr>
          <p:nvPr>
            <p:ph idx="1"/>
          </p:nvPr>
        </p:nvSpPr>
        <p:spPr>
          <a:xfrm>
            <a:off x="838200" y="1331259"/>
            <a:ext cx="10515600" cy="4845704"/>
          </a:xfrm>
        </p:spPr>
        <p:txBody>
          <a:bodyPr>
            <a:normAutofit fontScale="92500" lnSpcReduction="20000"/>
          </a:bodyPr>
          <a:lstStyle/>
          <a:p>
            <a:r>
              <a:rPr lang="en-IN" dirty="0" smtClean="0"/>
              <a:t>Vehicle laid up in garage and not in use</a:t>
            </a:r>
          </a:p>
          <a:p>
            <a:r>
              <a:rPr lang="en-IN" dirty="0" smtClean="0"/>
              <a:t>Concession for laid up vehicles can be offered to Liability Only Policy and Package Policy</a:t>
            </a:r>
          </a:p>
          <a:p>
            <a:r>
              <a:rPr lang="en-IN" dirty="0" smtClean="0"/>
              <a:t>For Package Policy, the coverage will be restricted to Fire and/or Theft during the period of lay up</a:t>
            </a:r>
          </a:p>
          <a:p>
            <a:pPr marL="0" indent="0">
              <a:buNone/>
            </a:pPr>
            <a:r>
              <a:rPr lang="en-IN" b="1" dirty="0" smtClean="0"/>
              <a:t>Nature of concession:</a:t>
            </a:r>
          </a:p>
          <a:p>
            <a:r>
              <a:rPr lang="en-IN" b="1" dirty="0" smtClean="0"/>
              <a:t>A pro-rata return of premium for the laid up period will be credited to insured. The credited return of premium will be deducted from next renewal premium. Cash refund is not allowed. </a:t>
            </a:r>
          </a:p>
          <a:p>
            <a:pPr marL="0" indent="0">
              <a:buNone/>
            </a:pPr>
            <a:r>
              <a:rPr lang="en-IN" b="1" dirty="0" smtClean="0"/>
              <a:t>                                                       OR</a:t>
            </a:r>
          </a:p>
          <a:p>
            <a:r>
              <a:rPr lang="en-IN" b="1" dirty="0" smtClean="0"/>
              <a:t>The </a:t>
            </a:r>
            <a:r>
              <a:rPr lang="en-IN" b="1" dirty="0" smtClean="0"/>
              <a:t>expiry date of the current period of insurance under the policy may be extended for a period equal to the period the policy remained suspended on account of the lay up.</a:t>
            </a:r>
          </a:p>
          <a:p>
            <a:pPr marL="514350" indent="-514350">
              <a:buFont typeface="+mj-lt"/>
              <a:buAutoNum type="arabicPeriod"/>
            </a:pPr>
            <a:endParaRPr lang="en-IN" dirty="0"/>
          </a:p>
        </p:txBody>
      </p:sp>
    </p:spTree>
    <p:extLst>
      <p:ext uri="{BB962C8B-B14F-4D97-AF65-F5344CB8AC3E}">
        <p14:creationId xmlns:p14="http://schemas.microsoft.com/office/powerpoint/2010/main" val="30272531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31(</a:t>
            </a:r>
            <a:r>
              <a:rPr lang="en-IN" b="1" dirty="0" err="1" smtClean="0"/>
              <a:t>cont.d</a:t>
            </a:r>
            <a:r>
              <a:rPr lang="en-IN" b="1" dirty="0" smtClean="0"/>
              <a:t>)</a:t>
            </a:r>
            <a:endParaRPr lang="en-IN" b="1" dirty="0"/>
          </a:p>
        </p:txBody>
      </p:sp>
      <p:sp>
        <p:nvSpPr>
          <p:cNvPr id="3" name="Content Placeholder 2"/>
          <p:cNvSpPr>
            <a:spLocks noGrp="1"/>
          </p:cNvSpPr>
          <p:nvPr>
            <p:ph idx="1"/>
          </p:nvPr>
        </p:nvSpPr>
        <p:spPr>
          <a:xfrm>
            <a:off x="838200" y="1405467"/>
            <a:ext cx="10515600" cy="4771496"/>
          </a:xfrm>
        </p:spPr>
        <p:txBody>
          <a:bodyPr>
            <a:normAutofit fontScale="92500" lnSpcReduction="20000"/>
          </a:bodyPr>
          <a:lstStyle/>
          <a:p>
            <a:pPr marL="0" indent="0">
              <a:lnSpc>
                <a:spcPct val="80000"/>
              </a:lnSpc>
              <a:buNone/>
            </a:pPr>
            <a:r>
              <a:rPr lang="en-US" b="1" dirty="0" smtClean="0"/>
              <a:t>Conditions for concessions under Vehicles Laid Up</a:t>
            </a:r>
          </a:p>
          <a:p>
            <a:pPr>
              <a:lnSpc>
                <a:spcPct val="80000"/>
              </a:lnSpc>
            </a:pPr>
            <a:r>
              <a:rPr lang="en-US" dirty="0" smtClean="0"/>
              <a:t>Vehicles </a:t>
            </a:r>
            <a:r>
              <a:rPr lang="en-US" dirty="0"/>
              <a:t>laid up in garage and not in use for a period of not less than </a:t>
            </a:r>
            <a:r>
              <a:rPr lang="en-US" b="1" dirty="0"/>
              <a:t>TWO consecutive </a:t>
            </a:r>
            <a:r>
              <a:rPr lang="en-US" b="1" dirty="0" smtClean="0"/>
              <a:t>months</a:t>
            </a:r>
            <a:endParaRPr lang="en-US" b="1" dirty="0"/>
          </a:p>
          <a:p>
            <a:pPr>
              <a:lnSpc>
                <a:spcPct val="80000"/>
              </a:lnSpc>
            </a:pPr>
            <a:r>
              <a:rPr lang="en-US" dirty="0"/>
              <a:t>T</a:t>
            </a:r>
            <a:r>
              <a:rPr lang="en-US" dirty="0" smtClean="0"/>
              <a:t>he </a:t>
            </a:r>
            <a:r>
              <a:rPr lang="en-US" dirty="0"/>
              <a:t>vehicle is not undergoing repairs during lay-up as a result of an event giving rise to a claim under the policy </a:t>
            </a:r>
            <a:endParaRPr lang="en-US" dirty="0" smtClean="0"/>
          </a:p>
          <a:p>
            <a:pPr>
              <a:lnSpc>
                <a:spcPct val="80000"/>
              </a:lnSpc>
            </a:pPr>
            <a:r>
              <a:rPr lang="en-US" dirty="0" smtClean="0"/>
              <a:t>Previous </a:t>
            </a:r>
            <a:r>
              <a:rPr lang="en-US" dirty="0"/>
              <a:t>notice in writing has been given to the insurer by recorded </a:t>
            </a:r>
            <a:r>
              <a:rPr lang="en-US" dirty="0" smtClean="0"/>
              <a:t>delivery</a:t>
            </a:r>
            <a:endParaRPr lang="en-US" dirty="0"/>
          </a:p>
          <a:p>
            <a:pPr>
              <a:lnSpc>
                <a:spcPct val="80000"/>
              </a:lnSpc>
            </a:pPr>
            <a:r>
              <a:rPr lang="en-US" dirty="0"/>
              <a:t>T</a:t>
            </a:r>
            <a:r>
              <a:rPr lang="en-US" dirty="0" smtClean="0"/>
              <a:t>he </a:t>
            </a:r>
            <a:r>
              <a:rPr lang="en-US" dirty="0"/>
              <a:t>certificate of insurance has been returned to the insurer </a:t>
            </a:r>
          </a:p>
          <a:p>
            <a:pPr>
              <a:lnSpc>
                <a:spcPct val="80000"/>
              </a:lnSpc>
            </a:pPr>
            <a:r>
              <a:rPr lang="en-US" dirty="0"/>
              <a:t>T</a:t>
            </a:r>
            <a:r>
              <a:rPr lang="en-US" dirty="0" smtClean="0"/>
              <a:t>he </a:t>
            </a:r>
            <a:r>
              <a:rPr lang="en-US" dirty="0"/>
              <a:t>period of lay-up / suspension of policy shall not extend beyond twelve months from the expiry date of the policy period in which the lay-up has commenced</a:t>
            </a:r>
          </a:p>
          <a:p>
            <a:pPr>
              <a:lnSpc>
                <a:spcPct val="80000"/>
              </a:lnSpc>
            </a:pPr>
            <a:r>
              <a:rPr lang="en-US" dirty="0"/>
              <a:t>T</a:t>
            </a:r>
            <a:r>
              <a:rPr lang="en-US" dirty="0" smtClean="0"/>
              <a:t>he </a:t>
            </a:r>
            <a:r>
              <a:rPr lang="en-US" dirty="0"/>
              <a:t>insured will be required to pay Rs.15/- towards administrative costs</a:t>
            </a:r>
          </a:p>
          <a:p>
            <a:pPr>
              <a:lnSpc>
                <a:spcPct val="80000"/>
              </a:lnSpc>
            </a:pPr>
            <a:r>
              <a:rPr lang="en-US" b="1" dirty="0"/>
              <a:t>Not applicable to trailers and vehicles used for hire or reward or for Motor Trade purpose, except when the permits for vehicles are temporarily withheld or suspended by the Government</a:t>
            </a:r>
          </a:p>
          <a:p>
            <a:endParaRPr lang="en-IN" dirty="0"/>
          </a:p>
        </p:txBody>
      </p:sp>
    </p:spTree>
    <p:extLst>
      <p:ext uri="{BB962C8B-B14F-4D97-AF65-F5344CB8AC3E}">
        <p14:creationId xmlns:p14="http://schemas.microsoft.com/office/powerpoint/2010/main" val="9851642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34</a:t>
            </a:r>
            <a:endParaRPr lang="en-IN" b="1" dirty="0"/>
          </a:p>
        </p:txBody>
      </p:sp>
      <p:sp>
        <p:nvSpPr>
          <p:cNvPr id="3" name="Content Placeholder 2"/>
          <p:cNvSpPr>
            <a:spLocks noGrp="1"/>
          </p:cNvSpPr>
          <p:nvPr>
            <p:ph idx="1"/>
          </p:nvPr>
        </p:nvSpPr>
        <p:spPr/>
        <p:txBody>
          <a:bodyPr/>
          <a:lstStyle/>
          <a:p>
            <a:pPr>
              <a:lnSpc>
                <a:spcPct val="80000"/>
              </a:lnSpc>
            </a:pPr>
            <a:r>
              <a:rPr lang="en-US" dirty="0"/>
              <a:t>It is not permissible to insure any vehicle in the name of an insured not conforming to the name recorded as owner of the vehicle in the vehicle registration document, </a:t>
            </a:r>
            <a:r>
              <a:rPr lang="en-US" dirty="0" smtClean="0"/>
              <a:t>excepting</a:t>
            </a:r>
          </a:p>
          <a:p>
            <a:pPr marL="571500" indent="-127000">
              <a:lnSpc>
                <a:spcPct val="80000"/>
              </a:lnSpc>
              <a:buFont typeface="+mj-lt"/>
              <a:buAutoNum type="romanUcPeriod"/>
              <a:tabLst>
                <a:tab pos="1169988" algn="l"/>
              </a:tabLst>
            </a:pPr>
            <a:r>
              <a:rPr lang="en-US" dirty="0" smtClean="0"/>
              <a:t>in </a:t>
            </a:r>
            <a:r>
              <a:rPr lang="en-US" dirty="0"/>
              <a:t>case of temporary </a:t>
            </a:r>
            <a:r>
              <a:rPr lang="en-US" dirty="0" smtClean="0"/>
              <a:t>substitution</a:t>
            </a:r>
          </a:p>
          <a:p>
            <a:pPr marL="571500" indent="-127000">
              <a:lnSpc>
                <a:spcPct val="80000"/>
              </a:lnSpc>
              <a:buFont typeface="+mj-lt"/>
              <a:buAutoNum type="romanUcPeriod"/>
              <a:tabLst>
                <a:tab pos="1169988" algn="l"/>
              </a:tabLst>
            </a:pPr>
            <a:r>
              <a:rPr lang="en-US" dirty="0" smtClean="0"/>
              <a:t>in </a:t>
            </a:r>
            <a:r>
              <a:rPr lang="en-US" dirty="0"/>
              <a:t>respect of Motor Trade Risk, or </a:t>
            </a:r>
            <a:endParaRPr lang="en-US" dirty="0" smtClean="0"/>
          </a:p>
          <a:p>
            <a:pPr marL="571500" indent="-127000">
              <a:lnSpc>
                <a:spcPct val="80000"/>
              </a:lnSpc>
              <a:buFont typeface="+mj-lt"/>
              <a:buAutoNum type="romanUcPeriod"/>
              <a:tabLst>
                <a:tab pos="1169988" algn="l"/>
              </a:tabLst>
            </a:pPr>
            <a:r>
              <a:rPr lang="en-US" dirty="0" smtClean="0"/>
              <a:t> </a:t>
            </a:r>
            <a:r>
              <a:rPr lang="en-US" dirty="0"/>
              <a:t>as provided in General Regulation 19, 20 and 21 </a:t>
            </a:r>
          </a:p>
          <a:p>
            <a:endParaRPr lang="en-IN" dirty="0"/>
          </a:p>
        </p:txBody>
      </p:sp>
    </p:spTree>
    <p:extLst>
      <p:ext uri="{BB962C8B-B14F-4D97-AF65-F5344CB8AC3E}">
        <p14:creationId xmlns:p14="http://schemas.microsoft.com/office/powerpoint/2010/main" val="22209418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33369"/>
          </a:xfrm>
        </p:spPr>
        <p:txBody>
          <a:bodyPr/>
          <a:lstStyle/>
          <a:p>
            <a:r>
              <a:rPr lang="en-IN" b="1" dirty="0" smtClean="0"/>
              <a:t>GR 36A</a:t>
            </a:r>
            <a:endParaRPr lang="en-IN" b="1" dirty="0"/>
          </a:p>
        </p:txBody>
      </p:sp>
      <p:sp>
        <p:nvSpPr>
          <p:cNvPr id="3" name="Content Placeholder 2"/>
          <p:cNvSpPr>
            <a:spLocks noGrp="1"/>
          </p:cNvSpPr>
          <p:nvPr>
            <p:ph idx="1"/>
          </p:nvPr>
        </p:nvSpPr>
        <p:spPr>
          <a:xfrm>
            <a:off x="838200" y="1398494"/>
            <a:ext cx="10515600" cy="4778469"/>
          </a:xfrm>
        </p:spPr>
        <p:txBody>
          <a:bodyPr/>
          <a:lstStyle/>
          <a:p>
            <a:r>
              <a:rPr lang="en-IN" dirty="0" smtClean="0"/>
              <a:t>The owner-driver of the vehicle is to be compulsorily given a PA cover, known as </a:t>
            </a:r>
            <a:r>
              <a:rPr lang="en-IN" b="1" dirty="0" smtClean="0"/>
              <a:t>Compulsory Personal Accident (CPA) Cover for Owner-Driver</a:t>
            </a:r>
          </a:p>
          <a:p>
            <a:r>
              <a:rPr lang="en-IN" b="1" dirty="0" smtClean="0"/>
              <a:t>CPA cover is not applicable for Motor Trade Policies</a:t>
            </a:r>
          </a:p>
          <a:p>
            <a:r>
              <a:rPr lang="en-IN" dirty="0" smtClean="0"/>
              <a:t>Owner-Driver is the registered owner of the insured vehicle who holds a valid and effective DL</a:t>
            </a:r>
          </a:p>
          <a:p>
            <a:r>
              <a:rPr lang="en-IN" dirty="0" smtClean="0"/>
              <a:t>Cover is effective for Owner-Driver when:</a:t>
            </a:r>
          </a:p>
          <a:p>
            <a:pPr marL="571500" indent="-207963">
              <a:buFont typeface="+mj-lt"/>
              <a:buAutoNum type="romanUcPeriod"/>
            </a:pPr>
            <a:r>
              <a:rPr lang="en-IN" dirty="0" smtClean="0"/>
              <a:t>He is driving the vehicle</a:t>
            </a:r>
          </a:p>
          <a:p>
            <a:pPr marL="571500" indent="-207963">
              <a:buFont typeface="+mj-lt"/>
              <a:buAutoNum type="romanUcPeriod"/>
            </a:pPr>
            <a:r>
              <a:rPr lang="en-IN" dirty="0" smtClean="0"/>
              <a:t>He is mounting into or dismounting from the vehicle</a:t>
            </a:r>
          </a:p>
          <a:p>
            <a:pPr marL="571500" indent="-207963">
              <a:buFont typeface="+mj-lt"/>
              <a:buAutoNum type="romanUcPeriod"/>
            </a:pPr>
            <a:r>
              <a:rPr lang="en-IN" dirty="0" smtClean="0"/>
              <a:t>Travelling in insured vehicle as a co-driver</a:t>
            </a:r>
          </a:p>
          <a:p>
            <a:endParaRPr lang="en-IN" b="1" dirty="0"/>
          </a:p>
        </p:txBody>
      </p:sp>
    </p:spTree>
    <p:extLst>
      <p:ext uri="{BB962C8B-B14F-4D97-AF65-F5344CB8AC3E}">
        <p14:creationId xmlns:p14="http://schemas.microsoft.com/office/powerpoint/2010/main" val="41323681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36A (</a:t>
            </a:r>
            <a:r>
              <a:rPr lang="en-IN" b="1" dirty="0" err="1" smtClean="0"/>
              <a:t>Cont.d</a:t>
            </a:r>
            <a:r>
              <a:rPr lang="en-IN" b="1" dirty="0" smtClean="0"/>
              <a:t>)</a:t>
            </a:r>
            <a:endParaRPr lang="en-IN" b="1" dirty="0"/>
          </a:p>
        </p:txBody>
      </p:sp>
      <p:sp>
        <p:nvSpPr>
          <p:cNvPr id="3" name="Content Placeholder 2"/>
          <p:cNvSpPr>
            <a:spLocks noGrp="1"/>
          </p:cNvSpPr>
          <p:nvPr>
            <p:ph idx="1"/>
          </p:nvPr>
        </p:nvSpPr>
        <p:spPr>
          <a:xfrm>
            <a:off x="838200" y="1411941"/>
            <a:ext cx="10515600" cy="4765022"/>
          </a:xfrm>
        </p:spPr>
        <p:txBody>
          <a:bodyPr>
            <a:normAutofit fontScale="92500" lnSpcReduction="20000"/>
          </a:bodyPr>
          <a:lstStyle/>
          <a:p>
            <a:pPr marL="0" indent="0">
              <a:buNone/>
            </a:pPr>
            <a:r>
              <a:rPr lang="en-IN" b="1" dirty="0" smtClean="0"/>
              <a:t>Cover:</a:t>
            </a:r>
          </a:p>
          <a:p>
            <a:pPr marL="631825" indent="-363538">
              <a:buFont typeface="+mj-lt"/>
              <a:buAutoNum type="arabicPeriod"/>
            </a:pPr>
            <a:r>
              <a:rPr lang="en-IN" dirty="0" smtClean="0"/>
              <a:t>100</a:t>
            </a:r>
            <a:r>
              <a:rPr lang="en-IN" dirty="0"/>
              <a:t>% of CSI for Death,  Loss of Two Limbs or sight of both eyes </a:t>
            </a:r>
            <a:r>
              <a:rPr lang="en-IN" dirty="0" smtClean="0"/>
              <a:t>or one </a:t>
            </a:r>
            <a:r>
              <a:rPr lang="en-IN" dirty="0"/>
              <a:t>limb and sight of one eye.  </a:t>
            </a:r>
          </a:p>
          <a:p>
            <a:pPr marL="631825" indent="-363538">
              <a:buFont typeface="+mj-lt"/>
              <a:buAutoNum type="arabicPeriod"/>
            </a:pPr>
            <a:r>
              <a:rPr lang="en-IN" dirty="0" smtClean="0"/>
              <a:t>50</a:t>
            </a:r>
            <a:r>
              <a:rPr lang="en-IN" dirty="0"/>
              <a:t>% of CSI for Loss of one Limb or sight of one eye.</a:t>
            </a:r>
          </a:p>
          <a:p>
            <a:pPr marL="631825" indent="-363538">
              <a:buFont typeface="+mj-lt"/>
              <a:buAutoNum type="arabicPeriod"/>
            </a:pPr>
            <a:r>
              <a:rPr lang="en-IN" dirty="0" smtClean="0"/>
              <a:t>100</a:t>
            </a:r>
            <a:r>
              <a:rPr lang="en-IN" dirty="0"/>
              <a:t>% for Permanent Total Disablement from injuries other than named above</a:t>
            </a:r>
            <a:r>
              <a:rPr lang="en-IN" dirty="0" smtClean="0"/>
              <a:t>.</a:t>
            </a:r>
          </a:p>
          <a:p>
            <a:pPr marL="268287" indent="0">
              <a:buNone/>
            </a:pPr>
            <a:r>
              <a:rPr lang="en-IN" dirty="0"/>
              <a:t> </a:t>
            </a:r>
            <a:r>
              <a:rPr lang="en-IN" dirty="0" smtClean="0"/>
              <a:t>  provided the above occurs within </a:t>
            </a:r>
            <a:r>
              <a:rPr lang="en-IN" b="1" dirty="0" smtClean="0"/>
              <a:t>six calendar months</a:t>
            </a:r>
            <a:r>
              <a:rPr lang="en-IN" dirty="0" smtClean="0"/>
              <a:t> from the injury because of an accident</a:t>
            </a:r>
          </a:p>
          <a:p>
            <a:pPr marL="266700" indent="-266700">
              <a:buNone/>
              <a:tabLst>
                <a:tab pos="174625" algn="l"/>
              </a:tabLst>
            </a:pPr>
            <a:r>
              <a:rPr lang="en-IN" b="1" dirty="0" smtClean="0"/>
              <a:t>Section</a:t>
            </a:r>
          </a:p>
          <a:p>
            <a:pPr>
              <a:tabLst>
                <a:tab pos="174625" algn="l"/>
              </a:tabLst>
            </a:pPr>
            <a:r>
              <a:rPr lang="en-IN" dirty="0" smtClean="0"/>
              <a:t>Section II of Liability Only policy</a:t>
            </a:r>
          </a:p>
          <a:p>
            <a:pPr>
              <a:tabLst>
                <a:tab pos="174625" algn="l"/>
              </a:tabLst>
            </a:pPr>
            <a:r>
              <a:rPr lang="en-IN" dirty="0" smtClean="0"/>
              <a:t>Section III of Private Car Package Policy and Motorised Two Wheeler</a:t>
            </a:r>
          </a:p>
          <a:p>
            <a:pPr>
              <a:tabLst>
                <a:tab pos="174625" algn="l"/>
              </a:tabLst>
            </a:pPr>
            <a:r>
              <a:rPr lang="en-IN" dirty="0" smtClean="0"/>
              <a:t>Section IV of Commercial Vehicles Package Policy</a:t>
            </a:r>
            <a:endParaRPr lang="en-IN" dirty="0"/>
          </a:p>
          <a:p>
            <a:pPr marL="0" indent="0">
              <a:buNone/>
            </a:pPr>
            <a:endParaRPr lang="en-IN" dirty="0"/>
          </a:p>
        </p:txBody>
      </p:sp>
    </p:spTree>
    <p:extLst>
      <p:ext uri="{BB962C8B-B14F-4D97-AF65-F5344CB8AC3E}">
        <p14:creationId xmlns:p14="http://schemas.microsoft.com/office/powerpoint/2010/main" val="9526966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36B</a:t>
            </a:r>
            <a:endParaRPr lang="en-IN" b="1" dirty="0"/>
          </a:p>
        </p:txBody>
      </p:sp>
      <p:sp>
        <p:nvSpPr>
          <p:cNvPr id="3" name="Content Placeholder 2"/>
          <p:cNvSpPr>
            <a:spLocks noGrp="1"/>
          </p:cNvSpPr>
          <p:nvPr>
            <p:ph idx="1"/>
          </p:nvPr>
        </p:nvSpPr>
        <p:spPr>
          <a:xfrm>
            <a:off x="838200" y="1489448"/>
            <a:ext cx="10515600" cy="4351338"/>
          </a:xfrm>
        </p:spPr>
        <p:txBody>
          <a:bodyPr>
            <a:normAutofit fontScale="85000" lnSpcReduction="20000"/>
          </a:bodyPr>
          <a:lstStyle/>
          <a:p>
            <a:r>
              <a:rPr lang="en-IN" b="1" dirty="0" smtClean="0"/>
              <a:t>Maximum Capital Sum Insured is Rs. 2 Lakhs per person</a:t>
            </a:r>
          </a:p>
          <a:p>
            <a:pPr marL="0" indent="0">
              <a:buNone/>
            </a:pPr>
            <a:endParaRPr lang="en-IN" b="1" dirty="0"/>
          </a:p>
          <a:p>
            <a:pPr marL="0" indent="0">
              <a:buNone/>
            </a:pPr>
            <a:r>
              <a:rPr lang="en-IN" b="1" dirty="0" smtClean="0"/>
              <a:t>Private </a:t>
            </a:r>
            <a:r>
              <a:rPr lang="en-IN" b="1" dirty="0"/>
              <a:t>Cars including three wheelers rated as Private cars and motorized two wheelers with or without side car (not for hire or reward)</a:t>
            </a:r>
            <a:endParaRPr lang="en-US" b="1" dirty="0"/>
          </a:p>
          <a:p>
            <a:r>
              <a:rPr lang="en-US" b="1" dirty="0"/>
              <a:t>IMT 15 </a:t>
            </a:r>
            <a:r>
              <a:rPr lang="en-IN" dirty="0"/>
              <a:t>PERSONAL ACCIDENT COVER TO THE INSURED OR ANY NAMED PERSON </a:t>
            </a:r>
            <a:r>
              <a:rPr lang="en-IN" b="1" dirty="0"/>
              <a:t>OTHER THAN PAID DRIVER/ CLEANER</a:t>
            </a:r>
            <a:r>
              <a:rPr lang="en-IN" dirty="0"/>
              <a:t>, </a:t>
            </a:r>
            <a:r>
              <a:rPr lang="en-US" dirty="0"/>
              <a:t>to be used - </a:t>
            </a:r>
            <a:r>
              <a:rPr lang="en-IN" dirty="0"/>
              <a:t>For insured or any named person other than the paid driver and cleaner, </a:t>
            </a:r>
            <a:r>
              <a:rPr lang="en-IN" dirty="0">
                <a:solidFill>
                  <a:srgbClr val="FF0000"/>
                </a:solidFill>
              </a:rPr>
              <a:t>death or disability shall occur with 6 months from </a:t>
            </a:r>
            <a:r>
              <a:rPr lang="en-IN" dirty="0" smtClean="0">
                <a:solidFill>
                  <a:srgbClr val="FF0000"/>
                </a:solidFill>
              </a:rPr>
              <a:t>accident</a:t>
            </a:r>
          </a:p>
          <a:p>
            <a:pPr marL="0" indent="0">
              <a:buNone/>
            </a:pPr>
            <a:endParaRPr lang="en-IN" dirty="0">
              <a:solidFill>
                <a:srgbClr val="FF0000"/>
              </a:solidFill>
            </a:endParaRPr>
          </a:p>
          <a:p>
            <a:r>
              <a:rPr lang="en-US" b="1" dirty="0"/>
              <a:t>IMT 16 </a:t>
            </a:r>
            <a:r>
              <a:rPr lang="en-IN" dirty="0"/>
              <a:t>PERSONAL ACCIDENT TO UNNAMED PASSENGERS </a:t>
            </a:r>
            <a:r>
              <a:rPr lang="en-IN" b="1" dirty="0"/>
              <a:t>OTHER THAN INSURED AND THE PAID DRIVER/ CLEANER</a:t>
            </a:r>
            <a:r>
              <a:rPr lang="en-IN" dirty="0"/>
              <a:t>, </a:t>
            </a:r>
            <a:r>
              <a:rPr lang="en-US" dirty="0"/>
              <a:t>to be used - </a:t>
            </a:r>
            <a:r>
              <a:rPr lang="en-IN" dirty="0"/>
              <a:t>For unnamed passengers </a:t>
            </a:r>
            <a:r>
              <a:rPr lang="en-IN" i="1" dirty="0"/>
              <a:t>limited to the registered carrying capacity </a:t>
            </a:r>
            <a:r>
              <a:rPr lang="en-IN" dirty="0"/>
              <a:t>of the vehicle,</a:t>
            </a:r>
            <a:r>
              <a:rPr lang="en-IN" dirty="0">
                <a:solidFill>
                  <a:srgbClr val="FF0000"/>
                </a:solidFill>
              </a:rPr>
              <a:t> death or disability shall occur with 3 months from accident</a:t>
            </a:r>
          </a:p>
          <a:p>
            <a:pPr marL="0" indent="0">
              <a:buNone/>
            </a:pPr>
            <a:endParaRPr lang="en-IN" dirty="0"/>
          </a:p>
        </p:txBody>
      </p:sp>
    </p:spTree>
    <p:extLst>
      <p:ext uri="{BB962C8B-B14F-4D97-AF65-F5344CB8AC3E}">
        <p14:creationId xmlns:p14="http://schemas.microsoft.com/office/powerpoint/2010/main" val="36029751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36B (</a:t>
            </a:r>
            <a:r>
              <a:rPr lang="en-IN" b="1" dirty="0" err="1" smtClean="0"/>
              <a:t>cont.d</a:t>
            </a:r>
            <a:r>
              <a:rPr lang="en-IN" b="1" dirty="0" smtClean="0"/>
              <a:t>)</a:t>
            </a:r>
            <a:endParaRPr lang="en-IN" b="1" dirty="0"/>
          </a:p>
        </p:txBody>
      </p:sp>
      <p:sp>
        <p:nvSpPr>
          <p:cNvPr id="3" name="Content Placeholder 2"/>
          <p:cNvSpPr>
            <a:spLocks noGrp="1"/>
          </p:cNvSpPr>
          <p:nvPr>
            <p:ph idx="1"/>
          </p:nvPr>
        </p:nvSpPr>
        <p:spPr>
          <a:xfrm>
            <a:off x="838200" y="1435660"/>
            <a:ext cx="10515600" cy="4351338"/>
          </a:xfrm>
        </p:spPr>
        <p:txBody>
          <a:bodyPr/>
          <a:lstStyle/>
          <a:p>
            <a:pPr marL="0" indent="0">
              <a:buNone/>
            </a:pPr>
            <a:r>
              <a:rPr lang="en-IN" b="1" dirty="0"/>
              <a:t>In respect of all classes of vehicles</a:t>
            </a:r>
          </a:p>
          <a:p>
            <a:r>
              <a:rPr lang="en-US" b="1" dirty="0"/>
              <a:t>IMT 17 </a:t>
            </a:r>
            <a:r>
              <a:rPr lang="en-IN" b="1" dirty="0"/>
              <a:t>PERSONAL ACCIDENT COVER TO PAID DRIVERS, CLEANERS AND CONDUCTORS, </a:t>
            </a:r>
            <a:r>
              <a:rPr lang="en-US" b="1" dirty="0"/>
              <a:t>to be used </a:t>
            </a:r>
            <a:r>
              <a:rPr lang="en-US" dirty="0"/>
              <a:t>- For paid drivers, cleaners and conductors, </a:t>
            </a:r>
            <a:r>
              <a:rPr lang="en-IN" dirty="0">
                <a:solidFill>
                  <a:srgbClr val="FF0000"/>
                </a:solidFill>
              </a:rPr>
              <a:t>death or disability shall occur with 6 months from accident</a:t>
            </a:r>
            <a:endParaRPr lang="en-IN" dirty="0"/>
          </a:p>
          <a:p>
            <a:pPr marL="0" indent="0">
              <a:buNone/>
            </a:pPr>
            <a:r>
              <a:rPr lang="en-IN" b="1" dirty="0"/>
              <a:t>In respect of Motorized Two Wheelers with or without side car (used for hire or reward)</a:t>
            </a:r>
          </a:p>
          <a:p>
            <a:r>
              <a:rPr lang="en-US" b="1" dirty="0"/>
              <a:t>IMT 18 </a:t>
            </a:r>
            <a:r>
              <a:rPr lang="en-IN" b="1" dirty="0"/>
              <a:t>PERSONAL ACCIDENT TO UNNAMED HIRER AND UNNAMED PILLION PASSENGERS, </a:t>
            </a:r>
            <a:r>
              <a:rPr lang="en-US" b="1" dirty="0"/>
              <a:t>to be used </a:t>
            </a:r>
            <a:r>
              <a:rPr lang="en-US" dirty="0"/>
              <a:t>– For unnamed hirer/ driver, </a:t>
            </a:r>
            <a:r>
              <a:rPr lang="en-IN" dirty="0">
                <a:solidFill>
                  <a:srgbClr val="FF0000"/>
                </a:solidFill>
              </a:rPr>
              <a:t>death or disability shall occur with 3 months from accident</a:t>
            </a:r>
          </a:p>
          <a:p>
            <a:endParaRPr lang="en-IN" dirty="0"/>
          </a:p>
        </p:txBody>
      </p:sp>
    </p:spTree>
    <p:extLst>
      <p:ext uri="{BB962C8B-B14F-4D97-AF65-F5344CB8AC3E}">
        <p14:creationId xmlns:p14="http://schemas.microsoft.com/office/powerpoint/2010/main" val="10973734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Developments in Compulsory Personal Accident for Owner-Driver</a:t>
            </a:r>
            <a:endParaRPr lang="en-IN" b="1" dirty="0"/>
          </a:p>
        </p:txBody>
      </p:sp>
      <p:sp>
        <p:nvSpPr>
          <p:cNvPr id="3" name="Content Placeholder 2"/>
          <p:cNvSpPr>
            <a:spLocks noGrp="1"/>
          </p:cNvSpPr>
          <p:nvPr>
            <p:ph idx="1"/>
          </p:nvPr>
        </p:nvSpPr>
        <p:spPr/>
        <p:txBody>
          <a:bodyPr>
            <a:normAutofit fontScale="77500" lnSpcReduction="20000"/>
          </a:bodyPr>
          <a:lstStyle/>
          <a:p>
            <a:r>
              <a:rPr lang="en-IN" dirty="0" smtClean="0"/>
              <a:t>Minimum Sum Insured for owner-driver for all classes of vehicle is Rs. 15,00,000/-</a:t>
            </a:r>
          </a:p>
          <a:p>
            <a:r>
              <a:rPr lang="en-IN" dirty="0" smtClean="0"/>
              <a:t>A higher sum insured may be offered through optional covers. Higher Sum Insured may be in multiples of Rs.1,00,000/- or Rs. 5,00,000/-</a:t>
            </a:r>
          </a:p>
          <a:p>
            <a:r>
              <a:rPr lang="en-IN" dirty="0" smtClean="0"/>
              <a:t>For Long Term policies, insured has the option to go for annual CPA cover or long term CPA cover</a:t>
            </a:r>
          </a:p>
          <a:p>
            <a:r>
              <a:rPr lang="en-IN" dirty="0" smtClean="0"/>
              <a:t>Effective from </a:t>
            </a:r>
            <a:r>
              <a:rPr lang="en-IN" b="1" dirty="0" smtClean="0"/>
              <a:t>01.01.2019, </a:t>
            </a:r>
            <a:r>
              <a:rPr lang="en-IN" b="1" u="sng" dirty="0" smtClean="0"/>
              <a:t>Stand Alone Compulsory Personal Accident </a:t>
            </a:r>
            <a:r>
              <a:rPr lang="en-IN" dirty="0" smtClean="0"/>
              <a:t>Cover for owner-driver may be issued</a:t>
            </a:r>
          </a:p>
          <a:p>
            <a:r>
              <a:rPr lang="en-IN" dirty="0" smtClean="0"/>
              <a:t>Insured has the option to choose CPA attached with Motor Policy or Stand Alone CPA</a:t>
            </a:r>
          </a:p>
          <a:p>
            <a:r>
              <a:rPr lang="en-IN" dirty="0" smtClean="0"/>
              <a:t>Coverage under Stand Alone CPA will extend to all vehicles owned by Owner-Driver under the same policy</a:t>
            </a:r>
          </a:p>
          <a:p>
            <a:r>
              <a:rPr lang="en-IN" dirty="0" smtClean="0"/>
              <a:t>Stand Alone CPA is an annual policy</a:t>
            </a:r>
          </a:p>
          <a:p>
            <a:r>
              <a:rPr lang="en-IN" dirty="0" smtClean="0"/>
              <a:t>If owner-driver already has a 24 hours Personal Accident Cover of 15 Lakhs, no separate CPA cover is required to be taken </a:t>
            </a:r>
            <a:endParaRPr lang="en-IN" dirty="0"/>
          </a:p>
        </p:txBody>
      </p:sp>
    </p:spTree>
    <p:extLst>
      <p:ext uri="{BB962C8B-B14F-4D97-AF65-F5344CB8AC3E}">
        <p14:creationId xmlns:p14="http://schemas.microsoft.com/office/powerpoint/2010/main" val="569806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Motor Tariff Sections</a:t>
            </a:r>
            <a:endParaRPr lang="en-IN" b="1" dirty="0"/>
          </a:p>
        </p:txBody>
      </p:sp>
      <p:sp>
        <p:nvSpPr>
          <p:cNvPr id="3" name="Content Placeholder 2"/>
          <p:cNvSpPr>
            <a:spLocks noGrp="1"/>
          </p:cNvSpPr>
          <p:nvPr>
            <p:ph idx="1"/>
          </p:nvPr>
        </p:nvSpPr>
        <p:spPr/>
        <p:txBody>
          <a:bodyPr>
            <a:normAutofit fontScale="92500" lnSpcReduction="10000"/>
          </a:bodyPr>
          <a:lstStyle/>
          <a:p>
            <a:pPr marL="0" indent="0">
              <a:buNone/>
            </a:pPr>
            <a:r>
              <a:rPr lang="en-IN" dirty="0"/>
              <a:t>MOTOR TARIFF CONTAINS 8 SECTIONS : </a:t>
            </a:r>
          </a:p>
          <a:p>
            <a:pPr marL="514350" indent="-514350">
              <a:buFont typeface="+mj-lt"/>
              <a:buAutoNum type="arabicPeriod"/>
            </a:pPr>
            <a:r>
              <a:rPr lang="en-IN" dirty="0" smtClean="0"/>
              <a:t>General </a:t>
            </a:r>
            <a:r>
              <a:rPr lang="en-IN" dirty="0"/>
              <a:t>Regulations </a:t>
            </a:r>
          </a:p>
          <a:p>
            <a:pPr marL="514350" indent="-514350">
              <a:buFont typeface="+mj-lt"/>
              <a:buAutoNum type="arabicPeriod"/>
            </a:pPr>
            <a:r>
              <a:rPr lang="en-IN" dirty="0" smtClean="0"/>
              <a:t>Tariff </a:t>
            </a:r>
            <a:r>
              <a:rPr lang="en-IN" dirty="0"/>
              <a:t>for Private Car </a:t>
            </a:r>
          </a:p>
          <a:p>
            <a:pPr marL="514350" indent="-514350">
              <a:buFont typeface="+mj-lt"/>
              <a:buAutoNum type="arabicPeriod"/>
            </a:pPr>
            <a:r>
              <a:rPr lang="en-IN" dirty="0" smtClean="0"/>
              <a:t>Tariff </a:t>
            </a:r>
            <a:r>
              <a:rPr lang="en-IN" dirty="0"/>
              <a:t>for Motorised Two Wheelers </a:t>
            </a:r>
          </a:p>
          <a:p>
            <a:pPr marL="514350" indent="-514350">
              <a:buFont typeface="+mj-lt"/>
              <a:buAutoNum type="arabicPeriod"/>
            </a:pPr>
            <a:r>
              <a:rPr lang="en-IN" dirty="0" smtClean="0"/>
              <a:t>Tariff </a:t>
            </a:r>
            <a:r>
              <a:rPr lang="en-IN" dirty="0"/>
              <a:t>for Commercial Vehicles. </a:t>
            </a:r>
          </a:p>
          <a:p>
            <a:pPr marL="514350" indent="-514350">
              <a:buFont typeface="+mj-lt"/>
              <a:buAutoNum type="arabicPeriod"/>
            </a:pPr>
            <a:r>
              <a:rPr lang="en-IN" dirty="0" smtClean="0"/>
              <a:t>Proposal forms.</a:t>
            </a:r>
          </a:p>
          <a:p>
            <a:pPr marL="514350" indent="-514350">
              <a:buFont typeface="+mj-lt"/>
              <a:buAutoNum type="arabicPeriod"/>
            </a:pPr>
            <a:r>
              <a:rPr lang="en-IN" dirty="0" smtClean="0"/>
              <a:t>Standard </a:t>
            </a:r>
            <a:r>
              <a:rPr lang="en-IN" dirty="0"/>
              <a:t>wordings in respect of Policy, Certificate of insurance, </a:t>
            </a:r>
            <a:r>
              <a:rPr lang="en-IN" dirty="0" smtClean="0"/>
              <a:t>cover note</a:t>
            </a:r>
            <a:r>
              <a:rPr lang="en-IN" dirty="0"/>
              <a:t>. </a:t>
            </a:r>
            <a:endParaRPr lang="en-IN" dirty="0" smtClean="0"/>
          </a:p>
          <a:p>
            <a:pPr marL="514350" indent="-514350">
              <a:buFont typeface="+mj-lt"/>
              <a:buAutoNum type="arabicPeriod"/>
            </a:pPr>
            <a:r>
              <a:rPr lang="en-IN" dirty="0" smtClean="0"/>
              <a:t>India </a:t>
            </a:r>
            <a:r>
              <a:rPr lang="en-IN" dirty="0"/>
              <a:t>Motor Tariff (IMT) Endorsements. </a:t>
            </a:r>
            <a:endParaRPr lang="en-IN" dirty="0" smtClean="0"/>
          </a:p>
          <a:p>
            <a:pPr marL="514350" indent="-514350">
              <a:buFont typeface="+mj-lt"/>
              <a:buAutoNum type="arabicPeriod"/>
            </a:pPr>
            <a:r>
              <a:rPr lang="en-IN" dirty="0" smtClean="0"/>
              <a:t>Statistical </a:t>
            </a:r>
            <a:r>
              <a:rPr lang="en-IN" dirty="0"/>
              <a:t>codes.</a:t>
            </a:r>
          </a:p>
        </p:txBody>
      </p:sp>
    </p:spTree>
    <p:extLst>
      <p:ext uri="{BB962C8B-B14F-4D97-AF65-F5344CB8AC3E}">
        <p14:creationId xmlns:p14="http://schemas.microsoft.com/office/powerpoint/2010/main" val="5099713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38</a:t>
            </a:r>
            <a:endParaRPr lang="en-IN" b="1" dirty="0"/>
          </a:p>
        </p:txBody>
      </p:sp>
      <p:sp>
        <p:nvSpPr>
          <p:cNvPr id="3" name="Content Placeholder 2"/>
          <p:cNvSpPr>
            <a:spLocks noGrp="1"/>
          </p:cNvSpPr>
          <p:nvPr>
            <p:ph idx="1"/>
          </p:nvPr>
        </p:nvSpPr>
        <p:spPr>
          <a:xfrm>
            <a:off x="838200" y="1479176"/>
            <a:ext cx="10515600" cy="4697787"/>
          </a:xfrm>
        </p:spPr>
        <p:txBody>
          <a:bodyPr/>
          <a:lstStyle/>
          <a:p>
            <a:r>
              <a:rPr lang="en-IN" dirty="0" smtClean="0"/>
              <a:t>Vehicle requisitioned by Government are automatically held covered during the period of requisition without any additional premium</a:t>
            </a:r>
          </a:p>
          <a:p>
            <a:r>
              <a:rPr lang="en-IN" dirty="0" smtClean="0"/>
              <a:t>In the event of loss/damage during the period of requisition, the insurer shall pay the losses/liability in addition to the compensation by the government</a:t>
            </a:r>
            <a:endParaRPr lang="en-IN" dirty="0"/>
          </a:p>
        </p:txBody>
      </p:sp>
    </p:spTree>
    <p:extLst>
      <p:ext uri="{BB962C8B-B14F-4D97-AF65-F5344CB8AC3E}">
        <p14:creationId xmlns:p14="http://schemas.microsoft.com/office/powerpoint/2010/main" val="14947805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39</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74206965"/>
              </p:ext>
            </p:extLst>
          </p:nvPr>
        </p:nvGraphicFramePr>
        <p:xfrm>
          <a:off x="838200" y="1825625"/>
          <a:ext cx="10515600" cy="375412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en-IN" dirty="0" smtClean="0"/>
                        <a:t>CLASS OF VEHICLES</a:t>
                      </a:r>
                      <a:endParaRPr lang="en-IN" dirty="0"/>
                    </a:p>
                  </a:txBody>
                  <a:tcPr/>
                </a:tc>
                <a:tc>
                  <a:txBody>
                    <a:bodyPr/>
                    <a:lstStyle/>
                    <a:p>
                      <a:r>
                        <a:rPr lang="en-IN" dirty="0" smtClean="0"/>
                        <a:t>TPPD COVER</a:t>
                      </a:r>
                      <a:endParaRPr lang="en-IN" dirty="0"/>
                    </a:p>
                  </a:txBody>
                  <a:tcPr/>
                </a:tc>
                <a:tc>
                  <a:txBody>
                    <a:bodyPr/>
                    <a:lstStyle/>
                    <a:p>
                      <a:r>
                        <a:rPr lang="en-IN" dirty="0" smtClean="0"/>
                        <a:t>Premium reduction if</a:t>
                      </a:r>
                      <a:r>
                        <a:rPr lang="en-IN" baseline="0" dirty="0" smtClean="0"/>
                        <a:t> TPPD restricted</a:t>
                      </a:r>
                      <a:r>
                        <a:rPr lang="en-IN" dirty="0" smtClean="0"/>
                        <a:t> to Rs. 6000/-</a:t>
                      </a:r>
                      <a:endParaRPr lang="en-IN" dirty="0"/>
                    </a:p>
                  </a:txBody>
                  <a:tcPr/>
                </a:tc>
              </a:tr>
              <a:tr h="370840">
                <a:tc>
                  <a:txBody>
                    <a:bodyPr/>
                    <a:lstStyle/>
                    <a:p>
                      <a:r>
                        <a:rPr lang="en-IN" dirty="0" smtClean="0"/>
                        <a:t>Private Cars</a:t>
                      </a:r>
                      <a:endParaRPr lang="en-IN" dirty="0"/>
                    </a:p>
                  </a:txBody>
                  <a:tcPr/>
                </a:tc>
                <a:tc>
                  <a:txBody>
                    <a:bodyPr/>
                    <a:lstStyle/>
                    <a:p>
                      <a:r>
                        <a:rPr lang="en-IN" dirty="0" smtClean="0"/>
                        <a:t>Rs. 7.5 Lakhs</a:t>
                      </a:r>
                      <a:endParaRPr lang="en-IN" dirty="0"/>
                    </a:p>
                  </a:txBody>
                  <a:tcPr/>
                </a:tc>
                <a:tc>
                  <a:txBody>
                    <a:bodyPr/>
                    <a:lstStyle/>
                    <a:p>
                      <a:r>
                        <a:rPr lang="en-IN" dirty="0" smtClean="0"/>
                        <a:t>Rs. 100</a:t>
                      </a:r>
                      <a:endParaRPr lang="en-IN" dirty="0"/>
                    </a:p>
                  </a:txBody>
                  <a:tcPr/>
                </a:tc>
              </a:tr>
              <a:tr h="370840">
                <a:tc>
                  <a:txBody>
                    <a:bodyPr/>
                    <a:lstStyle/>
                    <a:p>
                      <a:r>
                        <a:rPr lang="en-IN" dirty="0" smtClean="0"/>
                        <a:t>Commercial vehicles(excluding Taxis, Three wheelers</a:t>
                      </a:r>
                      <a:r>
                        <a:rPr lang="en-IN" baseline="0" dirty="0" smtClean="0"/>
                        <a:t> and Motorised Two Wheelers-Commercial Vehicles</a:t>
                      </a:r>
                      <a:endParaRPr lang="en-IN" dirty="0"/>
                    </a:p>
                  </a:txBody>
                  <a:tcPr/>
                </a:tc>
                <a:tc>
                  <a:txBody>
                    <a:bodyPr/>
                    <a:lstStyle/>
                    <a:p>
                      <a:r>
                        <a:rPr lang="en-IN" dirty="0" smtClean="0"/>
                        <a:t>Rs. 7.5 Lakhs</a:t>
                      </a:r>
                      <a:endParaRPr lang="en-IN" dirty="0"/>
                    </a:p>
                  </a:txBody>
                  <a:tcPr/>
                </a:tc>
                <a:tc>
                  <a:txBody>
                    <a:bodyPr/>
                    <a:lstStyle/>
                    <a:p>
                      <a:r>
                        <a:rPr lang="en-IN" dirty="0" smtClean="0"/>
                        <a:t>Rs. 200</a:t>
                      </a:r>
                      <a:endParaRPr lang="en-IN" dirty="0"/>
                    </a:p>
                  </a:txBody>
                  <a:tcPr/>
                </a:tc>
              </a:tr>
              <a:tr h="370840">
                <a:tc>
                  <a:txBody>
                    <a:bodyPr/>
                    <a:lstStyle/>
                    <a:p>
                      <a:r>
                        <a:rPr lang="en-IN" dirty="0" smtClean="0"/>
                        <a:t>Commercial Vehicles(Three Wheelers and Taxis)</a:t>
                      </a:r>
                      <a:endParaRPr lang="en-IN" dirty="0"/>
                    </a:p>
                  </a:txBody>
                  <a:tcPr/>
                </a:tc>
                <a:tc>
                  <a:txBody>
                    <a:bodyPr/>
                    <a:lstStyle/>
                    <a:p>
                      <a:r>
                        <a:rPr lang="en-IN" dirty="0" smtClean="0"/>
                        <a:t>Rs. 7.5 Lakhs</a:t>
                      </a:r>
                      <a:endParaRPr lang="en-IN" dirty="0"/>
                    </a:p>
                  </a:txBody>
                  <a:tcPr/>
                </a:tc>
                <a:tc>
                  <a:txBody>
                    <a:bodyPr/>
                    <a:lstStyle/>
                    <a:p>
                      <a:r>
                        <a:rPr lang="en-IN" dirty="0" smtClean="0"/>
                        <a:t>Rs. 150</a:t>
                      </a:r>
                      <a:endParaRPr lang="en-IN" dirty="0"/>
                    </a:p>
                  </a:txBody>
                  <a:tcPr/>
                </a:tc>
              </a:tr>
              <a:tr h="370840">
                <a:tc>
                  <a:txBody>
                    <a:bodyPr/>
                    <a:lstStyle/>
                    <a:p>
                      <a:r>
                        <a:rPr lang="en-IN" dirty="0" smtClean="0"/>
                        <a:t>Motorised</a:t>
                      </a:r>
                      <a:r>
                        <a:rPr lang="en-IN" baseline="0" dirty="0" smtClean="0"/>
                        <a:t> Two Wheelers and Motorised Two Wheelers (Commercial)</a:t>
                      </a:r>
                      <a:endParaRPr lang="en-IN" dirty="0"/>
                    </a:p>
                  </a:txBody>
                  <a:tcPr/>
                </a:tc>
                <a:tc>
                  <a:txBody>
                    <a:bodyPr/>
                    <a:lstStyle/>
                    <a:p>
                      <a:r>
                        <a:rPr lang="en-IN" dirty="0" smtClean="0"/>
                        <a:t>Rs. 1 lakh</a:t>
                      </a:r>
                      <a:endParaRPr lang="en-IN" dirty="0"/>
                    </a:p>
                  </a:txBody>
                  <a:tcPr/>
                </a:tc>
                <a:tc>
                  <a:txBody>
                    <a:bodyPr/>
                    <a:lstStyle/>
                    <a:p>
                      <a:r>
                        <a:rPr lang="en-IN" dirty="0" smtClean="0"/>
                        <a:t>Rs. 50</a:t>
                      </a:r>
                      <a:endParaRPr lang="en-IN" dirty="0"/>
                    </a:p>
                  </a:txBody>
                  <a:tcPr/>
                </a:tc>
              </a:tr>
            </a:tbl>
          </a:graphicData>
        </a:graphic>
      </p:graphicFrame>
      <p:sp>
        <p:nvSpPr>
          <p:cNvPr id="6" name="TextBox 5"/>
          <p:cNvSpPr txBox="1"/>
          <p:nvPr/>
        </p:nvSpPr>
        <p:spPr>
          <a:xfrm>
            <a:off x="968188" y="5916706"/>
            <a:ext cx="10529047" cy="369332"/>
          </a:xfrm>
          <a:prstGeom prst="rect">
            <a:avLst/>
          </a:prstGeom>
          <a:noFill/>
        </p:spPr>
        <p:txBody>
          <a:bodyPr wrap="square" rtlCol="0">
            <a:spAutoFit/>
          </a:bodyPr>
          <a:lstStyle/>
          <a:p>
            <a:r>
              <a:rPr lang="en-IN" dirty="0" smtClean="0"/>
              <a:t>Mid term Change of TPPD limit is not permitted</a:t>
            </a:r>
            <a:endParaRPr lang="en-IN" dirty="0"/>
          </a:p>
        </p:txBody>
      </p:sp>
    </p:spTree>
    <p:extLst>
      <p:ext uri="{BB962C8B-B14F-4D97-AF65-F5344CB8AC3E}">
        <p14:creationId xmlns:p14="http://schemas.microsoft.com/office/powerpoint/2010/main" val="35745744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25793"/>
          </a:xfrm>
        </p:spPr>
        <p:txBody>
          <a:bodyPr/>
          <a:lstStyle/>
          <a:p>
            <a:r>
              <a:rPr lang="en-IN" b="1" dirty="0" err="1" smtClean="0"/>
              <a:t>Tarrif</a:t>
            </a:r>
            <a:r>
              <a:rPr lang="en-IN" b="1" dirty="0" smtClean="0"/>
              <a:t> Loadings</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49902702"/>
              </p:ext>
            </p:extLst>
          </p:nvPr>
        </p:nvGraphicFramePr>
        <p:xfrm>
          <a:off x="0" y="1116013"/>
          <a:ext cx="12192000" cy="4942840"/>
        </p:xfrm>
        <a:graphic>
          <a:graphicData uri="http://schemas.openxmlformats.org/drawingml/2006/table">
            <a:tbl>
              <a:tblPr firstRow="1" bandRow="1">
                <a:tableStyleId>{5C22544A-7EE6-4342-B048-85BDC9FD1C3A}</a:tableStyleId>
              </a:tblPr>
              <a:tblGrid>
                <a:gridCol w="823068"/>
                <a:gridCol w="7304932"/>
                <a:gridCol w="4064000"/>
              </a:tblGrid>
              <a:tr h="370840">
                <a:tc>
                  <a:txBody>
                    <a:bodyPr/>
                    <a:lstStyle/>
                    <a:p>
                      <a:r>
                        <a:rPr lang="en-IN" dirty="0" smtClean="0"/>
                        <a:t>GR</a:t>
                      </a:r>
                      <a:endParaRPr lang="en-IN" dirty="0"/>
                    </a:p>
                  </a:txBody>
                  <a:tcPr/>
                </a:tc>
                <a:tc>
                  <a:txBody>
                    <a:bodyPr/>
                    <a:lstStyle/>
                    <a:p>
                      <a:r>
                        <a:rPr lang="en-IN" dirty="0" smtClean="0"/>
                        <a:t>Details</a:t>
                      </a:r>
                      <a:endParaRPr lang="en-IN" dirty="0"/>
                    </a:p>
                  </a:txBody>
                  <a:tcPr/>
                </a:tc>
                <a:tc>
                  <a:txBody>
                    <a:bodyPr/>
                    <a:lstStyle/>
                    <a:p>
                      <a:r>
                        <a:rPr lang="en-IN" dirty="0" smtClean="0"/>
                        <a:t>Actionable</a:t>
                      </a:r>
                      <a:endParaRPr lang="en-IN" dirty="0"/>
                    </a:p>
                  </a:txBody>
                  <a:tcPr/>
                </a:tc>
              </a:tr>
              <a:tr h="370840">
                <a:tc>
                  <a:txBody>
                    <a:bodyPr/>
                    <a:lstStyle/>
                    <a:p>
                      <a:r>
                        <a:rPr lang="en-IN" dirty="0" smtClean="0"/>
                        <a:t>37</a:t>
                      </a:r>
                      <a:endParaRPr lang="en-IN" dirty="0"/>
                    </a:p>
                  </a:txBody>
                  <a:tcPr/>
                </a:tc>
                <a:tc>
                  <a:txBody>
                    <a:bodyPr/>
                    <a:lstStyle/>
                    <a:p>
                      <a:r>
                        <a:rPr lang="en-IN" dirty="0" smtClean="0"/>
                        <a:t>Policy issued to cover imported vehicles belonging</a:t>
                      </a:r>
                      <a:r>
                        <a:rPr lang="en-IN" baseline="0" dirty="0" smtClean="0"/>
                        <a:t> to Foreign embassies, High Commission and consulate where import duty is not included in IDV</a:t>
                      </a:r>
                      <a:endParaRPr lang="en-IN" dirty="0"/>
                    </a:p>
                  </a:txBody>
                  <a:tcPr/>
                </a:tc>
                <a:tc>
                  <a:txBody>
                    <a:bodyPr/>
                    <a:lstStyle/>
                    <a:p>
                      <a:r>
                        <a:rPr lang="en-IN" dirty="0" smtClean="0"/>
                        <a:t>Load premium by 30%</a:t>
                      </a:r>
                      <a:endParaRPr lang="en-IN" dirty="0"/>
                    </a:p>
                  </a:txBody>
                  <a:tcPr/>
                </a:tc>
              </a:tr>
              <a:tr h="370840">
                <a:tc>
                  <a:txBody>
                    <a:bodyPr/>
                    <a:lstStyle/>
                    <a:p>
                      <a:r>
                        <a:rPr lang="en-IN" dirty="0" smtClean="0"/>
                        <a:t>41</a:t>
                      </a:r>
                      <a:endParaRPr lang="en-IN" dirty="0"/>
                    </a:p>
                  </a:txBody>
                  <a:tcPr/>
                </a:tc>
                <a:tc>
                  <a:txBody>
                    <a:bodyPr/>
                    <a:lstStyle/>
                    <a:p>
                      <a:r>
                        <a:rPr lang="en-IN" dirty="0" smtClean="0"/>
                        <a:t>Electrical  and Electronic Items fitted in the vehicle but not included in MSP</a:t>
                      </a:r>
                      <a:endParaRPr lang="en-IN" dirty="0"/>
                    </a:p>
                  </a:txBody>
                  <a:tcPr/>
                </a:tc>
                <a:tc>
                  <a:txBody>
                    <a:bodyPr/>
                    <a:lstStyle/>
                    <a:p>
                      <a:r>
                        <a:rPr lang="en-IN" dirty="0" smtClean="0"/>
                        <a:t>Collect additional premium @4% on value of such fittings</a:t>
                      </a:r>
                      <a:endParaRPr lang="en-IN" dirty="0"/>
                    </a:p>
                  </a:txBody>
                  <a:tcPr/>
                </a:tc>
              </a:tr>
              <a:tr h="370840">
                <a:tc>
                  <a:txBody>
                    <a:bodyPr/>
                    <a:lstStyle/>
                    <a:p>
                      <a:r>
                        <a:rPr lang="en-IN" dirty="0" smtClean="0"/>
                        <a:t>42</a:t>
                      </a:r>
                      <a:endParaRPr lang="en-IN" dirty="0"/>
                    </a:p>
                  </a:txBody>
                  <a:tcPr/>
                </a:tc>
                <a:tc>
                  <a:txBody>
                    <a:bodyPr/>
                    <a:lstStyle/>
                    <a:p>
                      <a:pPr marL="342900" indent="-342900">
                        <a:buAutoNum type="alphaLcParenBoth"/>
                      </a:pPr>
                      <a:r>
                        <a:rPr lang="en-IN" dirty="0" smtClean="0"/>
                        <a:t>CNG/LPG fuel kit, where value of such fitment is known</a:t>
                      </a:r>
                    </a:p>
                    <a:p>
                      <a:pPr marL="342900" indent="-342900">
                        <a:buAutoNum type="alphaLcParenBoth"/>
                      </a:pPr>
                      <a:r>
                        <a:rPr lang="en-IN" dirty="0" smtClean="0"/>
                        <a:t>CNG/LPG fuel kit, where value of such fitment is not known</a:t>
                      </a:r>
                      <a:endParaRPr lang="en-IN" dirty="0"/>
                    </a:p>
                  </a:txBody>
                  <a:tcPr/>
                </a:tc>
                <a:tc>
                  <a:txBody>
                    <a:bodyPr/>
                    <a:lstStyle/>
                    <a:p>
                      <a:pPr marL="342900" indent="-342900">
                        <a:buAutoNum type="alphaLcParenBoth"/>
                      </a:pPr>
                      <a:r>
                        <a:rPr lang="en-IN" dirty="0" smtClean="0"/>
                        <a:t>Collect</a:t>
                      </a:r>
                      <a:r>
                        <a:rPr lang="en-IN" baseline="0" dirty="0" smtClean="0"/>
                        <a:t> additional premium @4% on the value of such kit</a:t>
                      </a:r>
                    </a:p>
                    <a:p>
                      <a:pPr marL="342900" indent="-342900">
                        <a:buAutoNum type="alphaLcParenBoth"/>
                      </a:pPr>
                      <a:r>
                        <a:rPr lang="en-IN" baseline="0" dirty="0" smtClean="0"/>
                        <a:t>Load OD premium by 5%</a:t>
                      </a:r>
                    </a:p>
                    <a:p>
                      <a:pPr marL="0" indent="0">
                        <a:buNone/>
                      </a:pPr>
                      <a:r>
                        <a:rPr lang="en-IN" baseline="0" dirty="0" smtClean="0"/>
                        <a:t> Additional Rs. 60/- per vehicle to be charged towards Liability Only Cover</a:t>
                      </a:r>
                    </a:p>
                  </a:txBody>
                  <a:tcPr/>
                </a:tc>
              </a:tr>
              <a:tr h="370840">
                <a:tc>
                  <a:txBody>
                    <a:bodyPr/>
                    <a:lstStyle/>
                    <a:p>
                      <a:r>
                        <a:rPr lang="en-IN" dirty="0" smtClean="0"/>
                        <a:t>43</a:t>
                      </a:r>
                      <a:endParaRPr lang="en-IN" dirty="0"/>
                    </a:p>
                  </a:txBody>
                  <a:tcPr/>
                </a:tc>
                <a:tc>
                  <a:txBody>
                    <a:bodyPr/>
                    <a:lstStyle/>
                    <a:p>
                      <a:r>
                        <a:rPr lang="en-IN" dirty="0" smtClean="0"/>
                        <a:t>Fibre Glass Fuel</a:t>
                      </a:r>
                      <a:r>
                        <a:rPr lang="en-IN" baseline="0" dirty="0" smtClean="0"/>
                        <a:t> Tank</a:t>
                      </a:r>
                      <a:endParaRPr lang="en-IN" dirty="0"/>
                    </a:p>
                  </a:txBody>
                  <a:tcPr/>
                </a:tc>
                <a:tc>
                  <a:txBody>
                    <a:bodyPr/>
                    <a:lstStyle/>
                    <a:p>
                      <a:pPr marL="342900" indent="-342900">
                        <a:buAutoNum type="alphaLcParenBoth"/>
                      </a:pPr>
                      <a:r>
                        <a:rPr lang="en-IN" dirty="0" smtClean="0"/>
                        <a:t>Rs. 100/-</a:t>
                      </a:r>
                      <a:r>
                        <a:rPr lang="en-IN" baseline="0" dirty="0" smtClean="0"/>
                        <a:t> for </a:t>
                      </a:r>
                      <a:r>
                        <a:rPr lang="en-IN" baseline="0" dirty="0" err="1" smtClean="0"/>
                        <a:t>Misc.D</a:t>
                      </a:r>
                      <a:r>
                        <a:rPr lang="en-IN" baseline="0" dirty="0" smtClean="0"/>
                        <a:t> vehicles</a:t>
                      </a:r>
                    </a:p>
                    <a:p>
                      <a:pPr marL="342900" indent="-342900">
                        <a:buAutoNum type="alphaLcParenBoth"/>
                      </a:pPr>
                      <a:r>
                        <a:rPr lang="en-IN" baseline="0" dirty="0" smtClean="0"/>
                        <a:t>Rs. 50/- for all other classes of vehicles</a:t>
                      </a:r>
                      <a:endParaRPr lang="en-IN" dirty="0"/>
                    </a:p>
                  </a:txBody>
                  <a:tcPr/>
                </a:tc>
              </a:tr>
              <a:tr h="370840">
                <a:tc>
                  <a:txBody>
                    <a:bodyPr/>
                    <a:lstStyle/>
                    <a:p>
                      <a:r>
                        <a:rPr lang="en-IN" dirty="0" smtClean="0"/>
                        <a:t>44</a:t>
                      </a:r>
                      <a:endParaRPr lang="en-IN" dirty="0"/>
                    </a:p>
                  </a:txBody>
                  <a:tcPr/>
                </a:tc>
                <a:tc>
                  <a:txBody>
                    <a:bodyPr/>
                    <a:lstStyle/>
                    <a:p>
                      <a:r>
                        <a:rPr lang="en-IN" dirty="0" smtClean="0"/>
                        <a:t>Vehicle used for driving tuition,</a:t>
                      </a:r>
                      <a:r>
                        <a:rPr lang="en-IN" baseline="0" dirty="0" smtClean="0"/>
                        <a:t> having double clutches and brakes with accompanying professional tutor</a:t>
                      </a:r>
                      <a:endParaRPr lang="en-IN" dirty="0"/>
                    </a:p>
                  </a:txBody>
                  <a:tcPr/>
                </a:tc>
                <a:tc>
                  <a:txBody>
                    <a:bodyPr/>
                    <a:lstStyle/>
                    <a:p>
                      <a:pPr marL="0" indent="0">
                        <a:buNone/>
                      </a:pPr>
                      <a:r>
                        <a:rPr lang="en-IN" dirty="0" smtClean="0"/>
                        <a:t>OD section to be loaded by 60%</a:t>
                      </a:r>
                    </a:p>
                    <a:p>
                      <a:pPr marL="0" indent="0">
                        <a:buNone/>
                      </a:pPr>
                      <a:r>
                        <a:rPr lang="en-IN" dirty="0" smtClean="0"/>
                        <a:t>For Two wheelers and Three wheelers,</a:t>
                      </a:r>
                      <a:r>
                        <a:rPr lang="en-IN" baseline="0" dirty="0" smtClean="0"/>
                        <a:t> TP Premium shall also be loaded by 60%</a:t>
                      </a:r>
                      <a:endParaRPr lang="en-IN" dirty="0"/>
                    </a:p>
                  </a:txBody>
                  <a:tcPr/>
                </a:tc>
              </a:tr>
            </a:tbl>
          </a:graphicData>
        </a:graphic>
      </p:graphicFrame>
    </p:spTree>
    <p:extLst>
      <p:ext uri="{BB962C8B-B14F-4D97-AF65-F5344CB8AC3E}">
        <p14:creationId xmlns:p14="http://schemas.microsoft.com/office/powerpoint/2010/main" val="23562242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40</a:t>
            </a:r>
            <a:endParaRPr lang="en-IN" b="1" dirty="0"/>
          </a:p>
        </p:txBody>
      </p:sp>
      <p:pic>
        <p:nvPicPr>
          <p:cNvPr id="4" name="Content Placeholder 3"/>
          <p:cNvPicPr>
            <a:picLocks noGrp="1" noChangeAspect="1"/>
          </p:cNvPicPr>
          <p:nvPr>
            <p:ph idx="1"/>
          </p:nvPr>
        </p:nvPicPr>
        <p:blipFill>
          <a:blip r:embed="rId2"/>
          <a:stretch>
            <a:fillRect/>
          </a:stretch>
        </p:blipFill>
        <p:spPr>
          <a:xfrm>
            <a:off x="838200" y="1358152"/>
            <a:ext cx="9300882" cy="5123329"/>
          </a:xfrm>
          <a:prstGeom prst="rect">
            <a:avLst/>
          </a:prstGeom>
        </p:spPr>
      </p:pic>
    </p:spTree>
    <p:extLst>
      <p:ext uri="{BB962C8B-B14F-4D97-AF65-F5344CB8AC3E}">
        <p14:creationId xmlns:p14="http://schemas.microsoft.com/office/powerpoint/2010/main" val="17877046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IMT 21 and IMT 23</a:t>
            </a:r>
            <a:endParaRPr lang="en-IN" b="1" dirty="0"/>
          </a:p>
        </p:txBody>
      </p:sp>
      <p:sp>
        <p:nvSpPr>
          <p:cNvPr id="3" name="Content Placeholder 2"/>
          <p:cNvSpPr>
            <a:spLocks noGrp="1"/>
          </p:cNvSpPr>
          <p:nvPr>
            <p:ph idx="1"/>
          </p:nvPr>
        </p:nvSpPr>
        <p:spPr/>
        <p:txBody>
          <a:bodyPr>
            <a:normAutofit fontScale="92500" lnSpcReduction="10000"/>
          </a:bodyPr>
          <a:lstStyle/>
          <a:p>
            <a:r>
              <a:rPr lang="en-IN" dirty="0" smtClean="0"/>
              <a:t>IMT 21 is used for application of compulsory excess for all commercial vehicles excluding Taxis and Motorised Two Wheelers</a:t>
            </a:r>
          </a:p>
          <a:p>
            <a:r>
              <a:rPr lang="en-IN" b="1" dirty="0" smtClean="0"/>
              <a:t>Special Exclusion</a:t>
            </a:r>
            <a:r>
              <a:rPr lang="en-IN" dirty="0" smtClean="0"/>
              <a:t>: </a:t>
            </a:r>
            <a:br>
              <a:rPr lang="en-IN" dirty="0" smtClean="0"/>
            </a:br>
            <a:r>
              <a:rPr lang="en-GB" dirty="0"/>
              <a:t>Except in the case of Total Loss of the vehicle insured, the insurer shall not be liable under Section I of the policy for loss of or damage to lamps tyres tubes mudguards bonnet side parts bumpers and paint work.</a:t>
            </a:r>
            <a:endParaRPr lang="en-IN" dirty="0"/>
          </a:p>
          <a:p>
            <a:r>
              <a:rPr lang="en-GB" dirty="0"/>
              <a:t>Exclusions under (a) of Endorsement - 21 may be reinstated in cover by payment of additional premium @15% of the total gross OD premium (before application of any discount) and </a:t>
            </a:r>
            <a:r>
              <a:rPr lang="en-GB" i="1" dirty="0"/>
              <a:t>Endorsement -23</a:t>
            </a:r>
            <a:r>
              <a:rPr lang="en-GB" dirty="0"/>
              <a:t> is to be used for such reinstatement of excluded cover. </a:t>
            </a:r>
            <a:r>
              <a:rPr lang="en-GB" dirty="0" smtClean="0"/>
              <a:t>Besides, depreciation on these parts, </a:t>
            </a:r>
            <a:r>
              <a:rPr lang="en-US" dirty="0" smtClean="0"/>
              <a:t>I</a:t>
            </a:r>
            <a:r>
              <a:rPr lang="en-IN" dirty="0" err="1"/>
              <a:t>nsured</a:t>
            </a:r>
            <a:r>
              <a:rPr lang="en-IN" dirty="0"/>
              <a:t> shall also bear 50% of the assessed loss in respect of each and every claim </a:t>
            </a:r>
          </a:p>
          <a:p>
            <a:pPr lvl="0"/>
            <a:endParaRPr lang="en-IN" dirty="0"/>
          </a:p>
          <a:p>
            <a:endParaRPr lang="en-IN" dirty="0"/>
          </a:p>
        </p:txBody>
      </p:sp>
    </p:spTree>
    <p:extLst>
      <p:ext uri="{BB962C8B-B14F-4D97-AF65-F5344CB8AC3E}">
        <p14:creationId xmlns:p14="http://schemas.microsoft.com/office/powerpoint/2010/main" val="37502246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45A and GR 45B</a:t>
            </a:r>
            <a:endParaRPr lang="en-IN" b="1" dirty="0"/>
          </a:p>
        </p:txBody>
      </p:sp>
      <p:sp>
        <p:nvSpPr>
          <p:cNvPr id="3" name="Content Placeholder 2"/>
          <p:cNvSpPr>
            <a:spLocks noGrp="1"/>
          </p:cNvSpPr>
          <p:nvPr>
            <p:ph idx="1"/>
          </p:nvPr>
        </p:nvSpPr>
        <p:spPr/>
        <p:txBody>
          <a:bodyPr>
            <a:normAutofit fontScale="85000" lnSpcReduction="10000"/>
          </a:bodyPr>
          <a:lstStyle/>
          <a:p>
            <a:r>
              <a:rPr lang="en-IN" dirty="0" smtClean="0"/>
              <a:t>Restricted covers are Fire and/or Theft AND Liability Only and Fire and/or Theft</a:t>
            </a:r>
          </a:p>
          <a:p>
            <a:r>
              <a:rPr lang="en-IN" dirty="0" smtClean="0"/>
              <a:t>Annual policies given to vehicle which will be in garage and not in use</a:t>
            </a:r>
          </a:p>
          <a:p>
            <a:r>
              <a:rPr lang="en-IN" dirty="0" smtClean="0"/>
              <a:t>Not to be allowed for Misc. D, E, F, G class of vehicles</a:t>
            </a:r>
          </a:p>
          <a:p>
            <a:r>
              <a:rPr lang="en-IN" dirty="0" smtClean="0"/>
              <a:t>Additional premium to be paid for:</a:t>
            </a:r>
          </a:p>
          <a:p>
            <a:pPr marL="901700" indent="-514350">
              <a:buFont typeface="+mj-lt"/>
              <a:buAutoNum type="alphaLcParenR"/>
            </a:pPr>
            <a:r>
              <a:rPr lang="en-IN" dirty="0" smtClean="0"/>
              <a:t>Electrical and Electronic Fittings</a:t>
            </a:r>
          </a:p>
          <a:p>
            <a:pPr marL="901700" indent="-514350">
              <a:buFont typeface="+mj-lt"/>
              <a:buAutoNum type="alphaLcParenR"/>
            </a:pPr>
            <a:r>
              <a:rPr lang="en-IN" dirty="0" smtClean="0"/>
              <a:t>CNG /LPG bi-fuel kit</a:t>
            </a:r>
          </a:p>
          <a:p>
            <a:pPr marL="901700" indent="-514350">
              <a:buFont typeface="+mj-lt"/>
              <a:buAutoNum type="alphaLcParenR"/>
            </a:pPr>
            <a:r>
              <a:rPr lang="en-IN" dirty="0" smtClean="0"/>
              <a:t>Compulsory PA to owner/driver</a:t>
            </a:r>
          </a:p>
          <a:p>
            <a:pPr marL="188913" indent="-188913"/>
            <a:r>
              <a:rPr lang="en-IN" dirty="0" smtClean="0"/>
              <a:t>Discounts may be granted if insured chooses to go for voluntary deductibles in respect of vehicles rateable under </a:t>
            </a:r>
            <a:r>
              <a:rPr lang="en-IN" dirty="0"/>
              <a:t>P</a:t>
            </a:r>
            <a:r>
              <a:rPr lang="en-IN" dirty="0" smtClean="0"/>
              <a:t>rivate Car/two Wheelers</a:t>
            </a:r>
          </a:p>
          <a:p>
            <a:pPr marL="188913" indent="-188913"/>
            <a:r>
              <a:rPr lang="en-IN" dirty="0" smtClean="0"/>
              <a:t>NCB not to be allowed for Fire and /or Theft risk. It is allowed for Liability Only and Fire and/or Theft Risk.</a:t>
            </a:r>
          </a:p>
        </p:txBody>
      </p:sp>
    </p:spTree>
    <p:extLst>
      <p:ext uri="{BB962C8B-B14F-4D97-AF65-F5344CB8AC3E}">
        <p14:creationId xmlns:p14="http://schemas.microsoft.com/office/powerpoint/2010/main" val="293564537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Minimum Towing Charges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18056640"/>
              </p:ext>
            </p:extLst>
          </p:nvPr>
        </p:nvGraphicFramePr>
        <p:xfrm>
          <a:off x="838200" y="1825625"/>
          <a:ext cx="10515600" cy="202692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en-IN" dirty="0" smtClean="0"/>
                        <a:t>Class of vehicles</a:t>
                      </a:r>
                      <a:endParaRPr lang="en-IN" dirty="0"/>
                    </a:p>
                  </a:txBody>
                  <a:tcPr/>
                </a:tc>
                <a:tc>
                  <a:txBody>
                    <a:bodyPr/>
                    <a:lstStyle/>
                    <a:p>
                      <a:r>
                        <a:rPr lang="en-IN" dirty="0" smtClean="0"/>
                        <a:t>Minimum Towing Charges</a:t>
                      </a:r>
                      <a:endParaRPr lang="en-IN" dirty="0"/>
                    </a:p>
                  </a:txBody>
                  <a:tcPr/>
                </a:tc>
              </a:tr>
              <a:tr h="370840">
                <a:tc>
                  <a:txBody>
                    <a:bodyPr/>
                    <a:lstStyle/>
                    <a:p>
                      <a:r>
                        <a:rPr lang="en-IN" dirty="0" smtClean="0"/>
                        <a:t>Private Car</a:t>
                      </a:r>
                      <a:endParaRPr lang="en-IN" dirty="0"/>
                    </a:p>
                  </a:txBody>
                  <a:tcPr/>
                </a:tc>
                <a:tc>
                  <a:txBody>
                    <a:bodyPr/>
                    <a:lstStyle/>
                    <a:p>
                      <a:r>
                        <a:rPr lang="en-IN" dirty="0" smtClean="0"/>
                        <a:t>Rs. 1,500/-</a:t>
                      </a:r>
                      <a:endParaRPr lang="en-IN" dirty="0"/>
                    </a:p>
                  </a:txBody>
                  <a:tcPr/>
                </a:tc>
              </a:tr>
              <a:tr h="370840">
                <a:tc>
                  <a:txBody>
                    <a:bodyPr/>
                    <a:lstStyle/>
                    <a:p>
                      <a:r>
                        <a:rPr lang="en-IN" dirty="0" smtClean="0"/>
                        <a:t>Two Wheelers</a:t>
                      </a:r>
                      <a:endParaRPr lang="en-IN" dirty="0"/>
                    </a:p>
                  </a:txBody>
                  <a:tcPr/>
                </a:tc>
                <a:tc>
                  <a:txBody>
                    <a:bodyPr/>
                    <a:lstStyle/>
                    <a:p>
                      <a:r>
                        <a:rPr lang="en-IN" dirty="0" smtClean="0"/>
                        <a:t>Rs.     300/-</a:t>
                      </a:r>
                      <a:endParaRPr lang="en-IN" dirty="0"/>
                    </a:p>
                  </a:txBody>
                  <a:tcPr/>
                </a:tc>
              </a:tr>
              <a:tr h="370840">
                <a:tc>
                  <a:txBody>
                    <a:bodyPr/>
                    <a:lstStyle/>
                    <a:p>
                      <a:r>
                        <a:rPr lang="en-IN" dirty="0" smtClean="0"/>
                        <a:t>Commercial Vehicles</a:t>
                      </a:r>
                      <a:endParaRPr lang="en-IN" dirty="0"/>
                    </a:p>
                  </a:txBody>
                  <a:tcPr/>
                </a:tc>
                <a:tc>
                  <a:txBody>
                    <a:bodyPr/>
                    <a:lstStyle/>
                    <a:p>
                      <a:r>
                        <a:rPr lang="en-IN" dirty="0" smtClean="0"/>
                        <a:t>Rs. 1,500/- for Taxis</a:t>
                      </a:r>
                    </a:p>
                    <a:p>
                      <a:r>
                        <a:rPr lang="en-IN" dirty="0" smtClean="0"/>
                        <a:t>Rs. 750/- for Three</a:t>
                      </a:r>
                      <a:r>
                        <a:rPr lang="en-IN" baseline="0" dirty="0" smtClean="0"/>
                        <a:t> Wheelers</a:t>
                      </a:r>
                    </a:p>
                    <a:p>
                      <a:r>
                        <a:rPr lang="en-IN" baseline="0" dirty="0" smtClean="0"/>
                        <a:t>Rs. 2,500/- for other commercial vehicles</a:t>
                      </a:r>
                      <a:endParaRPr lang="en-IN" dirty="0"/>
                    </a:p>
                  </a:txBody>
                  <a:tcPr/>
                </a:tc>
              </a:tr>
            </a:tbl>
          </a:graphicData>
        </a:graphic>
      </p:graphicFrame>
    </p:spTree>
    <p:extLst>
      <p:ext uri="{BB962C8B-B14F-4D97-AF65-F5344CB8AC3E}">
        <p14:creationId xmlns:p14="http://schemas.microsoft.com/office/powerpoint/2010/main" val="22707937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IN" b="1" dirty="0" smtClean="0"/>
              <a:t>GR 47</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8740544"/>
              </p:ext>
            </p:extLst>
          </p:nvPr>
        </p:nvGraphicFramePr>
        <p:xfrm>
          <a:off x="0" y="995082"/>
          <a:ext cx="12290613" cy="5813425"/>
        </p:xfrm>
        <a:graphic>
          <a:graphicData uri="http://schemas.openxmlformats.org/drawingml/2006/table">
            <a:tbl>
              <a:tblPr firstRow="1" firstCol="1" bandRow="1">
                <a:tableStyleId>{5C22544A-7EE6-4342-B048-85BDC9FD1C3A}</a:tableStyleId>
              </a:tblPr>
              <a:tblGrid>
                <a:gridCol w="4095897"/>
                <a:gridCol w="4097358"/>
                <a:gridCol w="4097358"/>
              </a:tblGrid>
              <a:tr h="704673">
                <a:tc>
                  <a:txBody>
                    <a:bodyPr/>
                    <a:lstStyle/>
                    <a:p>
                      <a:pPr algn="ctr">
                        <a:lnSpc>
                          <a:spcPct val="150000"/>
                        </a:lnSpc>
                        <a:spcAft>
                          <a:spcPts val="0"/>
                        </a:spcAft>
                      </a:pPr>
                      <a:r>
                        <a:rPr lang="en-GB" sz="1800" dirty="0">
                          <a:effectLst/>
                        </a:rPr>
                        <a:t>Vehicles</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ctr">
                        <a:lnSpc>
                          <a:spcPct val="150000"/>
                        </a:lnSpc>
                        <a:spcAft>
                          <a:spcPts val="0"/>
                        </a:spcAft>
                      </a:pPr>
                      <a:r>
                        <a:rPr lang="en-US" sz="1800" dirty="0">
                          <a:effectLst/>
                        </a:rPr>
                        <a:t>Additional towing charges opted for over and above the limit prescribed in the policy</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ctr">
                        <a:lnSpc>
                          <a:spcPct val="150000"/>
                        </a:lnSpc>
                        <a:spcAft>
                          <a:spcPts val="0"/>
                        </a:spcAft>
                      </a:pPr>
                      <a:r>
                        <a:rPr lang="en-US" sz="1800" dirty="0">
                          <a:effectLst/>
                        </a:rPr>
                        <a:t>Premium chargeable on the additional amount opted for</a:t>
                      </a:r>
                      <a:endParaRPr lang="en-IN" sz="18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r>
              <a:tr h="362942">
                <a:tc>
                  <a:txBody>
                    <a:bodyPr/>
                    <a:lstStyle/>
                    <a:p>
                      <a:pPr>
                        <a:lnSpc>
                          <a:spcPct val="105000"/>
                        </a:lnSpc>
                        <a:spcAft>
                          <a:spcPts val="0"/>
                        </a:spcAft>
                      </a:pPr>
                      <a:r>
                        <a:rPr lang="en-US" sz="1600" dirty="0">
                          <a:effectLst/>
                        </a:rPr>
                        <a:t>Private cars</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a:effectLst/>
                        </a:rPr>
                        <a:t>Upto Rs. 1,500/-</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a:effectLst/>
                        </a:rPr>
                        <a:t>5% on the additional amount opted</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r>
              <a:tr h="362942">
                <a:tc>
                  <a:txBody>
                    <a:bodyPr/>
                    <a:lstStyle/>
                    <a:p>
                      <a:pPr>
                        <a:lnSpc>
                          <a:spcPct val="105000"/>
                        </a:lnSpc>
                        <a:spcAft>
                          <a:spcPts val="0"/>
                        </a:spcAft>
                      </a:pPr>
                      <a:r>
                        <a:rPr lang="en-US" sz="1600" dirty="0">
                          <a:effectLst/>
                        </a:rPr>
                        <a:t>Two Wheelers</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a:effectLst/>
                        </a:rPr>
                        <a:t>Upto Rs. 300/-</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a:effectLst/>
                        </a:rPr>
                        <a:t>5% on the additional amount opted </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r>
              <a:tr h="181470">
                <a:tc gridSpan="3">
                  <a:txBody>
                    <a:bodyPr/>
                    <a:lstStyle/>
                    <a:p>
                      <a:pPr algn="ctr">
                        <a:lnSpc>
                          <a:spcPct val="105000"/>
                        </a:lnSpc>
                        <a:spcAft>
                          <a:spcPts val="0"/>
                        </a:spcAft>
                      </a:pPr>
                      <a:r>
                        <a:rPr lang="en-US" sz="1600" dirty="0">
                          <a:effectLst/>
                        </a:rPr>
                        <a:t>Commercial vehicles (Other than vehicles covered under Motor Trade Policies)</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hMerge="1">
                  <a:txBody>
                    <a:bodyPr/>
                    <a:lstStyle/>
                    <a:p>
                      <a:endParaRPr lang="en-IN"/>
                    </a:p>
                  </a:txBody>
                  <a:tcPr/>
                </a:tc>
                <a:tc hMerge="1">
                  <a:txBody>
                    <a:bodyPr/>
                    <a:lstStyle/>
                    <a:p>
                      <a:endParaRPr lang="en-IN"/>
                    </a:p>
                  </a:txBody>
                  <a:tcPr/>
                </a:tc>
              </a:tr>
              <a:tr h="362942">
                <a:tc rowSpan="3">
                  <a:txBody>
                    <a:bodyPr/>
                    <a:lstStyle/>
                    <a:p>
                      <a:pPr>
                        <a:lnSpc>
                          <a:spcPct val="150000"/>
                        </a:lnSpc>
                        <a:spcAft>
                          <a:spcPts val="0"/>
                        </a:spcAft>
                      </a:pPr>
                      <a:r>
                        <a:rPr lang="en-GB" sz="1600" dirty="0">
                          <a:effectLst/>
                        </a:rPr>
                        <a:t>Two Wheelers and Three Wheelers</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a:effectLst/>
                        </a:rPr>
                        <a:t>Upto Rs. 300/-</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a:effectLst/>
                        </a:rPr>
                        <a:t>5% on the additional amount opted </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r>
              <a:tr h="362942">
                <a:tc vMerge="1">
                  <a:txBody>
                    <a:bodyPr/>
                    <a:lstStyle/>
                    <a:p>
                      <a:endParaRPr lang="en-IN"/>
                    </a:p>
                  </a:txBody>
                  <a:tcPr/>
                </a:tc>
                <a:tc>
                  <a:txBody>
                    <a:bodyPr/>
                    <a:lstStyle/>
                    <a:p>
                      <a:pPr algn="just">
                        <a:lnSpc>
                          <a:spcPct val="105000"/>
                        </a:lnSpc>
                        <a:spcAft>
                          <a:spcPts val="0"/>
                        </a:spcAft>
                      </a:pPr>
                      <a:r>
                        <a:rPr lang="en-US" sz="1600" dirty="0" err="1">
                          <a:effectLst/>
                        </a:rPr>
                        <a:t>Upto</a:t>
                      </a:r>
                      <a:r>
                        <a:rPr lang="en-US" sz="1600" dirty="0">
                          <a:effectLst/>
                        </a:rPr>
                        <a:t> Rs. 750/-</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a:effectLst/>
                        </a:rPr>
                        <a:t>5% on the additional amount opted </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r>
              <a:tr h="362942">
                <a:tc vMerge="1">
                  <a:txBody>
                    <a:bodyPr/>
                    <a:lstStyle/>
                    <a:p>
                      <a:endParaRPr lang="en-IN"/>
                    </a:p>
                  </a:txBody>
                  <a:tcPr/>
                </a:tc>
                <a:tc>
                  <a:txBody>
                    <a:bodyPr/>
                    <a:lstStyle/>
                    <a:p>
                      <a:pPr algn="just">
                        <a:lnSpc>
                          <a:spcPct val="105000"/>
                        </a:lnSpc>
                        <a:spcAft>
                          <a:spcPts val="0"/>
                        </a:spcAft>
                      </a:pPr>
                      <a:r>
                        <a:rPr lang="en-US" sz="1600" dirty="0">
                          <a:effectLst/>
                        </a:rPr>
                        <a:t>Exceeding Rs.750/- but not exceeding Rs.1,500/-</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a:effectLst/>
                        </a:rPr>
                        <a:t>7.5% on the additional amount opted</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r>
              <a:tr h="362942">
                <a:tc rowSpan="2">
                  <a:txBody>
                    <a:bodyPr/>
                    <a:lstStyle/>
                    <a:p>
                      <a:pPr>
                        <a:lnSpc>
                          <a:spcPct val="150000"/>
                        </a:lnSpc>
                        <a:spcAft>
                          <a:spcPts val="0"/>
                        </a:spcAft>
                      </a:pPr>
                      <a:r>
                        <a:rPr lang="en-GB" sz="1600">
                          <a:effectLst/>
                        </a:rPr>
                        <a:t>Taxis</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dirty="0" err="1">
                          <a:effectLst/>
                        </a:rPr>
                        <a:t>Upto</a:t>
                      </a:r>
                      <a:r>
                        <a:rPr lang="en-US" sz="1600" dirty="0">
                          <a:effectLst/>
                        </a:rPr>
                        <a:t> Rs. 1,500/-</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a:effectLst/>
                        </a:rPr>
                        <a:t>5% on the additional amount opted </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r>
              <a:tr h="362942">
                <a:tc vMerge="1">
                  <a:txBody>
                    <a:bodyPr/>
                    <a:lstStyle/>
                    <a:p>
                      <a:endParaRPr lang="en-IN"/>
                    </a:p>
                  </a:txBody>
                  <a:tcPr/>
                </a:tc>
                <a:tc>
                  <a:txBody>
                    <a:bodyPr/>
                    <a:lstStyle/>
                    <a:p>
                      <a:pPr algn="just">
                        <a:lnSpc>
                          <a:spcPct val="105000"/>
                        </a:lnSpc>
                        <a:spcAft>
                          <a:spcPts val="0"/>
                        </a:spcAft>
                      </a:pPr>
                      <a:r>
                        <a:rPr lang="en-US" sz="1600" dirty="0">
                          <a:effectLst/>
                        </a:rPr>
                        <a:t>Exceeding Rs.1,500/- but not exceeding Rs.3,000/-</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a:effectLst/>
                        </a:rPr>
                        <a:t>7.5% on the additional amount opted</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r>
              <a:tr h="362942">
                <a:tc rowSpan="2">
                  <a:txBody>
                    <a:bodyPr/>
                    <a:lstStyle/>
                    <a:p>
                      <a:pPr>
                        <a:lnSpc>
                          <a:spcPct val="150000"/>
                        </a:lnSpc>
                        <a:spcAft>
                          <a:spcPts val="0"/>
                        </a:spcAft>
                      </a:pPr>
                      <a:r>
                        <a:rPr lang="en-GB" sz="1600">
                          <a:effectLst/>
                        </a:rPr>
                        <a:t>Other Commercial Vehicles</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dirty="0" err="1">
                          <a:effectLst/>
                        </a:rPr>
                        <a:t>Upto</a:t>
                      </a:r>
                      <a:r>
                        <a:rPr lang="en-US" sz="1600" dirty="0">
                          <a:effectLst/>
                        </a:rPr>
                        <a:t> Rs. 10,000/-</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a:effectLst/>
                        </a:rPr>
                        <a:t>5% on the additional amount opted </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r>
              <a:tr h="544411">
                <a:tc vMerge="1">
                  <a:txBody>
                    <a:bodyPr/>
                    <a:lstStyle/>
                    <a:p>
                      <a:endParaRPr lang="en-IN"/>
                    </a:p>
                  </a:txBody>
                  <a:tcPr/>
                </a:tc>
                <a:tc>
                  <a:txBody>
                    <a:bodyPr/>
                    <a:lstStyle/>
                    <a:p>
                      <a:pPr algn="just">
                        <a:lnSpc>
                          <a:spcPct val="105000"/>
                        </a:lnSpc>
                        <a:spcAft>
                          <a:spcPts val="0"/>
                        </a:spcAft>
                      </a:pPr>
                      <a:r>
                        <a:rPr lang="en-US" sz="1600" dirty="0">
                          <a:effectLst/>
                        </a:rPr>
                        <a:t>Exceeding Rs.10,000/- but not exceeding Rs.20,000/-</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dirty="0">
                          <a:effectLst/>
                        </a:rPr>
                        <a:t>7.5% on the additional amount opted</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r>
              <a:tr h="362942">
                <a:tc rowSpan="2">
                  <a:txBody>
                    <a:bodyPr/>
                    <a:lstStyle/>
                    <a:p>
                      <a:pPr>
                        <a:lnSpc>
                          <a:spcPct val="150000"/>
                        </a:lnSpc>
                        <a:spcAft>
                          <a:spcPts val="0"/>
                        </a:spcAft>
                      </a:pPr>
                      <a:r>
                        <a:rPr lang="en-US" sz="1600" dirty="0">
                          <a:effectLst/>
                        </a:rPr>
                        <a:t>Vehicles covered under Motor Trade policy</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dirty="0" err="1">
                          <a:effectLst/>
                        </a:rPr>
                        <a:t>Upto</a:t>
                      </a:r>
                      <a:r>
                        <a:rPr lang="en-US" sz="1600" dirty="0">
                          <a:effectLst/>
                        </a:rPr>
                        <a:t> Rs. 300/-</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dirty="0">
                          <a:effectLst/>
                        </a:rPr>
                        <a:t>5% on the additional amount opted </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r>
              <a:tr h="362942">
                <a:tc vMerge="1">
                  <a:txBody>
                    <a:bodyPr/>
                    <a:lstStyle/>
                    <a:p>
                      <a:endParaRPr lang="en-IN"/>
                    </a:p>
                  </a:txBody>
                  <a:tcPr/>
                </a:tc>
                <a:tc>
                  <a:txBody>
                    <a:bodyPr/>
                    <a:lstStyle/>
                    <a:p>
                      <a:pPr algn="just">
                        <a:lnSpc>
                          <a:spcPct val="105000"/>
                        </a:lnSpc>
                        <a:spcAft>
                          <a:spcPts val="0"/>
                        </a:spcAft>
                      </a:pPr>
                      <a:r>
                        <a:rPr lang="en-US" sz="1600">
                          <a:effectLst/>
                        </a:rPr>
                        <a:t>Exceeding Rs.300/- but not exceeding Rs.500/-</a:t>
                      </a:r>
                      <a:endParaRPr lang="en-IN" sz="160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c>
                  <a:txBody>
                    <a:bodyPr/>
                    <a:lstStyle/>
                    <a:p>
                      <a:pPr algn="just">
                        <a:lnSpc>
                          <a:spcPct val="105000"/>
                        </a:lnSpc>
                        <a:spcAft>
                          <a:spcPts val="0"/>
                        </a:spcAft>
                      </a:pPr>
                      <a:r>
                        <a:rPr lang="en-US" sz="1600" dirty="0">
                          <a:effectLst/>
                        </a:rPr>
                        <a:t>7.5% on the additional amount opted</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52300" marR="52300" marT="0" marB="0" anchor="ctr"/>
                </a:tc>
              </a:tr>
            </a:tbl>
          </a:graphicData>
        </a:graphic>
      </p:graphicFrame>
    </p:spTree>
    <p:extLst>
      <p:ext uri="{BB962C8B-B14F-4D97-AF65-F5344CB8AC3E}">
        <p14:creationId xmlns:p14="http://schemas.microsoft.com/office/powerpoint/2010/main" val="40459759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Section-2, Private Car</a:t>
            </a:r>
            <a:endParaRPr lang="en-IN" dirty="0"/>
          </a:p>
        </p:txBody>
      </p:sp>
      <p:sp>
        <p:nvSpPr>
          <p:cNvPr id="3" name="Content Placeholder 2"/>
          <p:cNvSpPr>
            <a:spLocks noGrp="1"/>
          </p:cNvSpPr>
          <p:nvPr>
            <p:ph idx="1"/>
          </p:nvPr>
        </p:nvSpPr>
        <p:spPr/>
        <p:txBody>
          <a:bodyPr>
            <a:normAutofit/>
          </a:bodyPr>
          <a:lstStyle/>
          <a:p>
            <a:r>
              <a:rPr lang="en-US" dirty="0" smtClean="0"/>
              <a:t>Social, domestic and pleasure purpose. Also professional purpose.</a:t>
            </a:r>
          </a:p>
          <a:p>
            <a:r>
              <a:rPr lang="en-US" dirty="0" smtClean="0"/>
              <a:t>professional purpose-includes purpose of travel by Insured or use by Insured’s employees.</a:t>
            </a:r>
          </a:p>
          <a:p>
            <a:r>
              <a:rPr lang="en-US" dirty="0" smtClean="0"/>
              <a:t>Professional purpose-excludes carriage of goods other than samples.</a:t>
            </a:r>
          </a:p>
          <a:p>
            <a:r>
              <a:rPr lang="en-US" dirty="0" smtClean="0"/>
              <a:t>Private </a:t>
            </a:r>
            <a:r>
              <a:rPr lang="en-US" b="1" dirty="0" smtClean="0"/>
              <a:t>Car Type </a:t>
            </a:r>
            <a:r>
              <a:rPr lang="en-US" dirty="0" smtClean="0"/>
              <a:t>Vehicles</a:t>
            </a:r>
          </a:p>
          <a:p>
            <a:r>
              <a:rPr lang="en-US" b="1" dirty="0" err="1" smtClean="0"/>
              <a:t>Motorised</a:t>
            </a:r>
            <a:r>
              <a:rPr lang="en-US" dirty="0" smtClean="0"/>
              <a:t> Three Wheeled-cabin body scooters/rickshaws-motorized</a:t>
            </a:r>
          </a:p>
          <a:p>
            <a:r>
              <a:rPr lang="en-US" dirty="0" smtClean="0"/>
              <a:t>750cc-1000cc to be rated as 1000cc PC</a:t>
            </a:r>
          </a:p>
          <a:p>
            <a:r>
              <a:rPr lang="en-US" dirty="0" smtClean="0"/>
              <a:t>&lt;750 cc to be rated as PC with 50% OD discount.</a:t>
            </a:r>
            <a:endParaRPr lang="en-US" dirty="0"/>
          </a:p>
          <a:p>
            <a:endParaRPr lang="en-US" dirty="0" smtClean="0"/>
          </a:p>
          <a:p>
            <a:endParaRPr lang="en-US" dirty="0" smtClean="0"/>
          </a:p>
        </p:txBody>
      </p:sp>
    </p:spTree>
    <p:extLst>
      <p:ext uri="{BB962C8B-B14F-4D97-AF65-F5344CB8AC3E}">
        <p14:creationId xmlns:p14="http://schemas.microsoft.com/office/powerpoint/2010/main" val="426991564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Section-2, Private Car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US" dirty="0"/>
              <a:t>Rating Factors:</a:t>
            </a:r>
          </a:p>
          <a:p>
            <a:pPr marL="514350" indent="-514350">
              <a:buAutoNum type="arabicPeriod"/>
            </a:pPr>
            <a:r>
              <a:rPr lang="en-US" dirty="0"/>
              <a:t>IDV</a:t>
            </a:r>
          </a:p>
          <a:p>
            <a:pPr marL="514350" indent="-514350">
              <a:buAutoNum type="arabicPeriod"/>
            </a:pPr>
            <a:r>
              <a:rPr lang="en-US" dirty="0"/>
              <a:t>Cubic Capacity</a:t>
            </a:r>
          </a:p>
          <a:p>
            <a:pPr marL="514350" indent="-514350">
              <a:buFont typeface="Arial" panose="020B0604020202020204" pitchFamily="34" charset="0"/>
              <a:buAutoNum type="arabicPeriod"/>
            </a:pPr>
            <a:r>
              <a:rPr lang="en-US" dirty="0"/>
              <a:t>Geographical Zones-</a:t>
            </a:r>
          </a:p>
          <a:p>
            <a:pPr marL="0" indent="0">
              <a:buNone/>
            </a:pPr>
            <a:r>
              <a:rPr lang="en-IN" b="1" dirty="0"/>
              <a:t>Zone A:</a:t>
            </a:r>
            <a:r>
              <a:rPr lang="en-IN" dirty="0"/>
              <a:t> Ahmedabad, Bangalore, Chennai, Hyderabad, Kolkata, Mumbai, New Delhi and Pune</a:t>
            </a:r>
            <a:br>
              <a:rPr lang="en-IN" dirty="0"/>
            </a:br>
            <a:r>
              <a:rPr lang="en-IN" b="1" dirty="0"/>
              <a:t>Zone B: </a:t>
            </a:r>
            <a:r>
              <a:rPr lang="en-IN" dirty="0"/>
              <a:t>Rest of India</a:t>
            </a:r>
            <a:endParaRPr lang="en-US" dirty="0"/>
          </a:p>
          <a:p>
            <a:pPr marL="0" indent="0">
              <a:buNone/>
            </a:pPr>
            <a:r>
              <a:rPr lang="en-US" dirty="0"/>
              <a:t>4.    Age of the vehicle</a:t>
            </a:r>
            <a:endParaRPr lang="en-IN" dirty="0"/>
          </a:p>
          <a:p>
            <a:endParaRPr lang="en-IN" dirty="0"/>
          </a:p>
        </p:txBody>
      </p:sp>
    </p:spTree>
    <p:extLst>
      <p:ext uri="{BB962C8B-B14F-4D97-AF65-F5344CB8AC3E}">
        <p14:creationId xmlns:p14="http://schemas.microsoft.com/office/powerpoint/2010/main" val="2009935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Insured perils in </a:t>
            </a:r>
            <a:r>
              <a:rPr lang="en-IN" b="1" u="sng" dirty="0" smtClean="0"/>
              <a:t>Package Policy </a:t>
            </a:r>
            <a:r>
              <a:rPr lang="en-IN" b="1" dirty="0" smtClean="0"/>
              <a:t>from Section 6</a:t>
            </a:r>
            <a:endParaRPr lang="en-IN" b="1" dirty="0"/>
          </a:p>
        </p:txBody>
      </p:sp>
      <p:sp>
        <p:nvSpPr>
          <p:cNvPr id="3" name="Content Placeholder 2"/>
          <p:cNvSpPr>
            <a:spLocks noGrp="1"/>
          </p:cNvSpPr>
          <p:nvPr>
            <p:ph idx="1"/>
          </p:nvPr>
        </p:nvSpPr>
        <p:spPr>
          <a:xfrm>
            <a:off x="838200" y="1529790"/>
            <a:ext cx="10515600" cy="4351338"/>
          </a:xfrm>
        </p:spPr>
        <p:txBody>
          <a:bodyPr>
            <a:normAutofit fontScale="92500" lnSpcReduction="20000"/>
          </a:bodyPr>
          <a:lstStyle/>
          <a:p>
            <a:pPr marL="0" indent="0">
              <a:buNone/>
            </a:pPr>
            <a:r>
              <a:rPr lang="en-IN" dirty="0"/>
              <a:t>a) Fire, Explosion, self ignition or lightning</a:t>
            </a:r>
          </a:p>
          <a:p>
            <a:pPr marL="0" indent="0">
              <a:buNone/>
            </a:pPr>
            <a:r>
              <a:rPr lang="en-IN" dirty="0"/>
              <a:t>b) Burglary, house breaking or theft</a:t>
            </a:r>
          </a:p>
          <a:p>
            <a:pPr marL="0" indent="0">
              <a:buNone/>
            </a:pPr>
            <a:r>
              <a:rPr lang="en-IN" dirty="0"/>
              <a:t>c) Riot &amp; strike</a:t>
            </a:r>
          </a:p>
          <a:p>
            <a:pPr marL="0" indent="0">
              <a:buNone/>
            </a:pPr>
            <a:r>
              <a:rPr lang="en-IN" dirty="0"/>
              <a:t>d) Earthquake (Fire &amp; shock)</a:t>
            </a:r>
          </a:p>
          <a:p>
            <a:pPr marL="0" indent="0">
              <a:buNone/>
            </a:pPr>
            <a:r>
              <a:rPr lang="en-IN" dirty="0"/>
              <a:t>e) Flood, Typhoon, Hurricane, Storm, Tempest, Inundation, Cyclone, hailstorm</a:t>
            </a:r>
          </a:p>
          <a:p>
            <a:pPr marL="0" indent="0">
              <a:buNone/>
            </a:pPr>
            <a:r>
              <a:rPr lang="en-IN" dirty="0"/>
              <a:t>f) Accidental external means</a:t>
            </a:r>
          </a:p>
          <a:p>
            <a:pPr marL="0" indent="0">
              <a:buNone/>
            </a:pPr>
            <a:r>
              <a:rPr lang="en-IN" dirty="0"/>
              <a:t>g) Malicious Act</a:t>
            </a:r>
          </a:p>
          <a:p>
            <a:pPr marL="0" indent="0">
              <a:buNone/>
            </a:pPr>
            <a:r>
              <a:rPr lang="en-IN" dirty="0"/>
              <a:t>h) Terrorist activity</a:t>
            </a:r>
          </a:p>
          <a:p>
            <a:pPr marL="0" indent="0">
              <a:buNone/>
            </a:pPr>
            <a:r>
              <a:rPr lang="en-IN" dirty="0" err="1"/>
              <a:t>i</a:t>
            </a:r>
            <a:r>
              <a:rPr lang="en-IN" dirty="0"/>
              <a:t>) Transit by road, rail, inland water way, lift, elevator or air.</a:t>
            </a:r>
          </a:p>
          <a:p>
            <a:pPr marL="0" indent="0">
              <a:buNone/>
            </a:pPr>
            <a:r>
              <a:rPr lang="en-IN" dirty="0"/>
              <a:t>j) Land slide &amp; rock slide</a:t>
            </a:r>
          </a:p>
        </p:txBody>
      </p:sp>
    </p:spTree>
    <p:extLst>
      <p:ext uri="{BB962C8B-B14F-4D97-AF65-F5344CB8AC3E}">
        <p14:creationId xmlns:p14="http://schemas.microsoft.com/office/powerpoint/2010/main" val="2234551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Section-2, Private </a:t>
            </a:r>
            <a:r>
              <a:rPr lang="en-US" dirty="0" smtClean="0"/>
              <a:t>Car (</a:t>
            </a:r>
            <a:r>
              <a:rPr lang="en-US" dirty="0" err="1" smtClean="0"/>
              <a:t>Cont.d</a:t>
            </a:r>
            <a:r>
              <a:rPr lang="en-US" dirty="0" smtClean="0"/>
              <a:t>)</a:t>
            </a:r>
            <a:endParaRPr lang="en-IN" dirty="0"/>
          </a:p>
        </p:txBody>
      </p:sp>
      <p:sp>
        <p:nvSpPr>
          <p:cNvPr id="3" name="Content Placeholder 2"/>
          <p:cNvSpPr>
            <a:spLocks noGrp="1"/>
          </p:cNvSpPr>
          <p:nvPr>
            <p:ph idx="1"/>
          </p:nvPr>
        </p:nvSpPr>
        <p:spPr/>
        <p:txBody>
          <a:bodyPr>
            <a:normAutofit fontScale="85000" lnSpcReduction="10000"/>
          </a:bodyPr>
          <a:lstStyle/>
          <a:p>
            <a:r>
              <a:rPr lang="en-US" dirty="0" smtClean="0"/>
              <a:t>Extension to cover rallies</a:t>
            </a:r>
          </a:p>
          <a:p>
            <a:r>
              <a:rPr lang="en-US" dirty="0" smtClean="0"/>
              <a:t>Compulsory Deductible will become-Rs.5000/-</a:t>
            </a:r>
          </a:p>
          <a:p>
            <a:r>
              <a:rPr lang="en-US" dirty="0" smtClean="0"/>
              <a:t>This extension does not cover either driver and/or the passengers carried in the vehicle or the promoters event.</a:t>
            </a:r>
          </a:p>
          <a:p>
            <a:r>
              <a:rPr lang="en-US" dirty="0" smtClean="0"/>
              <a:t>Extension could not be extended to cover speed tests, dexterity trials, hill climbs or motor racing (whether organized separately or included in the course of rally).</a:t>
            </a:r>
          </a:p>
          <a:p>
            <a:r>
              <a:rPr lang="en-US" b="1" dirty="0" smtClean="0"/>
              <a:t>Rally extension </a:t>
            </a:r>
            <a:r>
              <a:rPr lang="en-US" dirty="0" smtClean="0"/>
              <a:t>loading of 300% of both OD and TP premium at short period rates.</a:t>
            </a:r>
          </a:p>
          <a:p>
            <a:r>
              <a:rPr lang="en-US" dirty="0" smtClean="0"/>
              <a:t>Reliability trials cannot be covered and reference to be made to TAC for these.</a:t>
            </a:r>
          </a:p>
          <a:p>
            <a:r>
              <a:rPr lang="en-US" dirty="0"/>
              <a:t>the estimated cost of such repair including replacements, if any, does not exceed</a:t>
            </a:r>
          </a:p>
          <a:p>
            <a:pPr marL="0" indent="0">
              <a:buNone/>
            </a:pPr>
            <a:r>
              <a:rPr lang="en-IN" dirty="0"/>
              <a:t>Rs.500/-;</a:t>
            </a:r>
            <a:endParaRPr lang="en-IN" dirty="0"/>
          </a:p>
        </p:txBody>
      </p:sp>
    </p:spTree>
    <p:extLst>
      <p:ext uri="{BB962C8B-B14F-4D97-AF65-F5344CB8AC3E}">
        <p14:creationId xmlns:p14="http://schemas.microsoft.com/office/powerpoint/2010/main" val="18592799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Section-3, </a:t>
            </a:r>
            <a:r>
              <a:rPr lang="en-US" dirty="0"/>
              <a:t>T</a:t>
            </a:r>
            <a:r>
              <a:rPr lang="en-US" dirty="0" smtClean="0"/>
              <a:t>wo Wheelers</a:t>
            </a:r>
            <a:endParaRPr lang="en-IN" dirty="0"/>
          </a:p>
        </p:txBody>
      </p:sp>
      <p:sp>
        <p:nvSpPr>
          <p:cNvPr id="3" name="Content Placeholder 2"/>
          <p:cNvSpPr>
            <a:spLocks noGrp="1"/>
          </p:cNvSpPr>
          <p:nvPr>
            <p:ph idx="1"/>
          </p:nvPr>
        </p:nvSpPr>
        <p:spPr/>
        <p:txBody>
          <a:bodyPr>
            <a:normAutofit fontScale="77500" lnSpcReduction="20000"/>
          </a:bodyPr>
          <a:lstStyle/>
          <a:p>
            <a:r>
              <a:rPr lang="en-US" dirty="0"/>
              <a:t>Social, domestic and pleasure purpose. Also professional purpose.</a:t>
            </a:r>
          </a:p>
          <a:p>
            <a:r>
              <a:rPr lang="en-US" dirty="0"/>
              <a:t>professional purpose-includes purpose of travel by Insured or use by Insured’s employees.</a:t>
            </a:r>
          </a:p>
          <a:p>
            <a:r>
              <a:rPr lang="en-US" dirty="0"/>
              <a:t>Professional purpose-excludes carriage of goods other than samples.</a:t>
            </a:r>
          </a:p>
          <a:p>
            <a:r>
              <a:rPr lang="en-US" dirty="0" smtClean="0"/>
              <a:t>Rating factors:</a:t>
            </a:r>
          </a:p>
          <a:p>
            <a:r>
              <a:rPr lang="en-US" dirty="0"/>
              <a:t>Rating Factors:</a:t>
            </a:r>
          </a:p>
          <a:p>
            <a:pPr marL="514350" indent="-514350">
              <a:buAutoNum type="arabicPeriod"/>
            </a:pPr>
            <a:r>
              <a:rPr lang="en-US" dirty="0"/>
              <a:t>IDV</a:t>
            </a:r>
          </a:p>
          <a:p>
            <a:pPr marL="514350" indent="-514350">
              <a:buAutoNum type="arabicPeriod"/>
            </a:pPr>
            <a:r>
              <a:rPr lang="en-US" dirty="0"/>
              <a:t>Cubic Capacity</a:t>
            </a:r>
          </a:p>
          <a:p>
            <a:pPr marL="514350" indent="-514350">
              <a:buFont typeface="Arial" panose="020B0604020202020204" pitchFamily="34" charset="0"/>
              <a:buAutoNum type="arabicPeriod"/>
            </a:pPr>
            <a:r>
              <a:rPr lang="en-US" dirty="0"/>
              <a:t>Geographical Zones-</a:t>
            </a:r>
          </a:p>
          <a:p>
            <a:pPr marL="0" indent="0">
              <a:buNone/>
            </a:pPr>
            <a:r>
              <a:rPr lang="en-IN" b="1" dirty="0"/>
              <a:t>Zone A:</a:t>
            </a:r>
            <a:r>
              <a:rPr lang="en-IN" dirty="0"/>
              <a:t> Ahmedabad, Bangalore, Chennai, Hyderabad, Kolkata, Mumbai, New Delhi and Pune</a:t>
            </a:r>
            <a:br>
              <a:rPr lang="en-IN" dirty="0"/>
            </a:br>
            <a:r>
              <a:rPr lang="en-IN" b="1" dirty="0"/>
              <a:t>Zone B: </a:t>
            </a:r>
            <a:r>
              <a:rPr lang="en-IN" dirty="0"/>
              <a:t>Rest of India</a:t>
            </a:r>
            <a:endParaRPr lang="en-US" dirty="0"/>
          </a:p>
          <a:p>
            <a:pPr marL="0" indent="0">
              <a:buNone/>
            </a:pPr>
            <a:r>
              <a:rPr lang="en-US" dirty="0"/>
              <a:t>4.    Age of the vehicle</a:t>
            </a:r>
            <a:endParaRPr lang="en-IN" dirty="0"/>
          </a:p>
          <a:p>
            <a:pPr marL="0" indent="0">
              <a:buNone/>
            </a:pPr>
            <a:endParaRPr lang="en-IN" dirty="0"/>
          </a:p>
        </p:txBody>
      </p:sp>
    </p:spTree>
    <p:extLst>
      <p:ext uri="{BB962C8B-B14F-4D97-AF65-F5344CB8AC3E}">
        <p14:creationId xmlns:p14="http://schemas.microsoft.com/office/powerpoint/2010/main" val="40976932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Section-3, Two </a:t>
            </a:r>
            <a:r>
              <a:rPr lang="en-US" dirty="0" smtClean="0"/>
              <a:t>Wheelers (</a:t>
            </a:r>
            <a:r>
              <a:rPr lang="en-US" dirty="0" err="1" smtClean="0"/>
              <a:t>Cont.d</a:t>
            </a:r>
            <a:r>
              <a:rPr lang="en-US" dirty="0" smtClean="0"/>
              <a:t>)</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Loss of accessories –covered at Additional premium of </a:t>
            </a:r>
            <a:r>
              <a:rPr lang="en-US" dirty="0"/>
              <a:t>3% of value of </a:t>
            </a:r>
            <a:r>
              <a:rPr lang="en-US" dirty="0" smtClean="0"/>
              <a:t>accessories-specifically declared by Insured in proposal form.</a:t>
            </a:r>
          </a:p>
          <a:p>
            <a:r>
              <a:rPr lang="en-US" dirty="0" smtClean="0"/>
              <a:t>Minimum premium of Rs.50 for covering loss of accessories is to be charged.</a:t>
            </a:r>
          </a:p>
          <a:p>
            <a:r>
              <a:rPr lang="en-IN" i="1" dirty="0"/>
              <a:t>Loss of or damage to accessories by burglary housebreaking or theft unless vehicle is stolen at the same </a:t>
            </a:r>
            <a:r>
              <a:rPr lang="en-IN" i="1" dirty="0" smtClean="0"/>
              <a:t>time.</a:t>
            </a:r>
          </a:p>
          <a:p>
            <a:r>
              <a:rPr lang="en-US" dirty="0" smtClean="0"/>
              <a:t>Use of Side Car-exclusive to TW in limitations as to Use.</a:t>
            </a:r>
          </a:p>
          <a:p>
            <a:r>
              <a:rPr lang="en-US" dirty="0"/>
              <a:t>the estimated cost of such repair including replacements, if any, does not </a:t>
            </a:r>
            <a:r>
              <a:rPr lang="en-US" dirty="0" smtClean="0"/>
              <a:t>exceed </a:t>
            </a:r>
            <a:r>
              <a:rPr lang="en-IN" dirty="0" smtClean="0"/>
              <a:t>Rs.150/-</a:t>
            </a:r>
          </a:p>
          <a:p>
            <a:r>
              <a:rPr lang="en-US" dirty="0"/>
              <a:t>Extension to cover rallies</a:t>
            </a:r>
          </a:p>
          <a:p>
            <a:r>
              <a:rPr lang="en-US" dirty="0"/>
              <a:t>Compulsory Deductible will </a:t>
            </a:r>
            <a:r>
              <a:rPr lang="en-US" dirty="0" smtClean="0"/>
              <a:t>become-Rs.2500/-</a:t>
            </a:r>
            <a:endParaRPr lang="en-US" dirty="0"/>
          </a:p>
          <a:p>
            <a:endParaRPr lang="en-IN" dirty="0" smtClean="0"/>
          </a:p>
          <a:p>
            <a:endParaRPr lang="en-US" dirty="0" smtClean="0"/>
          </a:p>
          <a:p>
            <a:endParaRPr lang="en-US" dirty="0" smtClean="0"/>
          </a:p>
          <a:p>
            <a:endParaRPr lang="en-IN" dirty="0"/>
          </a:p>
        </p:txBody>
      </p:sp>
    </p:spTree>
    <p:extLst>
      <p:ext uri="{BB962C8B-B14F-4D97-AF65-F5344CB8AC3E}">
        <p14:creationId xmlns:p14="http://schemas.microsoft.com/office/powerpoint/2010/main" val="8882630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Section-4, Commercial Vehicles</a:t>
            </a:r>
            <a:endParaRPr lang="en-IN" dirty="0"/>
          </a:p>
        </p:txBody>
      </p:sp>
      <p:sp>
        <p:nvSpPr>
          <p:cNvPr id="3" name="Content Placeholder 2"/>
          <p:cNvSpPr>
            <a:spLocks noGrp="1"/>
          </p:cNvSpPr>
          <p:nvPr>
            <p:ph idx="1"/>
          </p:nvPr>
        </p:nvSpPr>
        <p:spPr>
          <a:xfrm>
            <a:off x="838200" y="1465118"/>
            <a:ext cx="10515600" cy="4711845"/>
          </a:xfrm>
        </p:spPr>
        <p:txBody>
          <a:bodyPr>
            <a:normAutofit fontScale="55000" lnSpcReduction="20000"/>
          </a:bodyPr>
          <a:lstStyle/>
          <a:p>
            <a:pPr marL="514350" indent="-514350">
              <a:buFont typeface="+mj-lt"/>
              <a:buAutoNum type="arabicPeriod"/>
            </a:pPr>
            <a:r>
              <a:rPr lang="en-IN" dirty="0"/>
              <a:t>Commercial Vehicles</a:t>
            </a:r>
          </a:p>
          <a:p>
            <a:pPr marL="514350" indent="-150813">
              <a:buFont typeface="+mj-lt"/>
              <a:buAutoNum type="alphaLcParenR"/>
            </a:pPr>
            <a:r>
              <a:rPr lang="en-IN" dirty="0"/>
              <a:t>   Goods Carrying Vehicles:</a:t>
            </a:r>
          </a:p>
          <a:p>
            <a:pPr marL="901700" indent="0">
              <a:buNone/>
            </a:pPr>
            <a:r>
              <a:rPr lang="en-IN" dirty="0"/>
              <a:t>A1:Public Carriers - other than 3 wheelers</a:t>
            </a:r>
          </a:p>
          <a:p>
            <a:pPr marL="901700" indent="0">
              <a:buNone/>
            </a:pPr>
            <a:r>
              <a:rPr lang="en-IN" dirty="0"/>
              <a:t>A2:Private Carriers - other than 3 wheelers</a:t>
            </a:r>
          </a:p>
          <a:p>
            <a:pPr marL="901700" indent="0">
              <a:buNone/>
            </a:pPr>
            <a:r>
              <a:rPr lang="en-IN" dirty="0"/>
              <a:t>A3:Public Carriers - 3 Wheeler &amp; Motorised Pedal Cycles</a:t>
            </a:r>
          </a:p>
          <a:p>
            <a:pPr marL="901700" indent="0">
              <a:buNone/>
            </a:pPr>
            <a:r>
              <a:rPr lang="en-IN" dirty="0"/>
              <a:t>A4:Private Carriers - 3 Wheeler &amp; Motorised Pedal Cycles</a:t>
            </a:r>
          </a:p>
          <a:p>
            <a:pPr marL="631825" indent="-268288">
              <a:buFont typeface="+mj-lt"/>
              <a:buAutoNum type="alphaLcParenR" startAt="2"/>
            </a:pPr>
            <a:r>
              <a:rPr lang="en-IN" dirty="0"/>
              <a:t>Trailers</a:t>
            </a:r>
          </a:p>
          <a:p>
            <a:pPr marL="631825" indent="-268288">
              <a:buFont typeface="+mj-lt"/>
              <a:buAutoNum type="alphaLcParenR" startAt="2"/>
            </a:pPr>
            <a:r>
              <a:rPr lang="en-IN" dirty="0"/>
              <a:t>Vehicles used for Carrying Passengers for Hire or Reward </a:t>
            </a:r>
          </a:p>
          <a:p>
            <a:pPr marL="631825" indent="0">
              <a:buNone/>
            </a:pPr>
            <a:r>
              <a:rPr lang="en-IN" dirty="0"/>
              <a:t>        C.1 </a:t>
            </a:r>
            <a:r>
              <a:rPr lang="en-IN" dirty="0" smtClean="0"/>
              <a:t>– (b)3 /(a) </a:t>
            </a:r>
            <a:r>
              <a:rPr lang="en-IN" dirty="0"/>
              <a:t>4 wheeler Vehicles - not exceeding 6 passenger </a:t>
            </a:r>
          </a:p>
          <a:p>
            <a:pPr marL="631825" indent="0">
              <a:buNone/>
            </a:pPr>
            <a:r>
              <a:rPr lang="en-IN" dirty="0"/>
              <a:t>        C.2 - 4 (or more) wheeled PCV with &gt; 6 passengers and 3 wheeled PCV &gt;17 passengers</a:t>
            </a:r>
          </a:p>
          <a:p>
            <a:pPr marL="631825" indent="0">
              <a:buNone/>
            </a:pPr>
            <a:r>
              <a:rPr lang="en-IN" dirty="0"/>
              <a:t>        C.3 - Motorized 3 wheeled PCV &gt; 6 passengers but not exceeding 17 passengers</a:t>
            </a:r>
          </a:p>
          <a:p>
            <a:pPr marL="631825" indent="0">
              <a:buNone/>
            </a:pPr>
            <a:r>
              <a:rPr lang="en-IN" dirty="0"/>
              <a:t>        C.4 - two wheelers PCVs</a:t>
            </a:r>
          </a:p>
          <a:p>
            <a:pPr marL="877888" indent="-514350">
              <a:buFont typeface="+mj-lt"/>
              <a:buAutoNum type="alphaLcParenR" startAt="4"/>
            </a:pPr>
            <a:r>
              <a:rPr lang="en-IN" dirty="0"/>
              <a:t>Miscellaneous and Special Type of Vehicles</a:t>
            </a:r>
          </a:p>
          <a:p>
            <a:pPr marL="877888" indent="-514350">
              <a:buFont typeface="+mj-lt"/>
              <a:buAutoNum type="alphaLcParenR" startAt="4"/>
            </a:pPr>
            <a:r>
              <a:rPr lang="en-IN" dirty="0"/>
              <a:t>Motor Trade – Road Transit Risks only</a:t>
            </a:r>
          </a:p>
          <a:p>
            <a:pPr marL="877888" indent="-514350">
              <a:buFont typeface="+mj-lt"/>
              <a:buAutoNum type="alphaLcParenR" startAt="4"/>
            </a:pPr>
            <a:r>
              <a:rPr lang="en-IN" dirty="0"/>
              <a:t>motor Trade – Road Risks only</a:t>
            </a:r>
          </a:p>
          <a:p>
            <a:pPr marL="877888" indent="-514350">
              <a:buFont typeface="+mj-lt"/>
              <a:buAutoNum type="alphaLcParenR" startAt="4"/>
            </a:pPr>
            <a:r>
              <a:rPr lang="en-IN" dirty="0"/>
              <a:t>Motor Trade – Internal Risks only </a:t>
            </a:r>
          </a:p>
          <a:p>
            <a:pPr marL="0" indent="0">
              <a:buNone/>
            </a:pPr>
            <a:endParaRPr lang="en-IN" dirty="0"/>
          </a:p>
          <a:p>
            <a:pPr marL="514350" indent="-514350">
              <a:buFont typeface="+mj-lt"/>
              <a:buAutoNum type="arabicPeriod" startAt="4"/>
            </a:pPr>
            <a:endParaRPr lang="en-IN" dirty="0"/>
          </a:p>
          <a:p>
            <a:pPr marL="1187450" indent="-514350">
              <a:buFont typeface="+mj-lt"/>
              <a:buAutoNum type="arabicPeriod" startAt="4"/>
            </a:pPr>
            <a:endParaRPr lang="en-IN" dirty="0"/>
          </a:p>
          <a:p>
            <a:endParaRPr lang="en-IN" dirty="0"/>
          </a:p>
        </p:txBody>
      </p:sp>
    </p:spTree>
    <p:extLst>
      <p:ext uri="{BB962C8B-B14F-4D97-AF65-F5344CB8AC3E}">
        <p14:creationId xmlns:p14="http://schemas.microsoft.com/office/powerpoint/2010/main" val="424104458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Section-4, Commercial </a:t>
            </a:r>
            <a:r>
              <a:rPr lang="en-US" dirty="0" smtClean="0"/>
              <a:t>Vehicles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t>Rating Factors</a:t>
            </a:r>
          </a:p>
          <a:p>
            <a:pPr marL="514350" indent="-514350">
              <a:buAutoNum type="arabicPeriod"/>
            </a:pPr>
            <a:r>
              <a:rPr lang="en-US" dirty="0" smtClean="0"/>
              <a:t>IDV</a:t>
            </a:r>
          </a:p>
          <a:p>
            <a:pPr marL="514350" indent="-514350">
              <a:buAutoNum type="arabicPeriod"/>
            </a:pPr>
            <a:r>
              <a:rPr lang="en-US" dirty="0" smtClean="0"/>
              <a:t>Zones (other than C1 and C4)</a:t>
            </a:r>
          </a:p>
          <a:p>
            <a:r>
              <a:rPr lang="en-IN" b="1" dirty="0"/>
              <a:t>Zone A: </a:t>
            </a:r>
            <a:r>
              <a:rPr lang="en-IN" dirty="0"/>
              <a:t>Kolkata, New Delhi/Delhi, Mumbai, Chennai</a:t>
            </a:r>
            <a:br>
              <a:rPr lang="en-IN" dirty="0"/>
            </a:br>
            <a:r>
              <a:rPr lang="en-IN" b="1" dirty="0"/>
              <a:t>Zone B: </a:t>
            </a:r>
            <a:r>
              <a:rPr lang="en-IN" dirty="0"/>
              <a:t>All other State Capitals</a:t>
            </a:r>
          </a:p>
          <a:p>
            <a:pPr marL="0" indent="0">
              <a:buNone/>
            </a:pPr>
            <a:r>
              <a:rPr lang="en-US" dirty="0"/>
              <a:t>   </a:t>
            </a:r>
            <a:r>
              <a:rPr lang="en-US" b="1" dirty="0"/>
              <a:t>Zone C: </a:t>
            </a:r>
            <a:r>
              <a:rPr lang="en-IN" dirty="0"/>
              <a:t>Rest of India</a:t>
            </a:r>
          </a:p>
          <a:p>
            <a:pPr marL="514350" indent="-514350">
              <a:buAutoNum type="arabicPeriod" startAt="3"/>
            </a:pPr>
            <a:r>
              <a:rPr lang="en-US" dirty="0" smtClean="0"/>
              <a:t>Age of the vehicle</a:t>
            </a:r>
          </a:p>
          <a:p>
            <a:pPr marL="514350" indent="-514350">
              <a:buAutoNum type="arabicPeriod" startAt="3"/>
            </a:pPr>
            <a:r>
              <a:rPr lang="en-US" dirty="0" smtClean="0"/>
              <a:t>GVW/Licensed carrying Capacity</a:t>
            </a:r>
          </a:p>
          <a:p>
            <a:pPr marL="514350" indent="-514350">
              <a:buAutoNum type="arabicPeriod"/>
            </a:pPr>
            <a:endParaRPr lang="en-IN" dirty="0"/>
          </a:p>
        </p:txBody>
      </p:sp>
    </p:spTree>
    <p:extLst>
      <p:ext uri="{BB962C8B-B14F-4D97-AF65-F5344CB8AC3E}">
        <p14:creationId xmlns:p14="http://schemas.microsoft.com/office/powerpoint/2010/main" val="13044111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Section-4, Commercial Vehicles (</a:t>
            </a:r>
            <a:r>
              <a:rPr lang="en-US" dirty="0" err="1"/>
              <a:t>Cont.d</a:t>
            </a:r>
            <a:r>
              <a:rPr lang="en-US" dirty="0"/>
              <a:t>)</a:t>
            </a:r>
            <a:endParaRPr lang="en-IN" dirty="0"/>
          </a:p>
        </p:txBody>
      </p:sp>
      <p:sp>
        <p:nvSpPr>
          <p:cNvPr id="3" name="Content Placeholder 2"/>
          <p:cNvSpPr>
            <a:spLocks noGrp="1"/>
          </p:cNvSpPr>
          <p:nvPr>
            <p:ph idx="1"/>
          </p:nvPr>
        </p:nvSpPr>
        <p:spPr/>
        <p:txBody>
          <a:bodyPr>
            <a:normAutofit fontScale="92500" lnSpcReduction="10000"/>
          </a:bodyPr>
          <a:lstStyle/>
          <a:p>
            <a:r>
              <a:rPr lang="en-US" dirty="0" err="1" smtClean="0"/>
              <a:t>Quadricycle</a:t>
            </a:r>
            <a:r>
              <a:rPr lang="en-US" dirty="0" smtClean="0"/>
              <a:t>-introduced in 01.06.2018</a:t>
            </a:r>
          </a:p>
          <a:p>
            <a:r>
              <a:rPr lang="en-US" dirty="0" smtClean="0"/>
              <a:t>Specifications- less than equals to 475 kg for PCV</a:t>
            </a:r>
          </a:p>
          <a:p>
            <a:pPr marL="0" indent="0">
              <a:buNone/>
            </a:pPr>
            <a:r>
              <a:rPr lang="en-US" dirty="0" smtClean="0"/>
              <a:t>                              </a:t>
            </a:r>
            <a:r>
              <a:rPr lang="en-US" dirty="0"/>
              <a:t>less than equals to </a:t>
            </a:r>
            <a:r>
              <a:rPr lang="en-US" dirty="0" smtClean="0"/>
              <a:t>550 </a:t>
            </a:r>
            <a:r>
              <a:rPr lang="en-US" dirty="0"/>
              <a:t>kg for </a:t>
            </a:r>
            <a:r>
              <a:rPr lang="en-US" dirty="0" smtClean="0"/>
              <a:t>GCV</a:t>
            </a:r>
          </a:p>
          <a:p>
            <a:pPr marL="0" indent="0">
              <a:buNone/>
            </a:pPr>
            <a:r>
              <a:rPr lang="en-US" dirty="0" smtClean="0"/>
              <a:t>Separate TP rates have been introduces in 2019</a:t>
            </a:r>
          </a:p>
          <a:p>
            <a:r>
              <a:rPr lang="en-US" dirty="0" smtClean="0"/>
              <a:t>E-Cart- Specs-310 Kg-rated in A3 and A4</a:t>
            </a:r>
          </a:p>
          <a:p>
            <a:r>
              <a:rPr lang="en-US" dirty="0" smtClean="0"/>
              <a:t>E-Rickshaw-Specs-4 passengers, 40Kg luggage-rated in C1b</a:t>
            </a:r>
          </a:p>
          <a:p>
            <a:r>
              <a:rPr lang="en-US" dirty="0" smtClean="0"/>
              <a:t>Both are less than equals to 4000Wah</a:t>
            </a:r>
            <a:endParaRPr lang="en-US" dirty="0"/>
          </a:p>
          <a:p>
            <a:r>
              <a:rPr lang="en-US" dirty="0" smtClean="0"/>
              <a:t>the </a:t>
            </a:r>
            <a:r>
              <a:rPr lang="en-US" dirty="0"/>
              <a:t>estimated cost of such repair including replacements does not </a:t>
            </a:r>
            <a:r>
              <a:rPr lang="en-US" dirty="0" smtClean="0"/>
              <a:t>exceed </a:t>
            </a:r>
            <a:r>
              <a:rPr lang="en-IN" dirty="0" smtClean="0"/>
              <a:t>Rs.500/-</a:t>
            </a:r>
          </a:p>
          <a:p>
            <a:r>
              <a:rPr lang="en-US" dirty="0" smtClean="0"/>
              <a:t>Limitation of Geographical Area</a:t>
            </a:r>
            <a:r>
              <a:rPr lang="en-IN" dirty="0" smtClean="0"/>
              <a:t>-Motor trade Policies</a:t>
            </a:r>
            <a:endParaRPr lang="en-US" dirty="0" smtClean="0"/>
          </a:p>
        </p:txBody>
      </p:sp>
    </p:spTree>
    <p:extLst>
      <p:ext uri="{BB962C8B-B14F-4D97-AF65-F5344CB8AC3E}">
        <p14:creationId xmlns:p14="http://schemas.microsoft.com/office/powerpoint/2010/main" val="246057332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Section-4, Commercial Vehicles (</a:t>
            </a:r>
            <a:r>
              <a:rPr lang="en-US" dirty="0" err="1"/>
              <a:t>Cont.d</a:t>
            </a:r>
            <a:r>
              <a:rPr lang="en-US" dirty="0"/>
              <a:t>)</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Miscellaneous Vehicles-other than below mentioned, rest all miscellaneous vehicles covers hire or reward:</a:t>
            </a:r>
          </a:p>
          <a:p>
            <a:pPr marL="514350" indent="-514350">
              <a:buAutoNum type="arabicPeriod"/>
            </a:pPr>
            <a:r>
              <a:rPr lang="en-US" dirty="0" smtClean="0"/>
              <a:t>Agricultural and Forestry vehicles.</a:t>
            </a:r>
          </a:p>
          <a:p>
            <a:pPr marL="514350" indent="-514350">
              <a:buAutoNum type="arabicPeriod"/>
            </a:pPr>
            <a:r>
              <a:rPr lang="en-US" dirty="0" smtClean="0"/>
              <a:t>Mobile shops and canteens</a:t>
            </a:r>
          </a:p>
          <a:p>
            <a:pPr marL="514350" indent="-514350">
              <a:buAutoNum type="arabicPeriod"/>
            </a:pPr>
            <a:r>
              <a:rPr lang="en-US" dirty="0" smtClean="0"/>
              <a:t>Cinema Film Recording and publicity vans</a:t>
            </a:r>
          </a:p>
          <a:p>
            <a:pPr marL="514350" indent="-514350">
              <a:buAutoNum type="arabicPeriod"/>
            </a:pPr>
            <a:r>
              <a:rPr lang="en-US" dirty="0" smtClean="0"/>
              <a:t>Delivery trucks</a:t>
            </a:r>
          </a:p>
          <a:p>
            <a:pPr marL="514350" indent="-514350">
              <a:buAutoNum type="arabicPeriod"/>
            </a:pPr>
            <a:r>
              <a:rPr lang="en-US" dirty="0" smtClean="0"/>
              <a:t>Pedestrian controlled trolleys</a:t>
            </a:r>
          </a:p>
          <a:p>
            <a:pPr marL="514350" indent="-514350">
              <a:buAutoNum type="arabicPeriod"/>
            </a:pPr>
            <a:r>
              <a:rPr lang="en-US" dirty="0" smtClean="0"/>
              <a:t>Vehicles used for driving tuition</a:t>
            </a:r>
          </a:p>
          <a:p>
            <a:pPr marL="514350" indent="-514350">
              <a:buAutoNum type="arabicPeriod"/>
            </a:pPr>
            <a:r>
              <a:rPr lang="en-US" dirty="0" smtClean="0"/>
              <a:t>Fire Brigade and Salvage Corps</a:t>
            </a:r>
          </a:p>
          <a:p>
            <a:pPr marL="0" indent="0">
              <a:buNone/>
            </a:pPr>
            <a:r>
              <a:rPr lang="en-US" dirty="0" smtClean="0"/>
              <a:t>If these are also to be included with hire or reward, loading of 25% on premium is to be done.</a:t>
            </a:r>
            <a:endParaRPr lang="en-IN" dirty="0"/>
          </a:p>
        </p:txBody>
      </p:sp>
    </p:spTree>
    <p:extLst>
      <p:ext uri="{BB962C8B-B14F-4D97-AF65-F5344CB8AC3E}">
        <p14:creationId xmlns:p14="http://schemas.microsoft.com/office/powerpoint/2010/main" val="427535358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Special Provisions - Miscellaneous Vehicles</a:t>
            </a:r>
            <a:endParaRPr lang="en-IN" b="1" dirty="0"/>
          </a:p>
        </p:txBody>
      </p:sp>
      <p:sp>
        <p:nvSpPr>
          <p:cNvPr id="3" name="Content Placeholder 2"/>
          <p:cNvSpPr>
            <a:spLocks noGrp="1"/>
          </p:cNvSpPr>
          <p:nvPr>
            <p:ph idx="1"/>
          </p:nvPr>
        </p:nvSpPr>
        <p:spPr/>
        <p:txBody>
          <a:bodyPr>
            <a:normAutofit fontScale="77500" lnSpcReduction="20000"/>
          </a:bodyPr>
          <a:lstStyle/>
          <a:p>
            <a:pPr marL="0" indent="0">
              <a:buNone/>
            </a:pPr>
            <a:r>
              <a:rPr lang="en-IN" dirty="0"/>
              <a:t>Following </a:t>
            </a:r>
            <a:r>
              <a:rPr lang="en-IN" b="1" dirty="0"/>
              <a:t>Class D – </a:t>
            </a:r>
            <a:r>
              <a:rPr lang="en-IN" b="1" dirty="0" err="1"/>
              <a:t>Misc</a:t>
            </a:r>
            <a:r>
              <a:rPr lang="en-IN" b="1" dirty="0"/>
              <a:t> Class</a:t>
            </a:r>
            <a:r>
              <a:rPr lang="en-IN" dirty="0"/>
              <a:t> of Vehicles had been reclassified and to be rated as GCCV–Goods </a:t>
            </a:r>
            <a:r>
              <a:rPr lang="en-IN" dirty="0" smtClean="0"/>
              <a:t>Carrying Commercial </a:t>
            </a:r>
            <a:r>
              <a:rPr lang="en-IN" dirty="0"/>
              <a:t>Vehicles (</a:t>
            </a:r>
            <a:r>
              <a:rPr lang="en-IN" dirty="0" err="1" smtClean="0"/>
              <a:t>w.e.f</a:t>
            </a:r>
            <a:r>
              <a:rPr lang="en-IN" dirty="0"/>
              <a:t>. 30.03.2012) under Section 4A</a:t>
            </a:r>
          </a:p>
          <a:p>
            <a:pPr marL="363538" indent="-188913">
              <a:buNone/>
            </a:pPr>
            <a:r>
              <a:rPr lang="en-IN" b="1" dirty="0"/>
              <a:t>• Non </a:t>
            </a:r>
            <a:r>
              <a:rPr lang="en-IN" b="1" dirty="0" smtClean="0"/>
              <a:t>Agricultural </a:t>
            </a:r>
            <a:r>
              <a:rPr lang="en-IN" b="1" dirty="0"/>
              <a:t>Tractors </a:t>
            </a:r>
            <a:r>
              <a:rPr lang="en-IN" dirty="0"/>
              <a:t>used as GCCV</a:t>
            </a:r>
          </a:p>
          <a:p>
            <a:pPr marL="363538" indent="-188913">
              <a:buNone/>
            </a:pPr>
            <a:r>
              <a:rPr lang="en-IN" dirty="0"/>
              <a:t>• Dumpers</a:t>
            </a:r>
          </a:p>
          <a:p>
            <a:pPr marL="363538" indent="-188913">
              <a:buNone/>
            </a:pPr>
            <a:r>
              <a:rPr lang="en-IN" dirty="0"/>
              <a:t>• Milk Vans</a:t>
            </a:r>
          </a:p>
          <a:p>
            <a:pPr marL="363538" indent="-188913">
              <a:buNone/>
            </a:pPr>
            <a:r>
              <a:rPr lang="en-IN" dirty="0"/>
              <a:t>• Oil and Petroleum Transport Vehicles.</a:t>
            </a:r>
          </a:p>
          <a:p>
            <a:pPr marL="363538" indent="-188913">
              <a:buNone/>
            </a:pPr>
            <a:r>
              <a:rPr lang="en-IN" dirty="0"/>
              <a:t>• Refrigeration / Pre cooling Units.</a:t>
            </a:r>
          </a:p>
          <a:p>
            <a:pPr marL="363538" indent="-188913">
              <a:buNone/>
            </a:pPr>
            <a:r>
              <a:rPr lang="en-IN" dirty="0"/>
              <a:t>• Tankers.</a:t>
            </a:r>
          </a:p>
          <a:p>
            <a:pPr marL="363538" indent="-188913">
              <a:buNone/>
            </a:pPr>
            <a:r>
              <a:rPr lang="en-IN" dirty="0"/>
              <a:t>• Tippers</a:t>
            </a:r>
          </a:p>
          <a:p>
            <a:pPr marL="363538" indent="-188913">
              <a:buNone/>
            </a:pPr>
            <a:r>
              <a:rPr lang="en-IN" dirty="0"/>
              <a:t>• Electric Trolleys or Tractors</a:t>
            </a:r>
          </a:p>
          <a:p>
            <a:pPr marL="363538" indent="-188913">
              <a:buNone/>
            </a:pPr>
            <a:r>
              <a:rPr lang="en-IN" dirty="0"/>
              <a:t>• Traction Engine Tractors</a:t>
            </a:r>
          </a:p>
          <a:p>
            <a:pPr marL="363538" indent="-188913">
              <a:buNone/>
            </a:pPr>
            <a:r>
              <a:rPr lang="en-IN" dirty="0"/>
              <a:t>• Trolleys and Goods Carrying Tractors.</a:t>
            </a:r>
          </a:p>
        </p:txBody>
      </p:sp>
    </p:spTree>
    <p:extLst>
      <p:ext uri="{BB962C8B-B14F-4D97-AF65-F5344CB8AC3E}">
        <p14:creationId xmlns:p14="http://schemas.microsoft.com/office/powerpoint/2010/main" val="238151512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Special Provisions under Misc. D vehicles</a:t>
            </a:r>
            <a:endParaRPr lang="en-IN" b="1" dirty="0"/>
          </a:p>
        </p:txBody>
      </p:sp>
      <p:sp>
        <p:nvSpPr>
          <p:cNvPr id="3" name="Content Placeholder 2"/>
          <p:cNvSpPr>
            <a:spLocks noGrp="1"/>
          </p:cNvSpPr>
          <p:nvPr>
            <p:ph idx="1"/>
          </p:nvPr>
        </p:nvSpPr>
        <p:spPr>
          <a:xfrm>
            <a:off x="838200" y="1690688"/>
            <a:ext cx="10515600" cy="3930183"/>
          </a:xfrm>
        </p:spPr>
        <p:txBody>
          <a:bodyPr/>
          <a:lstStyle/>
          <a:p>
            <a:pPr marL="0" indent="0">
              <a:buNone/>
            </a:pPr>
            <a:r>
              <a:rPr lang="en-IN" dirty="0" smtClean="0"/>
              <a:t>To cover overturning risk, additional premium @0.5% of IDV is required to be charged for the following vehicles (subject to minimum additional premium of Rs.100/-)[IMT 47]:</a:t>
            </a:r>
          </a:p>
          <a:p>
            <a:r>
              <a:rPr lang="en-IN" dirty="0" smtClean="0"/>
              <a:t>Mobile Cranes</a:t>
            </a:r>
          </a:p>
          <a:p>
            <a:r>
              <a:rPr lang="en-IN" dirty="0" smtClean="0"/>
              <a:t>Mechanical </a:t>
            </a:r>
            <a:r>
              <a:rPr lang="en-IN" dirty="0"/>
              <a:t>Navies, Shovels, Grabs, Rippers and </a:t>
            </a:r>
            <a:r>
              <a:rPr lang="en-IN" dirty="0" smtClean="0"/>
              <a:t>Excavators</a:t>
            </a:r>
          </a:p>
          <a:p>
            <a:r>
              <a:rPr lang="en-IN" dirty="0" smtClean="0"/>
              <a:t>Dragline </a:t>
            </a:r>
            <a:r>
              <a:rPr lang="en-IN" dirty="0" smtClean="0"/>
              <a:t>Excavators</a:t>
            </a:r>
          </a:p>
          <a:p>
            <a:r>
              <a:rPr lang="en-IN" dirty="0" smtClean="0"/>
              <a:t>Mobile </a:t>
            </a:r>
            <a:r>
              <a:rPr lang="en-IN" dirty="0"/>
              <a:t>Drilling </a:t>
            </a:r>
            <a:r>
              <a:rPr lang="en-IN" dirty="0" smtClean="0"/>
              <a:t>Rigs</a:t>
            </a:r>
          </a:p>
          <a:p>
            <a:r>
              <a:rPr lang="en-IN" dirty="0" smtClean="0"/>
              <a:t>Mobile </a:t>
            </a:r>
            <a:r>
              <a:rPr lang="en-IN" dirty="0"/>
              <a:t>Plant</a:t>
            </a:r>
          </a:p>
        </p:txBody>
      </p:sp>
    </p:spTree>
    <p:extLst>
      <p:ext uri="{BB962C8B-B14F-4D97-AF65-F5344CB8AC3E}">
        <p14:creationId xmlns:p14="http://schemas.microsoft.com/office/powerpoint/2010/main" val="348620697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095" y="0"/>
            <a:ext cx="11443446" cy="1325563"/>
          </a:xfrm>
        </p:spPr>
        <p:txBody>
          <a:bodyPr/>
          <a:lstStyle/>
          <a:p>
            <a:r>
              <a:rPr lang="en-IN" b="1" dirty="0" smtClean="0"/>
              <a:t>Long Term Policies with effect from 01.09.2018</a:t>
            </a:r>
            <a:endParaRPr lang="en-IN" b="1" dirty="0"/>
          </a:p>
        </p:txBody>
      </p:sp>
      <p:sp>
        <p:nvSpPr>
          <p:cNvPr id="3" name="Content Placeholder 2"/>
          <p:cNvSpPr>
            <a:spLocks noGrp="1"/>
          </p:cNvSpPr>
          <p:nvPr>
            <p:ph idx="1"/>
          </p:nvPr>
        </p:nvSpPr>
        <p:spPr>
          <a:xfrm>
            <a:off x="484095" y="1021976"/>
            <a:ext cx="11443446" cy="5298141"/>
          </a:xfrm>
        </p:spPr>
        <p:txBody>
          <a:bodyPr>
            <a:normAutofit fontScale="85000" lnSpcReduction="10000"/>
          </a:bodyPr>
          <a:lstStyle/>
          <a:p>
            <a:r>
              <a:rPr lang="en-IN" dirty="0" smtClean="0"/>
              <a:t>Result of </a:t>
            </a:r>
            <a:r>
              <a:rPr lang="en-IN" b="1" i="1" dirty="0" smtClean="0"/>
              <a:t>order dt: 20.07.2018 </a:t>
            </a:r>
            <a:r>
              <a:rPr lang="en-IN" dirty="0" smtClean="0"/>
              <a:t>by Supreme Court for </a:t>
            </a:r>
            <a:r>
              <a:rPr lang="en-IN" b="1" i="1" dirty="0" smtClean="0"/>
              <a:t>“</a:t>
            </a:r>
            <a:r>
              <a:rPr lang="en-IN" b="1" i="1" dirty="0" err="1"/>
              <a:t>Shri.S.Rajaseekaran</a:t>
            </a:r>
            <a:r>
              <a:rPr lang="en-IN" b="1" i="1" dirty="0"/>
              <a:t> </a:t>
            </a:r>
            <a:r>
              <a:rPr lang="en-IN" b="1" i="1" dirty="0" err="1"/>
              <a:t>vs</a:t>
            </a:r>
            <a:r>
              <a:rPr lang="en-IN" b="1" i="1" dirty="0"/>
              <a:t> Union of </a:t>
            </a:r>
            <a:r>
              <a:rPr lang="en-IN" b="1" i="1" dirty="0" err="1"/>
              <a:t>lndia</a:t>
            </a:r>
            <a:r>
              <a:rPr lang="en-IN" b="1" i="1" dirty="0"/>
              <a:t> and </a:t>
            </a:r>
            <a:r>
              <a:rPr lang="en-IN" b="1" i="1" dirty="0" smtClean="0"/>
              <a:t>Ors</a:t>
            </a:r>
            <a:r>
              <a:rPr lang="en-IN" dirty="0" smtClean="0"/>
              <a:t>”</a:t>
            </a:r>
          </a:p>
          <a:p>
            <a:r>
              <a:rPr lang="en-IN" dirty="0" smtClean="0"/>
              <a:t>IRDAI mandated that for new vehicles, insurance companies must offer with effect from </a:t>
            </a:r>
            <a:r>
              <a:rPr lang="en-IN" b="1" dirty="0" smtClean="0"/>
              <a:t>01.09.2018</a:t>
            </a:r>
            <a:r>
              <a:rPr lang="en-IN" dirty="0" smtClean="0"/>
              <a:t>:</a:t>
            </a:r>
          </a:p>
          <a:p>
            <a:pPr marL="1320800" indent="-514350">
              <a:buFont typeface="+mj-lt"/>
              <a:buAutoNum type="arabicPeriod"/>
            </a:pPr>
            <a:r>
              <a:rPr lang="en-IN" dirty="0" smtClean="0"/>
              <a:t>Liability Only cover – Three years for Private Cars and Five Years for Two Wheelers</a:t>
            </a:r>
          </a:p>
          <a:p>
            <a:pPr marL="1320800" indent="-514350">
              <a:buFont typeface="+mj-lt"/>
              <a:buAutoNum type="arabicPeriod"/>
            </a:pPr>
            <a:r>
              <a:rPr lang="en-IN" dirty="0" smtClean="0"/>
              <a:t>Package Cover</a:t>
            </a:r>
          </a:p>
          <a:p>
            <a:pPr marL="1789113" indent="-981075">
              <a:buNone/>
            </a:pPr>
            <a:r>
              <a:rPr lang="en-IN" dirty="0" smtClean="0"/>
              <a:t>        (a) Both Long Term for OD section and TP Section : </a:t>
            </a:r>
            <a:r>
              <a:rPr lang="en-IN" b="1" dirty="0" smtClean="0"/>
              <a:t>Long Term Package Policy</a:t>
            </a:r>
          </a:p>
          <a:p>
            <a:pPr marL="806450" indent="0">
              <a:buNone/>
            </a:pPr>
            <a:r>
              <a:rPr lang="en-IN" dirty="0"/>
              <a:t> </a:t>
            </a:r>
            <a:r>
              <a:rPr lang="en-IN" dirty="0" smtClean="0"/>
              <a:t>       (b) Annual OD Section and Long Term TP section: </a:t>
            </a:r>
            <a:r>
              <a:rPr lang="en-IN" b="1" dirty="0" smtClean="0"/>
              <a:t>Bundled Cover</a:t>
            </a:r>
          </a:p>
          <a:p>
            <a:pPr marL="457200" indent="-457200"/>
            <a:r>
              <a:rPr lang="en-IN" dirty="0" smtClean="0"/>
              <a:t>Long Term Products are not to be offered for renewal of existing policies or old vehicles</a:t>
            </a:r>
          </a:p>
          <a:p>
            <a:pPr marL="457200" indent="-457200"/>
            <a:r>
              <a:rPr lang="en-IN" dirty="0" smtClean="0"/>
              <a:t>With effect from 01.09.2019, issuance of bundled policy is not compulsory and instead Stand Alone OD policy along with Long Term Liability policy may be offered</a:t>
            </a:r>
          </a:p>
          <a:p>
            <a:pPr marL="457200" indent="-457200"/>
            <a:r>
              <a:rPr lang="en-IN" dirty="0" smtClean="0"/>
              <a:t>With effect from </a:t>
            </a:r>
            <a:r>
              <a:rPr lang="en-IN" b="1" dirty="0" smtClean="0"/>
              <a:t>August 1</a:t>
            </a:r>
            <a:r>
              <a:rPr lang="en-IN" b="1" baseline="30000" dirty="0" smtClean="0"/>
              <a:t>st</a:t>
            </a:r>
            <a:r>
              <a:rPr lang="en-IN" b="1" dirty="0" smtClean="0"/>
              <a:t>, 2020</a:t>
            </a:r>
            <a:r>
              <a:rPr lang="en-IN" dirty="0" smtClean="0"/>
              <a:t>, Long Term Package Policies for new vehicles are withdrawn by IRDAI</a:t>
            </a:r>
          </a:p>
          <a:p>
            <a:pPr marL="457200" indent="-457200"/>
            <a:endParaRPr lang="en-IN" dirty="0"/>
          </a:p>
        </p:txBody>
      </p:sp>
    </p:spTree>
    <p:extLst>
      <p:ext uri="{BB962C8B-B14F-4D97-AF65-F5344CB8AC3E}">
        <p14:creationId xmlns:p14="http://schemas.microsoft.com/office/powerpoint/2010/main" val="2864154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Exclusions</a:t>
            </a:r>
            <a:endParaRPr lang="en-IN" b="1" dirty="0"/>
          </a:p>
        </p:txBody>
      </p:sp>
      <p:sp>
        <p:nvSpPr>
          <p:cNvPr id="3" name="Content Placeholder 2"/>
          <p:cNvSpPr>
            <a:spLocks noGrp="1"/>
          </p:cNvSpPr>
          <p:nvPr>
            <p:ph idx="1"/>
          </p:nvPr>
        </p:nvSpPr>
        <p:spPr>
          <a:xfrm>
            <a:off x="838200" y="1371600"/>
            <a:ext cx="10515600" cy="4706471"/>
          </a:xfrm>
        </p:spPr>
        <p:txBody>
          <a:bodyPr>
            <a:normAutofit fontScale="62500" lnSpcReduction="20000"/>
          </a:bodyPr>
          <a:lstStyle/>
          <a:p>
            <a:pPr marL="0" indent="0">
              <a:buNone/>
            </a:pPr>
            <a:r>
              <a:rPr lang="en-IN" dirty="0"/>
              <a:t>a) Consequential </a:t>
            </a:r>
            <a:r>
              <a:rPr lang="en-IN" dirty="0" smtClean="0"/>
              <a:t>loss, Depreciation</a:t>
            </a:r>
            <a:r>
              <a:rPr lang="en-IN" dirty="0"/>
              <a:t>, Wear &amp; tear &amp; Mechanical &amp; electrical breakdown, failures or breakages</a:t>
            </a:r>
          </a:p>
          <a:p>
            <a:pPr marL="0" indent="0">
              <a:buNone/>
            </a:pPr>
            <a:r>
              <a:rPr lang="en-IN" dirty="0"/>
              <a:t>b) Damage to tyres/tubes unless the vehicle is damaged at the same time (50% of cost of replacement payable</a:t>
            </a:r>
            <a:r>
              <a:rPr lang="en-IN" dirty="0" smtClean="0"/>
              <a:t>)</a:t>
            </a:r>
          </a:p>
          <a:p>
            <a:pPr marL="0" indent="0">
              <a:buNone/>
            </a:pPr>
            <a:r>
              <a:rPr lang="en-IN" i="1" dirty="0" smtClean="0"/>
              <a:t>Loss of or damage to accessories by burglary housebreaking or theft unless vehicle is stolen at the same time: Two Wheelers and Commercial Vehicles</a:t>
            </a:r>
          </a:p>
          <a:p>
            <a:pPr marL="0" indent="0">
              <a:buNone/>
            </a:pPr>
            <a:r>
              <a:rPr lang="en-IN" i="1" dirty="0" smtClean="0"/>
              <a:t>Damage caused by overloading or strain-Commercial </a:t>
            </a:r>
            <a:r>
              <a:rPr lang="en-IN" i="1" dirty="0" smtClean="0"/>
              <a:t>vehicles</a:t>
            </a:r>
            <a:endParaRPr lang="en-IN" i="1" dirty="0"/>
          </a:p>
          <a:p>
            <a:pPr marL="0" indent="0">
              <a:buNone/>
            </a:pPr>
            <a:r>
              <a:rPr lang="en-IN" dirty="0"/>
              <a:t>c) Any accidental loss/damage suffered whilst the insured or any person driving with the knowledge </a:t>
            </a:r>
            <a:r>
              <a:rPr lang="en-IN" dirty="0" smtClean="0"/>
              <a:t>and consent </a:t>
            </a:r>
            <a:r>
              <a:rPr lang="en-IN" dirty="0"/>
              <a:t>of the insured is under the influence of liquor or drugs</a:t>
            </a:r>
          </a:p>
          <a:p>
            <a:pPr marL="0" indent="0">
              <a:buNone/>
            </a:pPr>
            <a:r>
              <a:rPr lang="en-IN" dirty="0"/>
              <a:t>d) Loss when the vehicle is used in breach of ‘Limitations as to Use’</a:t>
            </a:r>
          </a:p>
          <a:p>
            <a:pPr marL="0" indent="0">
              <a:buNone/>
            </a:pPr>
            <a:r>
              <a:rPr lang="en-IN" dirty="0"/>
              <a:t>e) Loss when the vehicle is used in contravention of ‘Drivers Clause’</a:t>
            </a:r>
          </a:p>
          <a:p>
            <a:pPr marL="0" indent="0">
              <a:buNone/>
            </a:pPr>
            <a:r>
              <a:rPr lang="en-IN" dirty="0"/>
              <a:t>f) Losses arising directly or indirectly out of war &amp; war like perils &amp; from nuclear weapon material.</a:t>
            </a:r>
          </a:p>
          <a:p>
            <a:pPr marL="0" indent="0">
              <a:buNone/>
            </a:pPr>
            <a:r>
              <a:rPr lang="en-IN" dirty="0"/>
              <a:t>g) Loss or damage to accessories unless the same are on the vehicle.</a:t>
            </a:r>
          </a:p>
          <a:p>
            <a:pPr marL="0" indent="0">
              <a:buNone/>
            </a:pPr>
            <a:r>
              <a:rPr lang="en-IN" dirty="0"/>
              <a:t>h) Loss when the vehicle is used Outside geographical </a:t>
            </a:r>
            <a:r>
              <a:rPr lang="en-IN" dirty="0" smtClean="0"/>
              <a:t>area</a:t>
            </a:r>
          </a:p>
          <a:p>
            <a:pPr marL="571500" indent="-571500">
              <a:buAutoNum type="romanLcParenR"/>
            </a:pPr>
            <a:r>
              <a:rPr lang="en-IN" dirty="0" smtClean="0"/>
              <a:t>Contractual </a:t>
            </a:r>
            <a:r>
              <a:rPr lang="en-IN" dirty="0"/>
              <a:t>Liability </a:t>
            </a:r>
            <a:r>
              <a:rPr lang="en-IN" dirty="0" smtClean="0"/>
              <a:t>Claims.</a:t>
            </a:r>
          </a:p>
          <a:p>
            <a:pPr marL="0" indent="0">
              <a:buNone/>
            </a:pPr>
            <a:r>
              <a:rPr lang="en-US" dirty="0" smtClean="0"/>
              <a:t>j) Any loss or damage suffered whilst the Insured or any person driving (with consent of Insured) is under the influence of intoxicating liquor or drugs. (MV Act, 1988- Sec 185)</a:t>
            </a:r>
            <a:endParaRPr lang="en-IN" dirty="0" smtClean="0"/>
          </a:p>
        </p:txBody>
      </p:sp>
    </p:spTree>
    <p:extLst>
      <p:ext uri="{BB962C8B-B14F-4D97-AF65-F5344CB8AC3E}">
        <p14:creationId xmlns:p14="http://schemas.microsoft.com/office/powerpoint/2010/main" val="398474786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Stand Alone OD policy</a:t>
            </a:r>
            <a:endParaRPr lang="en-IN" b="1" dirty="0"/>
          </a:p>
        </p:txBody>
      </p:sp>
      <p:sp>
        <p:nvSpPr>
          <p:cNvPr id="3" name="Content Placeholder 2"/>
          <p:cNvSpPr>
            <a:spLocks noGrp="1"/>
          </p:cNvSpPr>
          <p:nvPr>
            <p:ph idx="1"/>
          </p:nvPr>
        </p:nvSpPr>
        <p:spPr/>
        <p:txBody>
          <a:bodyPr/>
          <a:lstStyle/>
          <a:p>
            <a:r>
              <a:rPr lang="en-IN" dirty="0" smtClean="0"/>
              <a:t>Insured may choose to obtain Long Term Liability cover along with a  Stand Alone OD policy</a:t>
            </a:r>
          </a:p>
          <a:p>
            <a:r>
              <a:rPr lang="en-IN" dirty="0" smtClean="0"/>
              <a:t>Stand Alone OD policy is for twelve months only</a:t>
            </a:r>
          </a:p>
          <a:p>
            <a:r>
              <a:rPr lang="en-IN" dirty="0" smtClean="0"/>
              <a:t>To issue Stand Alone OD policy, there must be a Liability cover in </a:t>
            </a:r>
            <a:r>
              <a:rPr lang="en-IN" dirty="0" smtClean="0"/>
              <a:t>existence at the time of inception of SAOD.</a:t>
            </a:r>
            <a:endParaRPr lang="en-IN" dirty="0" smtClean="0"/>
          </a:p>
          <a:p>
            <a:r>
              <a:rPr lang="en-IN" dirty="0" smtClean="0"/>
              <a:t>The OD portion of an already issued Bundled Cover may be renewed by Stand Alone OD policy</a:t>
            </a:r>
          </a:p>
          <a:p>
            <a:r>
              <a:rPr lang="en-IN" dirty="0" smtClean="0"/>
              <a:t>Stand Alone OD policy is being offered </a:t>
            </a:r>
            <a:r>
              <a:rPr lang="en-IN" dirty="0" err="1" smtClean="0"/>
              <a:t>w.e.f</a:t>
            </a:r>
            <a:r>
              <a:rPr lang="en-IN" dirty="0" smtClean="0"/>
              <a:t> 01.09.2019</a:t>
            </a:r>
          </a:p>
          <a:p>
            <a:endParaRPr lang="en-IN" dirty="0"/>
          </a:p>
        </p:txBody>
      </p:sp>
    </p:spTree>
    <p:extLst>
      <p:ext uri="{BB962C8B-B14F-4D97-AF65-F5344CB8AC3E}">
        <p14:creationId xmlns:p14="http://schemas.microsoft.com/office/powerpoint/2010/main" val="87115983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647" y="2597336"/>
            <a:ext cx="10515600" cy="1325563"/>
          </a:xfrm>
        </p:spPr>
        <p:txBody>
          <a:bodyPr/>
          <a:lstStyle/>
          <a:p>
            <a:pPr algn="ctr"/>
            <a:r>
              <a:rPr lang="en-IN" dirty="0" smtClean="0">
                <a:latin typeface="Algerian" panose="04020705040A02060702" pitchFamily="82" charset="0"/>
              </a:rPr>
              <a:t>Thank You</a:t>
            </a:r>
            <a:endParaRPr lang="en-IN" dirty="0">
              <a:latin typeface="Algerian" panose="04020705040A02060702" pitchFamily="82" charset="0"/>
            </a:endParaRPr>
          </a:p>
        </p:txBody>
      </p:sp>
    </p:spTree>
    <p:extLst>
      <p:ext uri="{BB962C8B-B14F-4D97-AF65-F5344CB8AC3E}">
        <p14:creationId xmlns:p14="http://schemas.microsoft.com/office/powerpoint/2010/main" val="3060994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a:t>
            </a:r>
            <a:r>
              <a:rPr lang="en-IN" b="1" dirty="0" smtClean="0"/>
              <a:t>1 &amp; GR 3</a:t>
            </a:r>
            <a:endParaRPr lang="en-IN" b="1" dirty="0"/>
          </a:p>
        </p:txBody>
      </p:sp>
      <p:sp>
        <p:nvSpPr>
          <p:cNvPr id="3" name="Content Placeholder 2"/>
          <p:cNvSpPr>
            <a:spLocks noGrp="1"/>
          </p:cNvSpPr>
          <p:nvPr>
            <p:ph idx="1"/>
          </p:nvPr>
        </p:nvSpPr>
        <p:spPr/>
        <p:txBody>
          <a:bodyPr>
            <a:normAutofit fontScale="77500" lnSpcReduction="20000"/>
          </a:bodyPr>
          <a:lstStyle/>
          <a:p>
            <a:r>
              <a:rPr lang="en-IN" dirty="0" smtClean="0"/>
              <a:t>Motor Insurance in India cannot be transacted outside the purview of India Motor Tariff</a:t>
            </a:r>
          </a:p>
          <a:p>
            <a:r>
              <a:rPr lang="en-IN" dirty="0" smtClean="0"/>
              <a:t>Vehicles running on rails are excluded from Motor </a:t>
            </a:r>
            <a:r>
              <a:rPr lang="en-IN" dirty="0" smtClean="0"/>
              <a:t>Insurance.</a:t>
            </a:r>
          </a:p>
          <a:p>
            <a:pPr marL="0" indent="0">
              <a:buNone/>
            </a:pPr>
            <a:endParaRPr lang="en-IN" dirty="0" smtClean="0"/>
          </a:p>
          <a:p>
            <a:pPr marL="0" indent="0">
              <a:buNone/>
            </a:pPr>
            <a:r>
              <a:rPr lang="en-US" dirty="0" smtClean="0"/>
              <a:t>GR3:</a:t>
            </a:r>
            <a:endParaRPr lang="en-US" dirty="0"/>
          </a:p>
          <a:p>
            <a:r>
              <a:rPr lang="en-IN" dirty="0"/>
              <a:t>Two Types of Policy:</a:t>
            </a:r>
          </a:p>
          <a:p>
            <a:pPr marL="514350" indent="-514350">
              <a:buAutoNum type="arabicPeriod"/>
            </a:pPr>
            <a:r>
              <a:rPr lang="en-US" dirty="0"/>
              <a:t>Liability Only-TPL and TPPD. PA for owner-driver is also covered.</a:t>
            </a:r>
          </a:p>
          <a:p>
            <a:pPr marL="514350" indent="-514350">
              <a:buAutoNum type="arabicPeriod"/>
            </a:pPr>
            <a:r>
              <a:rPr lang="en-US" dirty="0"/>
              <a:t>Package Policy</a:t>
            </a:r>
          </a:p>
          <a:p>
            <a:pPr>
              <a:lnSpc>
                <a:spcPct val="120000"/>
              </a:lnSpc>
            </a:pPr>
            <a:r>
              <a:rPr lang="en-US" dirty="0"/>
              <a:t>Restriction of Scope of Cover under Sec-1 is allowed in package policy-without any reduction in Tariff rates.</a:t>
            </a:r>
          </a:p>
          <a:p>
            <a:pPr>
              <a:lnSpc>
                <a:spcPct val="120000"/>
              </a:lnSpc>
            </a:pPr>
            <a:r>
              <a:rPr lang="en-US" dirty="0" smtClean="0"/>
              <a:t>(Twice) </a:t>
            </a:r>
            <a:r>
              <a:rPr lang="en-US" dirty="0"/>
              <a:t>consecutive loading of 100% may be allowed if there is </a:t>
            </a:r>
            <a:r>
              <a:rPr lang="en-US" b="1" dirty="0"/>
              <a:t>adverse claims experience </a:t>
            </a:r>
            <a:r>
              <a:rPr lang="en-US" dirty="0"/>
              <a:t>of vehicle insured.</a:t>
            </a:r>
          </a:p>
          <a:p>
            <a:endParaRPr lang="en-IN" dirty="0"/>
          </a:p>
        </p:txBody>
      </p:sp>
    </p:spTree>
    <p:extLst>
      <p:ext uri="{BB962C8B-B14F-4D97-AF65-F5344CB8AC3E}">
        <p14:creationId xmlns:p14="http://schemas.microsoft.com/office/powerpoint/2010/main" val="46943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2</a:t>
            </a:r>
            <a:endParaRPr lang="en-IN"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IN" dirty="0" smtClean="0"/>
              <a:t>Proposal Form is required in case of :</a:t>
            </a:r>
          </a:p>
          <a:p>
            <a:pPr marL="896938"/>
            <a:r>
              <a:rPr lang="en-IN" dirty="0" smtClean="0"/>
              <a:t>Fresh proposal/New Purchase</a:t>
            </a:r>
          </a:p>
          <a:p>
            <a:pPr marL="896938"/>
            <a:r>
              <a:rPr lang="en-IN" dirty="0" smtClean="0"/>
              <a:t>Renewal with material alteration</a:t>
            </a:r>
          </a:p>
          <a:p>
            <a:pPr marL="896938"/>
            <a:r>
              <a:rPr lang="en-IN" dirty="0" smtClean="0"/>
              <a:t>Change of Insurer, </a:t>
            </a:r>
            <a:r>
              <a:rPr lang="en-IN" dirty="0" err="1" smtClean="0"/>
              <a:t>i.e</a:t>
            </a:r>
            <a:r>
              <a:rPr lang="en-IN" dirty="0" smtClean="0"/>
              <a:t> Renewal with different insurer.</a:t>
            </a:r>
          </a:p>
          <a:p>
            <a:pPr marL="896938"/>
            <a:r>
              <a:rPr lang="en-IN" dirty="0" smtClean="0"/>
              <a:t>Transfer of Policy </a:t>
            </a:r>
            <a:r>
              <a:rPr lang="en-IN" b="1" dirty="0" smtClean="0"/>
              <a:t>(GR 17)</a:t>
            </a:r>
            <a:endParaRPr lang="en-IN" b="1" dirty="0"/>
          </a:p>
          <a:p>
            <a:pPr marL="514350" indent="-514350">
              <a:buFont typeface="+mj-lt"/>
              <a:buAutoNum type="arabicPeriod" startAt="2"/>
            </a:pPr>
            <a:r>
              <a:rPr lang="en-IN" dirty="0" smtClean="0"/>
              <a:t>Proposal Forms are specified in </a:t>
            </a:r>
            <a:r>
              <a:rPr lang="en-IN" b="1" dirty="0" smtClean="0"/>
              <a:t>Section 5</a:t>
            </a:r>
            <a:r>
              <a:rPr lang="en-IN" dirty="0" smtClean="0"/>
              <a:t> of India Motor Tariff</a:t>
            </a:r>
          </a:p>
          <a:p>
            <a:pPr marL="0" indent="0">
              <a:buNone/>
            </a:pPr>
            <a:r>
              <a:rPr lang="en-US" dirty="0" smtClean="0"/>
              <a:t>3. For Trade Policies other than Internal Risk, Commercial Vehicles Package Policy Proposal Form is used.</a:t>
            </a:r>
            <a:endParaRPr lang="en-IN" dirty="0"/>
          </a:p>
        </p:txBody>
      </p:sp>
    </p:spTree>
    <p:extLst>
      <p:ext uri="{BB962C8B-B14F-4D97-AF65-F5344CB8AC3E}">
        <p14:creationId xmlns:p14="http://schemas.microsoft.com/office/powerpoint/2010/main" val="1686543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GR 4</a:t>
            </a:r>
            <a:endParaRPr lang="en-IN" b="1" dirty="0"/>
          </a:p>
        </p:txBody>
      </p:sp>
      <p:sp>
        <p:nvSpPr>
          <p:cNvPr id="3" name="Content Placeholder 2"/>
          <p:cNvSpPr>
            <a:spLocks noGrp="1"/>
          </p:cNvSpPr>
          <p:nvPr>
            <p:ph idx="1"/>
          </p:nvPr>
        </p:nvSpPr>
        <p:spPr>
          <a:xfrm>
            <a:off x="838200" y="1371600"/>
            <a:ext cx="10515600" cy="5002306"/>
          </a:xfrm>
        </p:spPr>
        <p:txBody>
          <a:bodyPr>
            <a:normAutofit fontScale="92500" lnSpcReduction="20000"/>
          </a:bodyPr>
          <a:lstStyle/>
          <a:p>
            <a:r>
              <a:rPr lang="en-IN" dirty="0" smtClean="0"/>
              <a:t>Geographical Area of Motor Policies may be extended to include:</a:t>
            </a:r>
          </a:p>
          <a:p>
            <a:pPr marL="1076325" indent="-514350">
              <a:buFont typeface="+mj-lt"/>
              <a:buAutoNum type="arabicPeriod"/>
            </a:pPr>
            <a:r>
              <a:rPr lang="en-IN" b="1" dirty="0" smtClean="0"/>
              <a:t>N</a:t>
            </a:r>
            <a:r>
              <a:rPr lang="en-IN" dirty="0" smtClean="0"/>
              <a:t>epal</a:t>
            </a:r>
          </a:p>
          <a:p>
            <a:pPr marL="1076325" indent="-514350">
              <a:buFont typeface="+mj-lt"/>
              <a:buAutoNum type="arabicPeriod"/>
            </a:pPr>
            <a:r>
              <a:rPr lang="en-IN" b="1" dirty="0" smtClean="0"/>
              <a:t>P</a:t>
            </a:r>
            <a:r>
              <a:rPr lang="en-IN" dirty="0" smtClean="0"/>
              <a:t>akistan</a:t>
            </a:r>
          </a:p>
          <a:p>
            <a:pPr marL="1076325" indent="-514350">
              <a:buFont typeface="+mj-lt"/>
              <a:buAutoNum type="arabicPeriod"/>
            </a:pPr>
            <a:r>
              <a:rPr lang="en-IN" b="1" dirty="0" smtClean="0"/>
              <a:t>M</a:t>
            </a:r>
            <a:r>
              <a:rPr lang="en-IN" dirty="0" smtClean="0"/>
              <a:t>aldives</a:t>
            </a:r>
          </a:p>
          <a:p>
            <a:pPr marL="1076325" indent="-514350">
              <a:buFont typeface="+mj-lt"/>
              <a:buAutoNum type="arabicPeriod"/>
            </a:pPr>
            <a:r>
              <a:rPr lang="en-IN" b="1" dirty="0" smtClean="0"/>
              <a:t>B</a:t>
            </a:r>
            <a:r>
              <a:rPr lang="en-IN" dirty="0" smtClean="0"/>
              <a:t>hutan</a:t>
            </a:r>
          </a:p>
          <a:p>
            <a:pPr marL="1076325" indent="-514350">
              <a:buFont typeface="+mj-lt"/>
              <a:buAutoNum type="arabicPeriod"/>
            </a:pPr>
            <a:r>
              <a:rPr lang="en-IN" b="1" dirty="0" smtClean="0"/>
              <a:t>B</a:t>
            </a:r>
            <a:r>
              <a:rPr lang="en-IN" dirty="0" smtClean="0"/>
              <a:t>angladesh</a:t>
            </a:r>
          </a:p>
          <a:p>
            <a:pPr marL="1076325" indent="-514350">
              <a:buFont typeface="+mj-lt"/>
              <a:buAutoNum type="arabicPeriod"/>
            </a:pPr>
            <a:r>
              <a:rPr lang="en-IN" b="1" dirty="0" smtClean="0"/>
              <a:t>S</a:t>
            </a:r>
            <a:r>
              <a:rPr lang="en-IN" dirty="0" smtClean="0"/>
              <a:t>ri Lanka</a:t>
            </a:r>
          </a:p>
          <a:p>
            <a:r>
              <a:rPr lang="en-IN" dirty="0" smtClean="0"/>
              <a:t>Premium for:</a:t>
            </a:r>
          </a:p>
          <a:p>
            <a:pPr marL="1076325" indent="-514350">
              <a:buFont typeface="+mj-lt"/>
              <a:buAutoNum type="arabicPeriod"/>
            </a:pPr>
            <a:r>
              <a:rPr lang="en-IN" dirty="0" smtClean="0"/>
              <a:t>Package Policies: Rs. 500/-, irrespective of class of vehicles</a:t>
            </a:r>
          </a:p>
          <a:p>
            <a:pPr marL="1076325" indent="-514350">
              <a:buFont typeface="+mj-lt"/>
              <a:buAutoNum type="arabicPeriod"/>
            </a:pPr>
            <a:r>
              <a:rPr lang="en-IN" dirty="0" smtClean="0"/>
              <a:t>Liability Only Policies: Rs. 100/-, irrespective of class of vehicles</a:t>
            </a:r>
          </a:p>
          <a:p>
            <a:pPr marL="246063" indent="-246063"/>
            <a:r>
              <a:rPr lang="en-IN" dirty="0" smtClean="0"/>
              <a:t>Such extension excludes cover for </a:t>
            </a:r>
            <a:r>
              <a:rPr lang="en-IN" b="1" dirty="0" smtClean="0"/>
              <a:t>damage to vehicle/ injury to occupants/ TP Liability during transit through air passage/sea voyage for purpose of ferrying the vehicle to the said geographical area.</a:t>
            </a:r>
            <a:endParaRPr lang="en-IN" b="1" dirty="0"/>
          </a:p>
        </p:txBody>
      </p:sp>
    </p:spTree>
    <p:extLst>
      <p:ext uri="{BB962C8B-B14F-4D97-AF65-F5344CB8AC3E}">
        <p14:creationId xmlns:p14="http://schemas.microsoft.com/office/powerpoint/2010/main" val="4018997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2126</TotalTime>
  <Words>5708</Words>
  <Application>Microsoft Office PowerPoint</Application>
  <PresentationFormat>Widescreen</PresentationFormat>
  <Paragraphs>612</Paragraphs>
  <Slides>61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61</vt:i4>
      </vt:variant>
    </vt:vector>
  </HeadingPairs>
  <TitlesOfParts>
    <vt:vector size="69" baseType="lpstr">
      <vt:lpstr>Algerian</vt:lpstr>
      <vt:lpstr>Arial</vt:lpstr>
      <vt:lpstr>Calibri</vt:lpstr>
      <vt:lpstr>Calibri Light</vt:lpstr>
      <vt:lpstr>Cambria Math</vt:lpstr>
      <vt:lpstr>Mangal</vt:lpstr>
      <vt:lpstr>Times New Roman</vt:lpstr>
      <vt:lpstr>Office Theme</vt:lpstr>
      <vt:lpstr>Training for Promotional Exam 2022 on Motor OD</vt:lpstr>
      <vt:lpstr>Motor Vehicle</vt:lpstr>
      <vt:lpstr>Battery Operated vehicle</vt:lpstr>
      <vt:lpstr>Motor Tariff Sections</vt:lpstr>
      <vt:lpstr>Insured perils in Package Policy from Section 6</vt:lpstr>
      <vt:lpstr>Exclusions</vt:lpstr>
      <vt:lpstr>GR 1 &amp; GR 3</vt:lpstr>
      <vt:lpstr>GR 2</vt:lpstr>
      <vt:lpstr>GR 4</vt:lpstr>
      <vt:lpstr>GR 5 and GR6</vt:lpstr>
      <vt:lpstr>GR 8</vt:lpstr>
      <vt:lpstr>GR 8(cont.d)</vt:lpstr>
      <vt:lpstr>GR 9</vt:lpstr>
      <vt:lpstr>Example problem on GR 9</vt:lpstr>
      <vt:lpstr>GR 7</vt:lpstr>
      <vt:lpstr>GR 10</vt:lpstr>
      <vt:lpstr>GR 11</vt:lpstr>
      <vt:lpstr>GR 12</vt:lpstr>
      <vt:lpstr>GRs on Premium</vt:lpstr>
      <vt:lpstr>GR 17</vt:lpstr>
      <vt:lpstr>GR 17(cont.d)</vt:lpstr>
      <vt:lpstr>GR 18</vt:lpstr>
      <vt:lpstr>GR 19, GR 20, GR 21</vt:lpstr>
      <vt:lpstr>GR 22 and 23</vt:lpstr>
      <vt:lpstr>GR 24</vt:lpstr>
      <vt:lpstr>GR 24 (cont.d)</vt:lpstr>
      <vt:lpstr>GR 25 and GR 26</vt:lpstr>
      <vt:lpstr>GR 27</vt:lpstr>
      <vt:lpstr>GR 27 (cont.d)</vt:lpstr>
      <vt:lpstr>GR 27 (cont.d)</vt:lpstr>
      <vt:lpstr>Tariff Concessions/Discounts</vt:lpstr>
      <vt:lpstr>GR 31</vt:lpstr>
      <vt:lpstr>GR 31(cont.d)</vt:lpstr>
      <vt:lpstr>GR 34</vt:lpstr>
      <vt:lpstr>GR 36A</vt:lpstr>
      <vt:lpstr>GR 36A (Cont.d)</vt:lpstr>
      <vt:lpstr>GR 36B</vt:lpstr>
      <vt:lpstr>GR 36B (cont.d)</vt:lpstr>
      <vt:lpstr>Developments in Compulsory Personal Accident for Owner-Driver</vt:lpstr>
      <vt:lpstr>GR 38</vt:lpstr>
      <vt:lpstr>GR 39</vt:lpstr>
      <vt:lpstr>Tarrif Loadings</vt:lpstr>
      <vt:lpstr>GR 40</vt:lpstr>
      <vt:lpstr>IMT 21 and IMT 23</vt:lpstr>
      <vt:lpstr>GR 45A and GR 45B</vt:lpstr>
      <vt:lpstr>Minimum Towing Charges</vt:lpstr>
      <vt:lpstr>GR 47</vt:lpstr>
      <vt:lpstr>Section-2, Private Car</vt:lpstr>
      <vt:lpstr>Section-2, Private Car (Cont.d)</vt:lpstr>
      <vt:lpstr>Section-2, Private Car (Cont.d)</vt:lpstr>
      <vt:lpstr>Section-3, Two Wheelers</vt:lpstr>
      <vt:lpstr>Section-3, Two Wheelers (Cont.d)</vt:lpstr>
      <vt:lpstr>Section-4, Commercial Vehicles</vt:lpstr>
      <vt:lpstr>Section-4, Commercial Vehicles (Cont.d)</vt:lpstr>
      <vt:lpstr>Section-4, Commercial Vehicles (Cont.d)</vt:lpstr>
      <vt:lpstr>Section-4, Commercial Vehicles (Cont.d)</vt:lpstr>
      <vt:lpstr>Special Provisions - Miscellaneous Vehicles</vt:lpstr>
      <vt:lpstr>Special Provisions under Misc. D vehicles</vt:lpstr>
      <vt:lpstr>Long Term Policies with effect from 01.09.2018</vt:lpstr>
      <vt:lpstr>Stand Alone OD policy</vt:lpstr>
      <vt:lpstr>Thank You</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for Promotional Exam</dc:title>
  <dc:creator>Anik Kumar Sengupta 73639</dc:creator>
  <cp:lastModifiedBy>Vardaan Sharma</cp:lastModifiedBy>
  <cp:revision>146</cp:revision>
  <dcterms:created xsi:type="dcterms:W3CDTF">2021-08-05T11:08:38Z</dcterms:created>
  <dcterms:modified xsi:type="dcterms:W3CDTF">2022-04-06T12:07:13Z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3de872d1-6a3b-4831-ad12-59f849bcb5fc</vt:lpwstr>
  </property>
  <property fmtid="{D5CDD505-2E9C-101B-9397-08002B2CF9AE}" pid="3" name="Classification">
    <vt:lpwstr>NIC_INT3RNAL</vt:lpwstr>
  </property>
</Properties>
</file>